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4"/>
    <p:sldMasterId id="2147483696" r:id="rId5"/>
    <p:sldMasterId id="2147483704" r:id="rId6"/>
  </p:sldMasterIdLst>
  <p:notesMasterIdLst>
    <p:notesMasterId r:id="rId9"/>
  </p:notesMasterIdLst>
  <p:handoutMasterIdLst>
    <p:handoutMasterId r:id="rId10"/>
  </p:handoutMasterIdLst>
  <p:sldIdLst>
    <p:sldId id="314" r:id="rId7"/>
    <p:sldId id="285" r:id="rId8"/>
  </p:sldIdLst>
  <p:sldSz cx="9144000" cy="5143500" type="screen16x9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73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2799" userDrawn="1">
          <p15:clr>
            <a:srgbClr val="A4A3A4"/>
          </p15:clr>
        </p15:guide>
        <p15:guide id="5" pos="2064" userDrawn="1">
          <p15:clr>
            <a:srgbClr val="A4A3A4"/>
          </p15:clr>
        </p15:guide>
        <p15:guide id="6" orient="horz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7326" autoAdjust="0"/>
  </p:normalViewPr>
  <p:slideViewPr>
    <p:cSldViewPr snapToGrid="0" showGuides="1">
      <p:cViewPr varScale="1">
        <p:scale>
          <a:sx n="122" d="100"/>
          <a:sy n="122" d="100"/>
        </p:scale>
        <p:origin x="91" y="422"/>
      </p:cViewPr>
      <p:guideLst>
        <p:guide pos="4573"/>
        <p:guide orient="horz" pos="1620"/>
        <p:guide orient="horz" pos="2799"/>
        <p:guide pos="2064"/>
        <p:guide orient="horz"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2017-10-13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99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2017-10-13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9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7211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9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24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41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68439" y="3439976"/>
            <a:ext cx="276999" cy="15776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600" dirty="0" smtClean="0">
                <a:solidFill>
                  <a:srgbClr val="D52B1E"/>
                </a:solidFill>
                <a:latin typeface="Arial" panose="020B0604020202020204" pitchFamily="34" charset="0"/>
              </a:rPr>
              <a:t>TMALL 0143 Presentation engelsk v 1.0</a:t>
            </a:r>
            <a:endParaRPr lang="sv-SE" sz="600" dirty="0">
              <a:solidFill>
                <a:srgbClr val="D52B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67"/>
            <a:ext cx="9152467" cy="51646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4475686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5"/>
            <a:ext cx="8229600" cy="3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" y="4678844"/>
            <a:ext cx="2139312" cy="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1" descr="TRAFIKVERKET_element_till_ppt-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142877" y="114301"/>
            <a:ext cx="2855913" cy="493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267895"/>
            <a:ext cx="2571751" cy="20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ange rubrik</a:t>
            </a:r>
          </a:p>
        </p:txBody>
      </p:sp>
      <p:pic>
        <p:nvPicPr>
          <p:cNvPr id="1028" name="Picture 69" descr="TRAFIKVERKET_LOGO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41" y="2833690"/>
            <a:ext cx="5870575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cs typeface="Arial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Matts-Åke Belin PhD</a:t>
            </a:r>
            <a:br>
              <a:rPr lang="en-GB" dirty="0" smtClean="0"/>
            </a:br>
            <a:r>
              <a:rPr lang="en-GB" dirty="0" smtClean="0"/>
              <a:t>Adj. Professor Royal </a:t>
            </a:r>
            <a:r>
              <a:rPr lang="en-GB" dirty="0"/>
              <a:t>Institute of Technology </a:t>
            </a:r>
            <a:r>
              <a:rPr lang="en-GB" dirty="0" smtClean="0"/>
              <a:t>(KTH)</a:t>
            </a:r>
            <a:br>
              <a:rPr lang="en-GB" dirty="0" smtClean="0"/>
            </a:br>
            <a:r>
              <a:rPr lang="en-GB" dirty="0" smtClean="0"/>
              <a:t>Swedish Transport Administration</a:t>
            </a:r>
            <a:br>
              <a:rPr lang="en-GB" dirty="0" smtClean="0"/>
            </a:br>
            <a:r>
              <a:rPr lang="en-GB" dirty="0" smtClean="0"/>
              <a:t>Vision Zero Academy</a:t>
            </a:r>
            <a:br>
              <a:rPr lang="en-GB" dirty="0" smtClean="0"/>
            </a:br>
            <a:r>
              <a:rPr lang="en-GB" sz="900" dirty="0" smtClean="0"/>
              <a:t>matts-ake.belin@trafikverket.se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pic>
        <p:nvPicPr>
          <p:cNvPr id="3" name="Bildobjekt 2" descr="Bildarkivet_9R5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33547" y="4082654"/>
            <a:ext cx="1447200" cy="962025"/>
          </a:xfrm>
          <a:prstGeom prst="rect">
            <a:avLst/>
          </a:prstGeom>
        </p:spPr>
      </p:pic>
      <p:pic>
        <p:nvPicPr>
          <p:cNvPr id="4" name="Bildobjekt 3" descr="Bildarkivet_BTHC.jpg"/>
          <p:cNvPicPr>
            <a:picLocks noChangeAspect="1"/>
          </p:cNvPicPr>
          <p:nvPr/>
        </p:nvPicPr>
        <p:blipFill rotWithShape="1">
          <a:blip r:embed="rId4" cstate="print"/>
          <a:srcRect r="4706"/>
          <a:stretch/>
        </p:blipFill>
        <p:spPr>
          <a:xfrm>
            <a:off x="3494487" y="4082654"/>
            <a:ext cx="1380074" cy="962025"/>
          </a:xfrm>
          <a:prstGeom prst="rect">
            <a:avLst/>
          </a:prstGeom>
        </p:spPr>
      </p:pic>
      <p:pic>
        <p:nvPicPr>
          <p:cNvPr id="5" name="Bildobjekt 4" descr="Bildarkivet_Y3H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30453" y="4082654"/>
            <a:ext cx="1447200" cy="9620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53" y="0"/>
            <a:ext cx="1811282" cy="2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219" y="-670873"/>
            <a:ext cx="8229600" cy="1143000"/>
          </a:xfrm>
        </p:spPr>
        <p:txBody>
          <a:bodyPr/>
          <a:lstStyle/>
          <a:p>
            <a:r>
              <a:rPr lang="en-US" dirty="0"/>
              <a:t>Vision </a:t>
            </a:r>
            <a:r>
              <a:rPr lang="en-US" dirty="0" smtClean="0"/>
              <a:t>Zero a policy innovation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grpSp>
        <p:nvGrpSpPr>
          <p:cNvPr id="45" name="Grupp 44"/>
          <p:cNvGrpSpPr/>
          <p:nvPr/>
        </p:nvGrpSpPr>
        <p:grpSpPr>
          <a:xfrm>
            <a:off x="2132409" y="841232"/>
            <a:ext cx="2877775" cy="3125545"/>
            <a:chOff x="4885305" y="2247902"/>
            <a:chExt cx="2877775" cy="3125545"/>
          </a:xfrm>
        </p:grpSpPr>
        <p:sp>
          <p:nvSpPr>
            <p:cNvPr id="46" name="Rektangel 2"/>
            <p:cNvSpPr/>
            <p:nvPr/>
          </p:nvSpPr>
          <p:spPr>
            <a:xfrm>
              <a:off x="4885305" y="2247902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ktangel 2"/>
            <p:cNvSpPr/>
            <p:nvPr/>
          </p:nvSpPr>
          <p:spPr>
            <a:xfrm>
              <a:off x="4885305" y="2884765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ktangel 2"/>
            <p:cNvSpPr/>
            <p:nvPr/>
          </p:nvSpPr>
          <p:spPr>
            <a:xfrm>
              <a:off x="4885305" y="3521628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ktangel 2"/>
            <p:cNvSpPr/>
            <p:nvPr/>
          </p:nvSpPr>
          <p:spPr>
            <a:xfrm>
              <a:off x="4885305" y="4155675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ktangel 2"/>
            <p:cNvSpPr/>
            <p:nvPr/>
          </p:nvSpPr>
          <p:spPr>
            <a:xfrm>
              <a:off x="4885305" y="4799639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upp 50"/>
          <p:cNvGrpSpPr/>
          <p:nvPr/>
        </p:nvGrpSpPr>
        <p:grpSpPr>
          <a:xfrm>
            <a:off x="4781319" y="841232"/>
            <a:ext cx="2877775" cy="3125545"/>
            <a:chOff x="4885305" y="2247902"/>
            <a:chExt cx="2877775" cy="3125545"/>
          </a:xfrm>
        </p:grpSpPr>
        <p:sp>
          <p:nvSpPr>
            <p:cNvPr id="52" name="Rektangel 2"/>
            <p:cNvSpPr/>
            <p:nvPr/>
          </p:nvSpPr>
          <p:spPr>
            <a:xfrm>
              <a:off x="4885305" y="2247902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3" name="Rektangel 2"/>
            <p:cNvSpPr/>
            <p:nvPr/>
          </p:nvSpPr>
          <p:spPr>
            <a:xfrm>
              <a:off x="4885305" y="2884765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4" name="Rektangel 2"/>
            <p:cNvSpPr/>
            <p:nvPr/>
          </p:nvSpPr>
          <p:spPr>
            <a:xfrm>
              <a:off x="4885305" y="3521628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5" name="Rektangel 2"/>
            <p:cNvSpPr/>
            <p:nvPr/>
          </p:nvSpPr>
          <p:spPr>
            <a:xfrm>
              <a:off x="4885305" y="4155675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6" name="Rektangel 2"/>
            <p:cNvSpPr/>
            <p:nvPr/>
          </p:nvSpPr>
          <p:spPr>
            <a:xfrm>
              <a:off x="4885305" y="4799639"/>
              <a:ext cx="2877775" cy="573808"/>
            </a:xfrm>
            <a:custGeom>
              <a:avLst/>
              <a:gdLst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0 h 738909"/>
                <a:gd name="connsiteX0" fmla="*/ 0 w 2530763"/>
                <a:gd name="connsiteY0" fmla="*/ 0 h 738909"/>
                <a:gd name="connsiteX1" fmla="*/ 2530763 w 2530763"/>
                <a:gd name="connsiteY1" fmla="*/ 0 h 738909"/>
                <a:gd name="connsiteX2" fmla="*/ 2530763 w 2530763"/>
                <a:gd name="connsiteY2" fmla="*/ 738909 h 738909"/>
                <a:gd name="connsiteX3" fmla="*/ 0 w 2530763"/>
                <a:gd name="connsiteY3" fmla="*/ 738909 h 738909"/>
                <a:gd name="connsiteX4" fmla="*/ 0 w 2530763"/>
                <a:gd name="connsiteY4" fmla="*/ 498764 h 738909"/>
                <a:gd name="connsiteX5" fmla="*/ 0 w 2530763"/>
                <a:gd name="connsiteY5" fmla="*/ 0 h 738909"/>
                <a:gd name="connsiteX0" fmla="*/ 0 w 2532303"/>
                <a:gd name="connsiteY0" fmla="*/ 0 h 738909"/>
                <a:gd name="connsiteX1" fmla="*/ 2530763 w 2532303"/>
                <a:gd name="connsiteY1" fmla="*/ 0 h 738909"/>
                <a:gd name="connsiteX2" fmla="*/ 2532303 w 2532303"/>
                <a:gd name="connsiteY2" fmla="*/ 501844 h 738909"/>
                <a:gd name="connsiteX3" fmla="*/ 2530763 w 2532303"/>
                <a:gd name="connsiteY3" fmla="*/ 738909 h 738909"/>
                <a:gd name="connsiteX4" fmla="*/ 0 w 2532303"/>
                <a:gd name="connsiteY4" fmla="*/ 738909 h 738909"/>
                <a:gd name="connsiteX5" fmla="*/ 0 w 2532303"/>
                <a:gd name="connsiteY5" fmla="*/ 498764 h 738909"/>
                <a:gd name="connsiteX6" fmla="*/ 0 w 2532303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746099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0 h 738909"/>
                <a:gd name="connsiteX0" fmla="*/ 215336 w 2747639"/>
                <a:gd name="connsiteY0" fmla="*/ 219950 h 738909"/>
                <a:gd name="connsiteX1" fmla="*/ 2746099 w 2747639"/>
                <a:gd name="connsiteY1" fmla="*/ 0 h 738909"/>
                <a:gd name="connsiteX2" fmla="*/ 2747639 w 2747639"/>
                <a:gd name="connsiteY2" fmla="*/ 501844 h 738909"/>
                <a:gd name="connsiteX3" fmla="*/ 2537491 w 2747639"/>
                <a:gd name="connsiteY3" fmla="*/ 738909 h 738909"/>
                <a:gd name="connsiteX4" fmla="*/ 0 w 2747639"/>
                <a:gd name="connsiteY4" fmla="*/ 738909 h 738909"/>
                <a:gd name="connsiteX5" fmla="*/ 215336 w 2747639"/>
                <a:gd name="connsiteY5" fmla="*/ 498764 h 738909"/>
                <a:gd name="connsiteX6" fmla="*/ 215336 w 2747639"/>
                <a:gd name="connsiteY6" fmla="*/ 219950 h 738909"/>
                <a:gd name="connsiteX0" fmla="*/ 215336 w 2747639"/>
                <a:gd name="connsiteY0" fmla="*/ 0 h 518959"/>
                <a:gd name="connsiteX1" fmla="*/ 2746099 w 2747639"/>
                <a:gd name="connsiteY1" fmla="*/ 0 h 518959"/>
                <a:gd name="connsiteX2" fmla="*/ 2747639 w 2747639"/>
                <a:gd name="connsiteY2" fmla="*/ 281894 h 518959"/>
                <a:gd name="connsiteX3" fmla="*/ 2537491 w 2747639"/>
                <a:gd name="connsiteY3" fmla="*/ 518959 h 518959"/>
                <a:gd name="connsiteX4" fmla="*/ 0 w 2747639"/>
                <a:gd name="connsiteY4" fmla="*/ 518959 h 518959"/>
                <a:gd name="connsiteX5" fmla="*/ 215336 w 2747639"/>
                <a:gd name="connsiteY5" fmla="*/ 278814 h 518959"/>
                <a:gd name="connsiteX6" fmla="*/ 215336 w 2747639"/>
                <a:gd name="connsiteY6" fmla="*/ 0 h 518959"/>
                <a:gd name="connsiteX0" fmla="*/ 209177 w 2747639"/>
                <a:gd name="connsiteY0" fmla="*/ 0 h 606782"/>
                <a:gd name="connsiteX1" fmla="*/ 2746099 w 2747639"/>
                <a:gd name="connsiteY1" fmla="*/ 87823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5166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09177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09177 w 2747639"/>
                <a:gd name="connsiteY6" fmla="*/ 0 h 606782"/>
                <a:gd name="connsiteX0" fmla="*/ 215336 w 2747639"/>
                <a:gd name="connsiteY0" fmla="*/ 0 h 606782"/>
                <a:gd name="connsiteX1" fmla="*/ 2746099 w 2747639"/>
                <a:gd name="connsiteY1" fmla="*/ 0 h 606782"/>
                <a:gd name="connsiteX2" fmla="*/ 2747639 w 2747639"/>
                <a:gd name="connsiteY2" fmla="*/ 369717 h 606782"/>
                <a:gd name="connsiteX3" fmla="*/ 2537491 w 2747639"/>
                <a:gd name="connsiteY3" fmla="*/ 606782 h 606782"/>
                <a:gd name="connsiteX4" fmla="*/ 0 w 2747639"/>
                <a:gd name="connsiteY4" fmla="*/ 606782 h 606782"/>
                <a:gd name="connsiteX5" fmla="*/ 215336 w 2747639"/>
                <a:gd name="connsiteY5" fmla="*/ 366637 h 606782"/>
                <a:gd name="connsiteX6" fmla="*/ 215336 w 2747639"/>
                <a:gd name="connsiteY6" fmla="*/ 0 h 606782"/>
                <a:gd name="connsiteX0" fmla="*/ 221495 w 2753798"/>
                <a:gd name="connsiteY0" fmla="*/ 0 h 606782"/>
                <a:gd name="connsiteX1" fmla="*/ 2752258 w 2753798"/>
                <a:gd name="connsiteY1" fmla="*/ 0 h 606782"/>
                <a:gd name="connsiteX2" fmla="*/ 2753798 w 2753798"/>
                <a:gd name="connsiteY2" fmla="*/ 369717 h 606782"/>
                <a:gd name="connsiteX3" fmla="*/ 2543650 w 2753798"/>
                <a:gd name="connsiteY3" fmla="*/ 606782 h 606782"/>
                <a:gd name="connsiteX4" fmla="*/ 0 w 2753798"/>
                <a:gd name="connsiteY4" fmla="*/ 570619 h 606782"/>
                <a:gd name="connsiteX5" fmla="*/ 221495 w 2753798"/>
                <a:gd name="connsiteY5" fmla="*/ 366637 h 606782"/>
                <a:gd name="connsiteX6" fmla="*/ 221495 w 2753798"/>
                <a:gd name="connsiteY6" fmla="*/ 0 h 606782"/>
                <a:gd name="connsiteX0" fmla="*/ 221495 w 2753798"/>
                <a:gd name="connsiteY0" fmla="*/ 0 h 575785"/>
                <a:gd name="connsiteX1" fmla="*/ 2752258 w 2753798"/>
                <a:gd name="connsiteY1" fmla="*/ 0 h 575785"/>
                <a:gd name="connsiteX2" fmla="*/ 2753798 w 2753798"/>
                <a:gd name="connsiteY2" fmla="*/ 369717 h 575785"/>
                <a:gd name="connsiteX3" fmla="*/ 2543650 w 2753798"/>
                <a:gd name="connsiteY3" fmla="*/ 575785 h 575785"/>
                <a:gd name="connsiteX4" fmla="*/ 0 w 2753798"/>
                <a:gd name="connsiteY4" fmla="*/ 570619 h 575785"/>
                <a:gd name="connsiteX5" fmla="*/ 221495 w 2753798"/>
                <a:gd name="connsiteY5" fmla="*/ 366637 h 575785"/>
                <a:gd name="connsiteX6" fmla="*/ 221495 w 2753798"/>
                <a:gd name="connsiteY6" fmla="*/ 0 h 575785"/>
                <a:gd name="connsiteX0" fmla="*/ 215336 w 2747639"/>
                <a:gd name="connsiteY0" fmla="*/ 0 h 580951"/>
                <a:gd name="connsiteX1" fmla="*/ 2746099 w 2747639"/>
                <a:gd name="connsiteY1" fmla="*/ 0 h 580951"/>
                <a:gd name="connsiteX2" fmla="*/ 2747639 w 2747639"/>
                <a:gd name="connsiteY2" fmla="*/ 369717 h 580951"/>
                <a:gd name="connsiteX3" fmla="*/ 2537491 w 2747639"/>
                <a:gd name="connsiteY3" fmla="*/ 575785 h 580951"/>
                <a:gd name="connsiteX4" fmla="*/ 0 w 2747639"/>
                <a:gd name="connsiteY4" fmla="*/ 580951 h 580951"/>
                <a:gd name="connsiteX5" fmla="*/ 215336 w 2747639"/>
                <a:gd name="connsiteY5" fmla="*/ 366637 h 580951"/>
                <a:gd name="connsiteX6" fmla="*/ 215336 w 2747639"/>
                <a:gd name="connsiteY6" fmla="*/ 0 h 580951"/>
                <a:gd name="connsiteX0" fmla="*/ 215336 w 2747639"/>
                <a:gd name="connsiteY0" fmla="*/ 0 h 578570"/>
                <a:gd name="connsiteX1" fmla="*/ 2746099 w 2747639"/>
                <a:gd name="connsiteY1" fmla="*/ 0 h 578570"/>
                <a:gd name="connsiteX2" fmla="*/ 2747639 w 2747639"/>
                <a:gd name="connsiteY2" fmla="*/ 369717 h 578570"/>
                <a:gd name="connsiteX3" fmla="*/ 2537491 w 2747639"/>
                <a:gd name="connsiteY3" fmla="*/ 575785 h 578570"/>
                <a:gd name="connsiteX4" fmla="*/ 0 w 2747639"/>
                <a:gd name="connsiteY4" fmla="*/ 578570 h 578570"/>
                <a:gd name="connsiteX5" fmla="*/ 215336 w 2747639"/>
                <a:gd name="connsiteY5" fmla="*/ 366637 h 578570"/>
                <a:gd name="connsiteX6" fmla="*/ 215336 w 2747639"/>
                <a:gd name="connsiteY6" fmla="*/ 0 h 578570"/>
                <a:gd name="connsiteX0" fmla="*/ 215336 w 2747639"/>
                <a:gd name="connsiteY0" fmla="*/ 0 h 575785"/>
                <a:gd name="connsiteX1" fmla="*/ 2746099 w 2747639"/>
                <a:gd name="connsiteY1" fmla="*/ 0 h 575785"/>
                <a:gd name="connsiteX2" fmla="*/ 2747639 w 2747639"/>
                <a:gd name="connsiteY2" fmla="*/ 369717 h 575785"/>
                <a:gd name="connsiteX3" fmla="*/ 2537491 w 2747639"/>
                <a:gd name="connsiteY3" fmla="*/ 575785 h 575785"/>
                <a:gd name="connsiteX4" fmla="*/ 0 w 2747639"/>
                <a:gd name="connsiteY4" fmla="*/ 573808 h 575785"/>
                <a:gd name="connsiteX5" fmla="*/ 215336 w 2747639"/>
                <a:gd name="connsiteY5" fmla="*/ 366637 h 575785"/>
                <a:gd name="connsiteX6" fmla="*/ 215336 w 2747639"/>
                <a:gd name="connsiteY6" fmla="*/ 0 h 575785"/>
                <a:gd name="connsiteX0" fmla="*/ 215336 w 2747639"/>
                <a:gd name="connsiteY0" fmla="*/ 0 h 573808"/>
                <a:gd name="connsiteX1" fmla="*/ 2746099 w 2747639"/>
                <a:gd name="connsiteY1" fmla="*/ 0 h 573808"/>
                <a:gd name="connsiteX2" fmla="*/ 2747639 w 2747639"/>
                <a:gd name="connsiteY2" fmla="*/ 369717 h 573808"/>
                <a:gd name="connsiteX3" fmla="*/ 2537491 w 2747639"/>
                <a:gd name="connsiteY3" fmla="*/ 573404 h 573808"/>
                <a:gd name="connsiteX4" fmla="*/ 0 w 2747639"/>
                <a:gd name="connsiteY4" fmla="*/ 573808 h 573808"/>
                <a:gd name="connsiteX5" fmla="*/ 215336 w 2747639"/>
                <a:gd name="connsiteY5" fmla="*/ 366637 h 573808"/>
                <a:gd name="connsiteX6" fmla="*/ 215336 w 2747639"/>
                <a:gd name="connsiteY6" fmla="*/ 0 h 57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639" h="573808">
                  <a:moveTo>
                    <a:pt x="215336" y="0"/>
                  </a:moveTo>
                  <a:lnTo>
                    <a:pt x="2746099" y="0"/>
                  </a:lnTo>
                  <a:cubicBezTo>
                    <a:pt x="2746612" y="167281"/>
                    <a:pt x="2747126" y="202436"/>
                    <a:pt x="2747639" y="369717"/>
                  </a:cubicBezTo>
                  <a:lnTo>
                    <a:pt x="2537491" y="573404"/>
                  </a:lnTo>
                  <a:lnTo>
                    <a:pt x="0" y="573808"/>
                  </a:lnTo>
                  <a:lnTo>
                    <a:pt x="215336" y="366637"/>
                  </a:lnTo>
                  <a:lnTo>
                    <a:pt x="215336" y="0"/>
                  </a:lnTo>
                  <a:close/>
                </a:path>
              </a:pathLst>
            </a:custGeom>
            <a:solidFill>
              <a:srgbClr val="CBC7B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57" name="Rektangel 2"/>
          <p:cNvSpPr/>
          <p:nvPr/>
        </p:nvSpPr>
        <p:spPr>
          <a:xfrm>
            <a:off x="2134425" y="841227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Rektangel 2"/>
          <p:cNvSpPr/>
          <p:nvPr/>
        </p:nvSpPr>
        <p:spPr>
          <a:xfrm>
            <a:off x="2134425" y="1478091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9" name="Rektangel 2"/>
          <p:cNvSpPr/>
          <p:nvPr/>
        </p:nvSpPr>
        <p:spPr>
          <a:xfrm>
            <a:off x="2134425" y="2114954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0" name="Rektangel 2"/>
          <p:cNvSpPr/>
          <p:nvPr/>
        </p:nvSpPr>
        <p:spPr>
          <a:xfrm>
            <a:off x="2134425" y="2749001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1" name="Rektangel 2"/>
          <p:cNvSpPr/>
          <p:nvPr/>
        </p:nvSpPr>
        <p:spPr>
          <a:xfrm>
            <a:off x="2134425" y="3392965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363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textruta 61"/>
          <p:cNvSpPr txBox="1"/>
          <p:nvPr/>
        </p:nvSpPr>
        <p:spPr>
          <a:xfrm>
            <a:off x="2428697" y="346539"/>
            <a:ext cx="252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</a:t>
            </a:r>
            <a:endParaRPr lang="en-US" sz="1400" b="1" i="1" dirty="0"/>
          </a:p>
        </p:txBody>
      </p:sp>
      <p:sp>
        <p:nvSpPr>
          <p:cNvPr id="63" name="textruta 62"/>
          <p:cNvSpPr txBox="1"/>
          <p:nvPr/>
        </p:nvSpPr>
        <p:spPr>
          <a:xfrm>
            <a:off x="5067318" y="346539"/>
            <a:ext cx="259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 Zero</a:t>
            </a:r>
            <a:endParaRPr lang="en-US" sz="1400" b="1" i="1" dirty="0"/>
          </a:p>
        </p:txBody>
      </p:sp>
      <p:sp>
        <p:nvSpPr>
          <p:cNvPr id="64" name="textruta 63"/>
          <p:cNvSpPr txBox="1"/>
          <p:nvPr/>
        </p:nvSpPr>
        <p:spPr>
          <a:xfrm>
            <a:off x="2457272" y="965700"/>
            <a:ext cx="252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Accidents 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5" name="textruta 64"/>
          <p:cNvSpPr txBox="1"/>
          <p:nvPr/>
        </p:nvSpPr>
        <p:spPr>
          <a:xfrm>
            <a:off x="310159" y="1217027"/>
            <a:ext cx="179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What is the problem?</a:t>
            </a:r>
            <a:endParaRPr lang="en-US" sz="1400" i="1" dirty="0"/>
          </a:p>
        </p:txBody>
      </p:sp>
      <p:sp>
        <p:nvSpPr>
          <p:cNvPr id="66" name="textruta 65"/>
          <p:cNvSpPr txBox="1"/>
          <p:nvPr/>
        </p:nvSpPr>
        <p:spPr>
          <a:xfrm>
            <a:off x="2457272" y="1487824"/>
            <a:ext cx="252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Human factors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7" name="textruta 66"/>
          <p:cNvSpPr txBox="1"/>
          <p:nvPr/>
        </p:nvSpPr>
        <p:spPr>
          <a:xfrm>
            <a:off x="310159" y="1833698"/>
            <a:ext cx="179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What causes the problem?</a:t>
            </a:r>
          </a:p>
        </p:txBody>
      </p:sp>
      <p:sp>
        <p:nvSpPr>
          <p:cNvPr id="68" name="textruta 67"/>
          <p:cNvSpPr txBox="1"/>
          <p:nvPr/>
        </p:nvSpPr>
        <p:spPr>
          <a:xfrm>
            <a:off x="2457272" y="2215868"/>
            <a:ext cx="252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Individual road users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9" name="textruta 68"/>
          <p:cNvSpPr txBox="1"/>
          <p:nvPr/>
        </p:nvSpPr>
        <p:spPr>
          <a:xfrm>
            <a:off x="310159" y="2466419"/>
            <a:ext cx="179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Responsibility?</a:t>
            </a:r>
            <a:endParaRPr lang="en-US" sz="1400" i="1" dirty="0"/>
          </a:p>
        </p:txBody>
      </p:sp>
      <p:sp>
        <p:nvSpPr>
          <p:cNvPr id="70" name="textruta 69"/>
          <p:cNvSpPr txBox="1"/>
          <p:nvPr/>
        </p:nvSpPr>
        <p:spPr>
          <a:xfrm>
            <a:off x="2457272" y="2860951"/>
            <a:ext cx="2524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People don’t want safety 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1" name="textruta 70"/>
          <p:cNvSpPr txBox="1"/>
          <p:nvPr/>
        </p:nvSpPr>
        <p:spPr>
          <a:xfrm>
            <a:off x="319685" y="3114468"/>
            <a:ext cx="179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Peoples demand for road safety? </a:t>
            </a:r>
            <a:endParaRPr lang="en-US" sz="1400" i="1" dirty="0"/>
          </a:p>
        </p:txBody>
      </p:sp>
      <p:sp>
        <p:nvSpPr>
          <p:cNvPr id="72" name="textruta 71"/>
          <p:cNvSpPr txBox="1"/>
          <p:nvPr/>
        </p:nvSpPr>
        <p:spPr>
          <a:xfrm>
            <a:off x="2457272" y="3497569"/>
            <a:ext cx="2524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Optimum number of fatalities and serious injuries</a:t>
            </a:r>
          </a:p>
          <a:p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310159" y="3748196"/>
            <a:ext cx="179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What is the appropriate goal?</a:t>
            </a:r>
          </a:p>
          <a:p>
            <a:pPr algn="r"/>
            <a:endParaRPr lang="en-US" sz="1400" i="1" dirty="0"/>
          </a:p>
        </p:txBody>
      </p:sp>
      <p:sp>
        <p:nvSpPr>
          <p:cNvPr id="74" name="Rektangel 2"/>
          <p:cNvSpPr/>
          <p:nvPr/>
        </p:nvSpPr>
        <p:spPr>
          <a:xfrm>
            <a:off x="4781319" y="841227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5" name="Rektangel 2"/>
          <p:cNvSpPr/>
          <p:nvPr/>
        </p:nvSpPr>
        <p:spPr>
          <a:xfrm>
            <a:off x="4781319" y="1478091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6" name="Rektangel 2"/>
          <p:cNvSpPr/>
          <p:nvPr/>
        </p:nvSpPr>
        <p:spPr>
          <a:xfrm>
            <a:off x="4781319" y="2114954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7" name="Rektangel 2"/>
          <p:cNvSpPr/>
          <p:nvPr/>
        </p:nvSpPr>
        <p:spPr>
          <a:xfrm>
            <a:off x="4781319" y="2749001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8" name="Rektangel 2"/>
          <p:cNvSpPr/>
          <p:nvPr/>
        </p:nvSpPr>
        <p:spPr>
          <a:xfrm>
            <a:off x="4781319" y="3392965"/>
            <a:ext cx="2877775" cy="573808"/>
          </a:xfrm>
          <a:custGeom>
            <a:avLst/>
            <a:gdLst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0 h 738909"/>
              <a:gd name="connsiteX0" fmla="*/ 0 w 2530763"/>
              <a:gd name="connsiteY0" fmla="*/ 0 h 738909"/>
              <a:gd name="connsiteX1" fmla="*/ 2530763 w 2530763"/>
              <a:gd name="connsiteY1" fmla="*/ 0 h 738909"/>
              <a:gd name="connsiteX2" fmla="*/ 2530763 w 2530763"/>
              <a:gd name="connsiteY2" fmla="*/ 738909 h 738909"/>
              <a:gd name="connsiteX3" fmla="*/ 0 w 2530763"/>
              <a:gd name="connsiteY3" fmla="*/ 738909 h 738909"/>
              <a:gd name="connsiteX4" fmla="*/ 0 w 2530763"/>
              <a:gd name="connsiteY4" fmla="*/ 498764 h 738909"/>
              <a:gd name="connsiteX5" fmla="*/ 0 w 2530763"/>
              <a:gd name="connsiteY5" fmla="*/ 0 h 738909"/>
              <a:gd name="connsiteX0" fmla="*/ 0 w 2532303"/>
              <a:gd name="connsiteY0" fmla="*/ 0 h 738909"/>
              <a:gd name="connsiteX1" fmla="*/ 2530763 w 2532303"/>
              <a:gd name="connsiteY1" fmla="*/ 0 h 738909"/>
              <a:gd name="connsiteX2" fmla="*/ 2532303 w 2532303"/>
              <a:gd name="connsiteY2" fmla="*/ 501844 h 738909"/>
              <a:gd name="connsiteX3" fmla="*/ 2530763 w 2532303"/>
              <a:gd name="connsiteY3" fmla="*/ 738909 h 738909"/>
              <a:gd name="connsiteX4" fmla="*/ 0 w 2532303"/>
              <a:gd name="connsiteY4" fmla="*/ 738909 h 738909"/>
              <a:gd name="connsiteX5" fmla="*/ 0 w 2532303"/>
              <a:gd name="connsiteY5" fmla="*/ 498764 h 738909"/>
              <a:gd name="connsiteX6" fmla="*/ 0 w 2532303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746099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0 h 738909"/>
              <a:gd name="connsiteX0" fmla="*/ 215336 w 2747639"/>
              <a:gd name="connsiteY0" fmla="*/ 219950 h 738909"/>
              <a:gd name="connsiteX1" fmla="*/ 2746099 w 2747639"/>
              <a:gd name="connsiteY1" fmla="*/ 0 h 738909"/>
              <a:gd name="connsiteX2" fmla="*/ 2747639 w 2747639"/>
              <a:gd name="connsiteY2" fmla="*/ 501844 h 738909"/>
              <a:gd name="connsiteX3" fmla="*/ 2537491 w 2747639"/>
              <a:gd name="connsiteY3" fmla="*/ 738909 h 738909"/>
              <a:gd name="connsiteX4" fmla="*/ 0 w 2747639"/>
              <a:gd name="connsiteY4" fmla="*/ 738909 h 738909"/>
              <a:gd name="connsiteX5" fmla="*/ 215336 w 2747639"/>
              <a:gd name="connsiteY5" fmla="*/ 498764 h 738909"/>
              <a:gd name="connsiteX6" fmla="*/ 215336 w 2747639"/>
              <a:gd name="connsiteY6" fmla="*/ 219950 h 738909"/>
              <a:gd name="connsiteX0" fmla="*/ 215336 w 2747639"/>
              <a:gd name="connsiteY0" fmla="*/ 0 h 518959"/>
              <a:gd name="connsiteX1" fmla="*/ 2746099 w 2747639"/>
              <a:gd name="connsiteY1" fmla="*/ 0 h 518959"/>
              <a:gd name="connsiteX2" fmla="*/ 2747639 w 2747639"/>
              <a:gd name="connsiteY2" fmla="*/ 281894 h 518959"/>
              <a:gd name="connsiteX3" fmla="*/ 2537491 w 2747639"/>
              <a:gd name="connsiteY3" fmla="*/ 518959 h 518959"/>
              <a:gd name="connsiteX4" fmla="*/ 0 w 2747639"/>
              <a:gd name="connsiteY4" fmla="*/ 518959 h 518959"/>
              <a:gd name="connsiteX5" fmla="*/ 215336 w 2747639"/>
              <a:gd name="connsiteY5" fmla="*/ 278814 h 518959"/>
              <a:gd name="connsiteX6" fmla="*/ 215336 w 2747639"/>
              <a:gd name="connsiteY6" fmla="*/ 0 h 518959"/>
              <a:gd name="connsiteX0" fmla="*/ 209177 w 2747639"/>
              <a:gd name="connsiteY0" fmla="*/ 0 h 606782"/>
              <a:gd name="connsiteX1" fmla="*/ 2746099 w 2747639"/>
              <a:gd name="connsiteY1" fmla="*/ 87823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5166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09177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09177 w 2747639"/>
              <a:gd name="connsiteY6" fmla="*/ 0 h 606782"/>
              <a:gd name="connsiteX0" fmla="*/ 215336 w 2747639"/>
              <a:gd name="connsiteY0" fmla="*/ 0 h 606782"/>
              <a:gd name="connsiteX1" fmla="*/ 2746099 w 2747639"/>
              <a:gd name="connsiteY1" fmla="*/ 0 h 606782"/>
              <a:gd name="connsiteX2" fmla="*/ 2747639 w 2747639"/>
              <a:gd name="connsiteY2" fmla="*/ 369717 h 606782"/>
              <a:gd name="connsiteX3" fmla="*/ 2537491 w 2747639"/>
              <a:gd name="connsiteY3" fmla="*/ 606782 h 606782"/>
              <a:gd name="connsiteX4" fmla="*/ 0 w 2747639"/>
              <a:gd name="connsiteY4" fmla="*/ 606782 h 606782"/>
              <a:gd name="connsiteX5" fmla="*/ 215336 w 2747639"/>
              <a:gd name="connsiteY5" fmla="*/ 366637 h 606782"/>
              <a:gd name="connsiteX6" fmla="*/ 215336 w 2747639"/>
              <a:gd name="connsiteY6" fmla="*/ 0 h 606782"/>
              <a:gd name="connsiteX0" fmla="*/ 221495 w 2753798"/>
              <a:gd name="connsiteY0" fmla="*/ 0 h 606782"/>
              <a:gd name="connsiteX1" fmla="*/ 2752258 w 2753798"/>
              <a:gd name="connsiteY1" fmla="*/ 0 h 606782"/>
              <a:gd name="connsiteX2" fmla="*/ 2753798 w 2753798"/>
              <a:gd name="connsiteY2" fmla="*/ 369717 h 606782"/>
              <a:gd name="connsiteX3" fmla="*/ 2543650 w 2753798"/>
              <a:gd name="connsiteY3" fmla="*/ 606782 h 606782"/>
              <a:gd name="connsiteX4" fmla="*/ 0 w 2753798"/>
              <a:gd name="connsiteY4" fmla="*/ 570619 h 606782"/>
              <a:gd name="connsiteX5" fmla="*/ 221495 w 2753798"/>
              <a:gd name="connsiteY5" fmla="*/ 366637 h 606782"/>
              <a:gd name="connsiteX6" fmla="*/ 221495 w 2753798"/>
              <a:gd name="connsiteY6" fmla="*/ 0 h 606782"/>
              <a:gd name="connsiteX0" fmla="*/ 221495 w 2753798"/>
              <a:gd name="connsiteY0" fmla="*/ 0 h 575785"/>
              <a:gd name="connsiteX1" fmla="*/ 2752258 w 2753798"/>
              <a:gd name="connsiteY1" fmla="*/ 0 h 575785"/>
              <a:gd name="connsiteX2" fmla="*/ 2753798 w 2753798"/>
              <a:gd name="connsiteY2" fmla="*/ 369717 h 575785"/>
              <a:gd name="connsiteX3" fmla="*/ 2543650 w 2753798"/>
              <a:gd name="connsiteY3" fmla="*/ 575785 h 575785"/>
              <a:gd name="connsiteX4" fmla="*/ 0 w 2753798"/>
              <a:gd name="connsiteY4" fmla="*/ 570619 h 575785"/>
              <a:gd name="connsiteX5" fmla="*/ 221495 w 2753798"/>
              <a:gd name="connsiteY5" fmla="*/ 366637 h 575785"/>
              <a:gd name="connsiteX6" fmla="*/ 221495 w 2753798"/>
              <a:gd name="connsiteY6" fmla="*/ 0 h 575785"/>
              <a:gd name="connsiteX0" fmla="*/ 215336 w 2747639"/>
              <a:gd name="connsiteY0" fmla="*/ 0 h 580951"/>
              <a:gd name="connsiteX1" fmla="*/ 2746099 w 2747639"/>
              <a:gd name="connsiteY1" fmla="*/ 0 h 580951"/>
              <a:gd name="connsiteX2" fmla="*/ 2747639 w 2747639"/>
              <a:gd name="connsiteY2" fmla="*/ 369717 h 580951"/>
              <a:gd name="connsiteX3" fmla="*/ 2537491 w 2747639"/>
              <a:gd name="connsiteY3" fmla="*/ 575785 h 580951"/>
              <a:gd name="connsiteX4" fmla="*/ 0 w 2747639"/>
              <a:gd name="connsiteY4" fmla="*/ 580951 h 580951"/>
              <a:gd name="connsiteX5" fmla="*/ 215336 w 2747639"/>
              <a:gd name="connsiteY5" fmla="*/ 366637 h 580951"/>
              <a:gd name="connsiteX6" fmla="*/ 215336 w 2747639"/>
              <a:gd name="connsiteY6" fmla="*/ 0 h 580951"/>
              <a:gd name="connsiteX0" fmla="*/ 215336 w 2747639"/>
              <a:gd name="connsiteY0" fmla="*/ 0 h 578570"/>
              <a:gd name="connsiteX1" fmla="*/ 2746099 w 2747639"/>
              <a:gd name="connsiteY1" fmla="*/ 0 h 578570"/>
              <a:gd name="connsiteX2" fmla="*/ 2747639 w 2747639"/>
              <a:gd name="connsiteY2" fmla="*/ 369717 h 578570"/>
              <a:gd name="connsiteX3" fmla="*/ 2537491 w 2747639"/>
              <a:gd name="connsiteY3" fmla="*/ 575785 h 578570"/>
              <a:gd name="connsiteX4" fmla="*/ 0 w 2747639"/>
              <a:gd name="connsiteY4" fmla="*/ 578570 h 578570"/>
              <a:gd name="connsiteX5" fmla="*/ 215336 w 2747639"/>
              <a:gd name="connsiteY5" fmla="*/ 366637 h 578570"/>
              <a:gd name="connsiteX6" fmla="*/ 215336 w 2747639"/>
              <a:gd name="connsiteY6" fmla="*/ 0 h 578570"/>
              <a:gd name="connsiteX0" fmla="*/ 215336 w 2747639"/>
              <a:gd name="connsiteY0" fmla="*/ 0 h 575785"/>
              <a:gd name="connsiteX1" fmla="*/ 2746099 w 2747639"/>
              <a:gd name="connsiteY1" fmla="*/ 0 h 575785"/>
              <a:gd name="connsiteX2" fmla="*/ 2747639 w 2747639"/>
              <a:gd name="connsiteY2" fmla="*/ 369717 h 575785"/>
              <a:gd name="connsiteX3" fmla="*/ 2537491 w 2747639"/>
              <a:gd name="connsiteY3" fmla="*/ 575785 h 575785"/>
              <a:gd name="connsiteX4" fmla="*/ 0 w 2747639"/>
              <a:gd name="connsiteY4" fmla="*/ 573808 h 575785"/>
              <a:gd name="connsiteX5" fmla="*/ 215336 w 2747639"/>
              <a:gd name="connsiteY5" fmla="*/ 366637 h 575785"/>
              <a:gd name="connsiteX6" fmla="*/ 215336 w 2747639"/>
              <a:gd name="connsiteY6" fmla="*/ 0 h 575785"/>
              <a:gd name="connsiteX0" fmla="*/ 215336 w 2747639"/>
              <a:gd name="connsiteY0" fmla="*/ 0 h 573808"/>
              <a:gd name="connsiteX1" fmla="*/ 2746099 w 2747639"/>
              <a:gd name="connsiteY1" fmla="*/ 0 h 573808"/>
              <a:gd name="connsiteX2" fmla="*/ 2747639 w 2747639"/>
              <a:gd name="connsiteY2" fmla="*/ 369717 h 573808"/>
              <a:gd name="connsiteX3" fmla="*/ 2537491 w 2747639"/>
              <a:gd name="connsiteY3" fmla="*/ 573404 h 573808"/>
              <a:gd name="connsiteX4" fmla="*/ 0 w 2747639"/>
              <a:gd name="connsiteY4" fmla="*/ 573808 h 573808"/>
              <a:gd name="connsiteX5" fmla="*/ 215336 w 2747639"/>
              <a:gd name="connsiteY5" fmla="*/ 366637 h 573808"/>
              <a:gd name="connsiteX6" fmla="*/ 215336 w 2747639"/>
              <a:gd name="connsiteY6" fmla="*/ 0 h 57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639" h="573808">
                <a:moveTo>
                  <a:pt x="215336" y="0"/>
                </a:moveTo>
                <a:lnTo>
                  <a:pt x="2746099" y="0"/>
                </a:lnTo>
                <a:cubicBezTo>
                  <a:pt x="2746612" y="167281"/>
                  <a:pt x="2747126" y="202436"/>
                  <a:pt x="2747639" y="369717"/>
                </a:cubicBezTo>
                <a:lnTo>
                  <a:pt x="2537491" y="573404"/>
                </a:lnTo>
                <a:lnTo>
                  <a:pt x="0" y="573808"/>
                </a:lnTo>
                <a:lnTo>
                  <a:pt x="215336" y="366637"/>
                </a:lnTo>
                <a:lnTo>
                  <a:pt x="215336" y="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9" name="textruta 78"/>
          <p:cNvSpPr txBox="1"/>
          <p:nvPr/>
        </p:nvSpPr>
        <p:spPr>
          <a:xfrm>
            <a:off x="5105241" y="965699"/>
            <a:ext cx="259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Fatalities and serious injuries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0" name="textruta 79"/>
          <p:cNvSpPr txBox="1"/>
          <p:nvPr/>
        </p:nvSpPr>
        <p:spPr>
          <a:xfrm>
            <a:off x="5105241" y="1487821"/>
            <a:ext cx="25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Humans make mistakes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Humans are fragile</a:t>
            </a:r>
          </a:p>
        </p:txBody>
      </p:sp>
      <p:sp>
        <p:nvSpPr>
          <p:cNvPr id="81" name="textruta 80"/>
          <p:cNvSpPr txBox="1"/>
          <p:nvPr/>
        </p:nvSpPr>
        <p:spPr>
          <a:xfrm>
            <a:off x="5105241" y="2215868"/>
            <a:ext cx="259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System designers </a:t>
            </a:r>
          </a:p>
        </p:txBody>
      </p:sp>
      <p:sp>
        <p:nvSpPr>
          <p:cNvPr id="82" name="textruta 81"/>
          <p:cNvSpPr txBox="1"/>
          <p:nvPr/>
        </p:nvSpPr>
        <p:spPr>
          <a:xfrm>
            <a:off x="5105241" y="2860952"/>
            <a:ext cx="259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People want safety</a:t>
            </a:r>
          </a:p>
        </p:txBody>
      </p:sp>
      <p:sp>
        <p:nvSpPr>
          <p:cNvPr id="83" name="textruta 82"/>
          <p:cNvSpPr txBox="1"/>
          <p:nvPr/>
        </p:nvSpPr>
        <p:spPr>
          <a:xfrm>
            <a:off x="5067318" y="3402318"/>
            <a:ext cx="25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Eliminate fatalities and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serious injuries</a:t>
            </a:r>
          </a:p>
        </p:txBody>
      </p:sp>
    </p:spTree>
    <p:extLst>
      <p:ext uri="{BB962C8B-B14F-4D97-AF65-F5344CB8AC3E}">
        <p14:creationId xmlns:p14="http://schemas.microsoft.com/office/powerpoint/2010/main" val="10201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</p:bld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enVZA20170328" id="{51E0E313-E546-4153-9D79-6736EBFB21B2}" vid="{D9016D3B-DBEA-4E7C-8DB6-D6E6DABA6EFD}"/>
    </a:ext>
  </a:extLst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enVZA20170328" id="{51E0E313-E546-4153-9D79-6736EBFB21B2}" vid="{448D676B-A9C1-406D-B788-D302B8D64EA0}"/>
    </a:ext>
  </a:extLst>
</a:theme>
</file>

<file path=ppt/theme/theme3.xml><?xml version="1.0" encoding="utf-8"?>
<a:theme xmlns:a="http://schemas.openxmlformats.org/drawingml/2006/main" name="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ngelsk.pptx" id="{58FECDC4-43EE-452E-90B4-2A507FD98160}" vid="{258ED75D-7A17-45FC-9CC0-1B84C497D66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rtz</TermName>
          <TermId xmlns="http://schemas.microsoft.com/office/infopath/2007/PartnerControls">54d337f7-e54d-4d3a-a432-5a3dfcc9035d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2099-04-23T05:00:00+00:00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7444</Value>
      <Value>111</Value>
    </TaxCatchAll>
    <LaunchDate xmlns="b35a27d7-1396-409e-8fc2-873a3cc5d79b">2017-10-23T05:00:00+00:00</LaunchDate>
    <Document_x0020_Date xmlns="b35a27d7-1396-409e-8fc2-873a3cc5d79b">2017-10-23T05:00:00+00:00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51DE3-70F6-41D6-A4F3-A57C0EA826B2}"/>
</file>

<file path=customXml/itemProps2.xml><?xml version="1.0" encoding="utf-8"?>
<ds:datastoreItem xmlns:ds="http://schemas.openxmlformats.org/officeDocument/2006/customXml" ds:itemID="{FE7C45D2-E762-41BA-95A3-AA2E355D0F6D}"/>
</file>

<file path=customXml/itemProps3.xml><?xml version="1.0" encoding="utf-8"?>
<ds:datastoreItem xmlns:ds="http://schemas.openxmlformats.org/officeDocument/2006/customXml" ds:itemID="{6FA283AF-CA02-45A8-902A-03F1BEB76C8D}"/>
</file>

<file path=docProps/app.xml><?xml version="1.0" encoding="utf-8"?>
<Properties xmlns="http://schemas.openxmlformats.org/officeDocument/2006/extended-properties" xmlns:vt="http://schemas.openxmlformats.org/officeDocument/2006/docPropsVTypes">
  <Template>IndienVZA20170328</Template>
  <TotalTime>205</TotalTime>
  <Words>70</Words>
  <Application>Microsoft Office PowerPoint</Application>
  <PresentationFormat>Bildspel på skärmen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Anpassad formgivning</vt:lpstr>
      <vt:lpstr>1_Anpassad formgivning</vt:lpstr>
      <vt:lpstr>Presentation_2</vt:lpstr>
      <vt:lpstr>Matts-Åke Belin PhD Adj. Professor Royal Institute of Technology (KTH) Swedish Transport Administration Vision Zero Academy matts-ake.belin@trafikverket.se </vt:lpstr>
      <vt:lpstr>Vision Zero a policy innovation  </vt:lpstr>
    </vt:vector>
  </TitlesOfParts>
  <Company>Trafikverket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Belin</dc:title>
  <dc:creator>Belin Matts-Åke, PLkvt</dc:creator>
  <cp:keywords>rtz</cp:keywords>
  <dc:description/>
  <cp:lastModifiedBy>Belin Matts-Åke, PLkvt</cp:lastModifiedBy>
  <cp:revision>10</cp:revision>
  <cp:lastPrinted>2014-04-29T09:11:13Z</cp:lastPrinted>
  <dcterms:created xsi:type="dcterms:W3CDTF">2017-03-29T07:42:57Z</dcterms:created>
  <dcterms:modified xsi:type="dcterms:W3CDTF">2017-10-13T01:28:27Z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7444;#rtz|54d337f7-e54d-4d3a-a432-5a3dfcc9035d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