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presentationml.printerSettings"/>
  <Default Extension="pdf" ContentType="application/pdf"/>
  <Default Extension="rels" ContentType="application/vnd.openxmlformats-package.relationships+xml"/>
  <Default Extension="jpeg" ContentType="image/jpeg"/>
  <Default Extension="xml" ContentType="application/xml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3"/>
  </p:notesMasterIdLst>
  <p:sldIdLst>
    <p:sldId id="354" r:id="rId2"/>
    <p:sldId id="382" r:id="rId3"/>
    <p:sldId id="266" r:id="rId4"/>
    <p:sldId id="263" r:id="rId5"/>
    <p:sldId id="397" r:id="rId6"/>
    <p:sldId id="378" r:id="rId7"/>
    <p:sldId id="398" r:id="rId8"/>
    <p:sldId id="399" r:id="rId9"/>
    <p:sldId id="400" r:id="rId10"/>
    <p:sldId id="401" r:id="rId11"/>
    <p:sldId id="357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84B6"/>
    <a:srgbClr val="0073A2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09" autoAdjust="0"/>
    <p:restoredTop sz="83670" autoAdjust="0"/>
  </p:normalViewPr>
  <p:slideViewPr>
    <p:cSldViewPr snapToGrid="0" snapToObjects="1">
      <p:cViewPr varScale="1">
        <p:scale>
          <a:sx n="83" d="100"/>
          <a:sy n="83" d="100"/>
        </p:scale>
        <p:origin x="-96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7" Type="http://schemas.openxmlformats.org/officeDocument/2006/relationships/slide" Target="slides/slide6.xml"/><Relationship Id="rId16" Type="http://schemas.openxmlformats.org/officeDocument/2006/relationships/viewProps" Target="viewProps.xml"/><Relationship Id="rId2" Type="http://schemas.openxmlformats.org/officeDocument/2006/relationships/slide" Target="slides/slide1.xml"/><Relationship Id="rId20" Type="http://schemas.openxmlformats.org/officeDocument/2006/relationships/customXml" Target="../customXml/item2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14" Type="http://schemas.openxmlformats.org/officeDocument/2006/relationships/printerSettings" Target="printerSettings/printerSettings1.bin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F5713-7D56-B342-8165-B81B38F1CEB9}" type="datetimeFigureOut">
              <a:rPr lang="en-US" smtClean="0"/>
              <a:pPr/>
              <a:t>10/13/17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E6E6BE-F7C9-A543-A0A6-10996DEE6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20657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6E6BE-F7C9-A543-A0A6-10996DEE65C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6E6BE-F7C9-A543-A0A6-10996DEE65C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6E6BE-F7C9-A543-A0A6-10996DEE65C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6E6BE-F7C9-A543-A0A6-10996DEE65C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6E6BE-F7C9-A543-A0A6-10996DEE65C3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685798" y="1804268"/>
            <a:ext cx="8071289" cy="4035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85799" y="334244"/>
            <a:ext cx="8071287" cy="75781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0"/>
          </p:nvPr>
        </p:nvSpPr>
        <p:spPr>
          <a:xfrm>
            <a:off x="685798" y="1088736"/>
            <a:ext cx="8071287" cy="5256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>
                <a:solidFill>
                  <a:schemeClr val="tx1">
                    <a:tint val="75000"/>
                  </a:schemeClr>
                </a:solidFill>
                <a:latin typeface="Lato Light"/>
                <a:cs typeface="Lato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12088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231" y="603351"/>
            <a:ext cx="8257417" cy="723911"/>
          </a:xfrm>
          <a:solidFill>
            <a:srgbClr val="0073A2"/>
          </a:solidFill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595231" y="1566864"/>
            <a:ext cx="8257417" cy="4035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35893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840" y="486468"/>
            <a:ext cx="8229600" cy="73375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840" y="1508664"/>
            <a:ext cx="8229600" cy="4525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55059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728" y="475026"/>
            <a:ext cx="8229600" cy="733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728" y="1382802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>
              <a:buFont typeface="Courier New"/>
              <a:buChar char="o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728" y="1382802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>
              <a:buFont typeface="Courier New"/>
              <a:buChar char="o"/>
              <a:defRPr sz="2000">
                <a:solidFill>
                  <a:srgbClr val="595959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76138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2825" y="565294"/>
            <a:ext cx="8071289" cy="5274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86896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Half-imag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68667" y="1073332"/>
            <a:ext cx="3306370" cy="43920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Subhead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8667" y="1709708"/>
            <a:ext cx="3306370" cy="4102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>
          <a:xfrm>
            <a:off x="626448" y="669746"/>
            <a:ext cx="4548671" cy="43275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85106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lorfulCrosswalk.photo-web.jpg"/>
          <p:cNvPicPr>
            <a:picLocks noChangeAspect="1"/>
          </p:cNvPicPr>
          <p:nvPr userDrawn="1"/>
        </p:nvPicPr>
        <p:blipFill rotWithShape="1">
          <a:blip r:embed="rId2">
            <a:alphaModFix amt="23000"/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1478"/>
          <a:stretch/>
        </p:blipFill>
        <p:spPr>
          <a:xfrm>
            <a:off x="255467" y="185"/>
            <a:ext cx="8888534" cy="6018949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675003" y="778052"/>
            <a:ext cx="4599171" cy="553998"/>
          </a:xfrm>
          <a:prstGeom prst="rect">
            <a:avLst/>
          </a:prstGeom>
          <a:solidFill>
            <a:srgbClr val="0073A2"/>
          </a:solidFill>
        </p:spPr>
        <p:txBody>
          <a:bodyPr wrap="square" rtlCol="0">
            <a:spAutoFit/>
          </a:bodyPr>
          <a:lstStyle/>
          <a:p>
            <a:pPr lvl="0" algn="l"/>
            <a:r>
              <a:rPr lang="en-US" sz="3000" dirty="0" smtClean="0">
                <a:solidFill>
                  <a:schemeClr val="bg1"/>
                </a:solidFill>
                <a:latin typeface="Lato Black"/>
                <a:cs typeface="Lato Black"/>
              </a:rPr>
              <a:t> Contact</a:t>
            </a:r>
            <a:endParaRPr lang="en-US" sz="3000" dirty="0">
              <a:solidFill>
                <a:schemeClr val="bg1"/>
              </a:solidFill>
              <a:latin typeface="Lato Black"/>
              <a:cs typeface="Lato Black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755092" y="1453309"/>
            <a:ext cx="4358916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500" b="1" dirty="0" smtClean="0">
                <a:solidFill>
                  <a:srgbClr val="0073A2"/>
                </a:solidFill>
                <a:latin typeface="Lato Bold"/>
                <a:cs typeface="Lato Bold"/>
              </a:rPr>
              <a:t>Leah Shahum</a:t>
            </a:r>
          </a:p>
          <a:p>
            <a:pPr algn="l">
              <a:lnSpc>
                <a:spcPct val="120000"/>
              </a:lnSpc>
            </a:pPr>
            <a:r>
              <a:rPr lang="en-US" sz="2500" b="0" dirty="0" err="1" smtClean="0">
                <a:solidFill>
                  <a:srgbClr val="0073A2"/>
                </a:solidFill>
                <a:latin typeface="Lato Bold"/>
                <a:cs typeface="Lato Bold"/>
              </a:rPr>
              <a:t>leah@visionzeronetwork.org</a:t>
            </a:r>
            <a:endParaRPr lang="en-US" sz="2500" b="0" dirty="0" smtClean="0">
              <a:solidFill>
                <a:srgbClr val="0073A2"/>
              </a:solidFill>
              <a:latin typeface="Lato Bold"/>
              <a:cs typeface="Lato Bold"/>
            </a:endParaRPr>
          </a:p>
          <a:p>
            <a:pPr algn="l"/>
            <a:endParaRPr lang="en-US" b="1" dirty="0">
              <a:latin typeface="Arial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2677131" y="3127300"/>
            <a:ext cx="6032932" cy="553998"/>
          </a:xfrm>
          <a:prstGeom prst="rect">
            <a:avLst/>
          </a:prstGeom>
          <a:solidFill>
            <a:srgbClr val="0073A2"/>
          </a:solidFill>
        </p:spPr>
        <p:txBody>
          <a:bodyPr wrap="square" rtlCol="0">
            <a:spAutoFit/>
          </a:bodyPr>
          <a:lstStyle/>
          <a:p>
            <a:pPr lvl="0" algn="l"/>
            <a:r>
              <a:rPr lang="en-US" sz="3000" dirty="0" smtClean="0">
                <a:solidFill>
                  <a:schemeClr val="bg1"/>
                </a:solidFill>
                <a:latin typeface="Lato Black"/>
                <a:cs typeface="Lato Black"/>
              </a:rPr>
              <a:t> Follow</a:t>
            </a:r>
            <a:r>
              <a:rPr lang="en-US" sz="3000" baseline="0" dirty="0" smtClean="0">
                <a:solidFill>
                  <a:schemeClr val="bg1"/>
                </a:solidFill>
                <a:latin typeface="Lato Black"/>
                <a:cs typeface="Lato Black"/>
              </a:rPr>
              <a:t> us</a:t>
            </a:r>
            <a:endParaRPr lang="en-US" sz="3000" dirty="0">
              <a:solidFill>
                <a:schemeClr val="bg1"/>
              </a:solidFill>
              <a:latin typeface="Lato Black"/>
              <a:cs typeface="Lato Black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2791536" y="3783515"/>
            <a:ext cx="5083354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2500" b="1" dirty="0" err="1" smtClean="0">
                <a:solidFill>
                  <a:srgbClr val="0073A2"/>
                </a:solidFill>
                <a:latin typeface="Lato Bold"/>
                <a:cs typeface="Lato Bold"/>
              </a:rPr>
              <a:t>www.visionzeronetwork.org</a:t>
            </a:r>
            <a:endParaRPr lang="en-US" sz="2500" b="1" dirty="0" smtClean="0">
              <a:solidFill>
                <a:srgbClr val="0073A2"/>
              </a:solidFill>
              <a:latin typeface="Lato Bold"/>
              <a:cs typeface="Lato Bold"/>
            </a:endParaRPr>
          </a:p>
          <a:p>
            <a:pPr algn="l">
              <a:lnSpc>
                <a:spcPct val="120000"/>
              </a:lnSpc>
            </a:pPr>
            <a:r>
              <a:rPr lang="en-US" sz="2500" b="0" dirty="0" err="1" smtClean="0">
                <a:solidFill>
                  <a:srgbClr val="0073A2"/>
                </a:solidFill>
                <a:latin typeface="Lato Bold"/>
                <a:cs typeface="Lato Bold"/>
              </a:rPr>
              <a:t>facebook.com</a:t>
            </a:r>
            <a:r>
              <a:rPr lang="en-US" sz="2500" b="0" dirty="0" smtClean="0">
                <a:solidFill>
                  <a:srgbClr val="0073A2"/>
                </a:solidFill>
                <a:latin typeface="Lato Bold"/>
                <a:cs typeface="Lato Bold"/>
              </a:rPr>
              <a:t>/</a:t>
            </a:r>
            <a:r>
              <a:rPr lang="en-US" sz="2500" b="0" dirty="0" err="1" smtClean="0">
                <a:solidFill>
                  <a:srgbClr val="0073A2"/>
                </a:solidFill>
                <a:latin typeface="Lato Bold"/>
                <a:cs typeface="Lato Bold"/>
              </a:rPr>
              <a:t>visionzeronetwork</a:t>
            </a:r>
            <a:endParaRPr lang="en-US" sz="2500" b="0" dirty="0" smtClean="0">
              <a:solidFill>
                <a:srgbClr val="0073A2"/>
              </a:solidFill>
              <a:latin typeface="Lato Bold"/>
              <a:cs typeface="Lato Bold"/>
            </a:endParaRPr>
          </a:p>
          <a:p>
            <a:pPr marL="0" marR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0" dirty="0" smtClean="0">
                <a:solidFill>
                  <a:srgbClr val="0073A2"/>
                </a:solidFill>
                <a:latin typeface="Lato Bold"/>
                <a:cs typeface="Lato Bold"/>
              </a:rPr>
              <a:t>@</a:t>
            </a:r>
            <a:r>
              <a:rPr lang="en-US" sz="2500" b="0" dirty="0" err="1" smtClean="0">
                <a:solidFill>
                  <a:srgbClr val="0073A2"/>
                </a:solidFill>
                <a:latin typeface="Lato Bold"/>
                <a:cs typeface="Lato Bold"/>
              </a:rPr>
              <a:t>visionzeronet</a:t>
            </a:r>
            <a:endParaRPr lang="en-US" sz="2500" b="0" dirty="0" smtClean="0">
              <a:solidFill>
                <a:srgbClr val="0073A2"/>
              </a:solidFill>
              <a:latin typeface="Lato Bold"/>
              <a:cs typeface="Lato Bold"/>
            </a:endParaRPr>
          </a:p>
          <a:p>
            <a:pPr algn="l">
              <a:lnSpc>
                <a:spcPct val="120000"/>
              </a:lnSpc>
            </a:pPr>
            <a:endParaRPr lang="en-US" sz="2500" b="1" dirty="0" smtClean="0">
              <a:solidFill>
                <a:srgbClr val="0073A2"/>
              </a:solidFill>
              <a:latin typeface="Lato Bold"/>
              <a:cs typeface="Lato Bold"/>
            </a:endParaRPr>
          </a:p>
          <a:p>
            <a:pPr algn="l"/>
            <a:endParaRPr lang="en-US" b="1" dirty="0">
              <a:latin typeface="Arial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77094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-4446405" y="2263382"/>
            <a:ext cx="9144000" cy="251191"/>
          </a:xfrm>
          <a:prstGeom prst="rect">
            <a:avLst/>
          </a:prstGeom>
          <a:pattFill prst="dkHorz">
            <a:fgClr>
              <a:srgbClr val="0084B6"/>
            </a:fgClr>
            <a:bgClr>
              <a:prstClr val="white"/>
            </a:bgClr>
          </a:patt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8840" y="223304"/>
            <a:ext cx="8229600" cy="733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470029" y="6188941"/>
            <a:ext cx="6716873" cy="61062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1981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60" r:id="rId6"/>
    <p:sldLayoutId id="2147483655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0073A2"/>
          </a:solidFill>
          <a:latin typeface="Lato Black"/>
          <a:ea typeface="+mj-ea"/>
          <a:cs typeface="Lato Blac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Lato Regular"/>
          <a:ea typeface="+mn-ea"/>
          <a:cs typeface="Lato Regular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d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799" y="138902"/>
            <a:ext cx="8071287" cy="1076218"/>
          </a:xfrm>
        </p:spPr>
        <p:txBody>
          <a:bodyPr>
            <a:noAutofit/>
          </a:bodyPr>
          <a:lstStyle/>
          <a:p>
            <a:pPr algn="ctr"/>
            <a:r>
              <a:rPr lang="en-US" sz="3800" dirty="0" smtClean="0"/>
              <a:t>Growing Vision </a:t>
            </a:r>
            <a:r>
              <a:rPr lang="en-US" sz="3800" i="1" dirty="0" smtClean="0"/>
              <a:t>— and Action —</a:t>
            </a:r>
            <a:r>
              <a:rPr lang="en-US" sz="3800" dirty="0" smtClean="0"/>
              <a:t/>
            </a:r>
            <a:br>
              <a:rPr lang="en-US" sz="3800" dirty="0" smtClean="0"/>
            </a:br>
            <a:r>
              <a:rPr lang="en-US" sz="3800" dirty="0" smtClean="0"/>
              <a:t>for Safe Mobility			</a:t>
            </a:r>
            <a:endParaRPr lang="en-US" sz="3800" dirty="0"/>
          </a:p>
        </p:txBody>
      </p:sp>
      <p:pic>
        <p:nvPicPr>
          <p:cNvPr id="5" name="Picture Placeholder 4" descr="ColorfulCrosswalk.photo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-16667" r="-16667"/>
          <a:stretch>
            <a:fillRect/>
          </a:stretch>
        </p:blipFill>
        <p:spPr>
          <a:xfrm>
            <a:off x="-98866" y="1465910"/>
            <a:ext cx="9363503" cy="46817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46028" y="65092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3852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SR2S_INFOGRAPHIC_sidewalks2.pn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-11346" r="-1134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 txBox="1">
            <a:spLocks/>
          </p:cNvSpPr>
          <p:nvPr/>
        </p:nvSpPr>
        <p:spPr>
          <a:xfrm>
            <a:off x="6553200" y="6356350"/>
            <a:ext cx="21336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93B0F2-5295-B043-801B-19B54C3F8B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Image.LittleGirl.SafeStreetsSaveLiv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709" y="259879"/>
            <a:ext cx="7753858" cy="5812282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2708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fatal-facts-graphic300px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-39684" r="-39684"/>
          <a:stretch>
            <a:fillRect/>
          </a:stretch>
        </p:blipFill>
        <p:spPr>
          <a:xfrm>
            <a:off x="-595905" y="77184"/>
            <a:ext cx="6560564" cy="3206496"/>
          </a:xfrm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p="http://schemas.openxmlformats.org/presentationml/2006/main" xmlns:mv="urn:schemas-microsoft-com:mac:vml" val="0"/>
              </a:ext>
            </a:extLst>
          </a:blip>
          <a:stretch>
            <a:fillRect/>
          </a:stretch>
        </p:blipFill>
        <p:spPr bwMode="auto">
          <a:xfrm>
            <a:off x="5683434" y="134904"/>
            <a:ext cx="2982782" cy="269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3" descr="SF.Geen Lee.image.jpg"/>
          <p:cNvPicPr>
            <a:picLocks noChangeAspect="1"/>
          </p:cNvPicPr>
          <p:nvPr/>
        </p:nvPicPr>
        <p:blipFill>
          <a:blip r:embed="rId4"/>
          <a:srcRect l="-14956" r="-14956"/>
          <a:stretch>
            <a:fillRect/>
          </a:stretch>
        </p:blipFill>
        <p:spPr>
          <a:xfrm>
            <a:off x="1917331" y="3143027"/>
            <a:ext cx="5590461" cy="30745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LA0 Members.image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-12386" b="-12386"/>
          <a:stretch>
            <a:fillRect/>
          </a:stretch>
        </p:blipFill>
        <p:spPr>
          <a:xfrm>
            <a:off x="393066" y="464283"/>
            <a:ext cx="8534400" cy="5577174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2708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VZ-map-October-12-2017.pdf"/>
          <p:cNvPicPr>
            <a:picLocks noGrp="1" noChangeAspect="1"/>
          </p:cNvPicPr>
          <p:nvPr>
            <p:ph type="pic" idx="1"/>
          </p:nvPr>
        </p:nvPicPr>
        <mc:AlternateContent>
          <mc:Choice xmlns:ma="http://schemas.microsoft.com/office/mac/drawingml/2008/main" Requires="ma">
            <p:blipFill>
              <a:blip r:embed="rId3"/>
              <a:srcRect l="-957" r="-957"/>
              <a:stretch>
                <a:fillRect/>
              </a:stretch>
            </p:blipFill>
          </mc:Choice>
          <mc:Fallback>
            <p:blipFill>
              <a:blip r:embed="rId4"/>
              <a:srcRect l="-957" r="-957"/>
              <a:stretch>
                <a:fillRect/>
              </a:stretch>
            </p:blipFill>
          </mc:Fallback>
        </mc:AlternateContent>
        <p:spPr>
          <a:xfrm>
            <a:off x="224394" y="213416"/>
            <a:ext cx="9060155" cy="592074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2708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hy VZ is Different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3360" b="-13360"/>
          <a:stretch>
            <a:fillRect/>
          </a:stretch>
        </p:blipFill>
        <p:spPr>
          <a:xfrm>
            <a:off x="297119" y="670056"/>
            <a:ext cx="8831580" cy="48570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afe Travel.Image.png"/>
          <p:cNvPicPr>
            <a:picLocks noGrp="1" noChangeAspect="1"/>
          </p:cNvPicPr>
          <p:nvPr>
            <p:ph idx="1"/>
          </p:nvPr>
        </p:nvPicPr>
        <p:blipFill>
          <a:blip r:embed="rId3"/>
          <a:srcRect t="-42436" b="-42436"/>
          <a:stretch>
            <a:fillRect/>
          </a:stretch>
        </p:blipFill>
        <p:spPr>
          <a:xfrm>
            <a:off x="294762" y="872026"/>
            <a:ext cx="8768842" cy="482253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Screen Shot 2017-09-19 at 5.31.10 PM.pn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48408" b="-48408"/>
          <a:stretch>
            <a:fillRect/>
          </a:stretch>
        </p:blipFill>
        <p:spPr>
          <a:xfrm>
            <a:off x="1244600" y="1456098"/>
            <a:ext cx="7152640" cy="4674183"/>
          </a:xfrm>
        </p:spPr>
      </p:pic>
      <p:pic>
        <p:nvPicPr>
          <p:cNvPr id="7" name="Picture 6" descr="Screen Shot 2017-09-19 at 5.30.5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600" y="1138558"/>
            <a:ext cx="3660140" cy="10477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3666" y="268879"/>
            <a:ext cx="57305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solidFill>
                  <a:srgbClr val="0073A2"/>
                </a:solidFill>
                <a:latin typeface="Lato Black"/>
                <a:ea typeface="+mj-ea"/>
                <a:cs typeface="Lato Black"/>
              </a:rPr>
              <a:t>Vision Zero Denver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SR2S_INFOGRAPHIC_killed walking2.pn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15257" b="-15257"/>
          <a:stretch>
            <a:fillRect/>
          </a:stretch>
        </p:blipFill>
        <p:spPr>
          <a:xfrm>
            <a:off x="681686" y="507573"/>
            <a:ext cx="8246669" cy="53890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SR2S_INFOGRAPHIC_people_killed_walking2.pn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1054" b="-105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ZN v2 (1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InfographicDocument" ma:contentTypeID="0x010100FFB43682ABBC854F8797EFF07C6E2BC0005E423E182CD73A4C9A92522598F6A644" ma:contentTypeVersion="33" ma:contentTypeDescription="" ma:contentTypeScope="" ma:versionID="387df9ea3150aa38553feb10d048a79a">
  <xsd:schema xmlns:xsd="http://www.w3.org/2001/XMLSchema" xmlns:xs="http://www.w3.org/2001/XMLSchema" xmlns:p="http://schemas.microsoft.com/office/2006/metadata/properties" xmlns:ns1="b35a27d7-1396-409e-8fc2-873a3cc5d79b" xmlns:ns3="http://schemas.microsoft.com/sharepoint/v3/fields" targetNamespace="http://schemas.microsoft.com/office/2006/metadata/properties" ma:root="true" ma:fieldsID="759a85db1fe60489f99ad8bac7df3115" ns1:_="" ns3:_="">
    <xsd:import namespace="b35a27d7-1396-409e-8fc2-873a3cc5d79b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ContentAuthor" minOccurs="0"/>
                <xsd:element ref="ns1:SubHeadline1" minOccurs="0"/>
                <xsd:element ref="ns1:nscDescription" minOccurs="0"/>
                <xsd:element ref="ns1:LaunchDate"/>
                <xsd:element ref="ns1:Document_x0020_Date" minOccurs="0"/>
                <xsd:element ref="ns1:ExpirationDate"/>
                <xsd:element ref="ns1:Preview_x0020_Image" minOccurs="0"/>
                <xsd:element ref="ns1:Publication" minOccurs="0"/>
                <xsd:element ref="ns1:CTA_x0020_Text" minOccurs="0"/>
                <xsd:element ref="ns1:Destination_x0020_URL" minOccurs="0"/>
                <xsd:element ref="ns1:CTA_x0020_LinkType" minOccurs="0"/>
                <xsd:element ref="ns1:BulletSet1" minOccurs="0"/>
                <xsd:element ref="ns3:wic_System_Copyright" minOccurs="0"/>
                <xsd:element ref="ns1:TaxCatchAll" minOccurs="0"/>
                <xsd:element ref="ns1:i5013cc543cb4191806f0ebb65c7ab1c" minOccurs="0"/>
                <xsd:element ref="ns1:pffc795a1d454bd58a32634e2f45c3e9" minOccurs="0"/>
                <xsd:element ref="ns1:TaxCatchAllLabel" minOccurs="0"/>
                <xsd:element ref="ns1:TaxKeywordTaxHTField" minOccurs="0"/>
                <xsd:element ref="ns1:jac045112f9b45ec8df8bef00c629050" minOccurs="0"/>
                <xsd:element ref="ns1:Membership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5a27d7-1396-409e-8fc2-873a3cc5d79b" elementFormDefault="qualified">
    <xsd:import namespace="http://schemas.microsoft.com/office/2006/documentManagement/types"/>
    <xsd:import namespace="http://schemas.microsoft.com/office/infopath/2007/PartnerControls"/>
    <xsd:element name="ContentAuthor" ma:index="0" nillable="true" ma:displayName="Content Author" ma:internalName="ContentAuthor">
      <xsd:simpleType>
        <xsd:restriction base="dms:Text">
          <xsd:maxLength value="255"/>
        </xsd:restriction>
      </xsd:simpleType>
    </xsd:element>
    <xsd:element name="SubHeadline1" ma:index="3" nillable="true" ma:displayName="SubHeadline" ma:internalName="SubHeadline1">
      <xsd:simpleType>
        <xsd:restriction base="dms:Unknown"/>
      </xsd:simpleType>
    </xsd:element>
    <xsd:element name="nscDescription" ma:index="4" nillable="true" ma:displayName="Descriptions" ma:internalName="nscDescription">
      <xsd:simpleType>
        <xsd:restriction base="dms:Unknown"/>
      </xsd:simpleType>
    </xsd:element>
    <xsd:element name="LaunchDate" ma:index="5" ma:displayName="Launch Date" ma:format="DateOnly" ma:internalName="LaunchDate">
      <xsd:simpleType>
        <xsd:restriction base="dms:DateTime"/>
      </xsd:simpleType>
    </xsd:element>
    <xsd:element name="Document_x0020_Date" ma:index="6" nillable="true" ma:displayName="Document Date" ma:default="[today]" ma:format="DateOnly" ma:internalName="Document_x0020_Date">
      <xsd:simpleType>
        <xsd:restriction base="dms:DateTime"/>
      </xsd:simpleType>
    </xsd:element>
    <xsd:element name="ExpirationDate" ma:index="7" ma:displayName="ExpirationDate" ma:format="DateOnly" ma:internalName="ExpirationDate">
      <xsd:simpleType>
        <xsd:restriction base="dms:DateTime"/>
      </xsd:simpleType>
    </xsd:element>
    <xsd:element name="Preview_x0020_Image" ma:index="9" nillable="true" ma:displayName="Preview Image" ma:internalName="Preview_x0020_Image" ma:readOnly="false">
      <xsd:simpleType>
        <xsd:restriction base="dms:Unknown"/>
      </xsd:simpleType>
    </xsd:element>
    <xsd:element name="Publication" ma:index="10" nillable="true" ma:displayName="Publication" ma:internalName="Publication">
      <xsd:simpleType>
        <xsd:restriction base="dms:Text">
          <xsd:maxLength value="255"/>
        </xsd:restriction>
      </xsd:simpleType>
    </xsd:element>
    <xsd:element name="CTA_x0020_Text" ma:index="11" nillable="true" ma:displayName="CTA Text" ma:internalName="CTA_x0020_Text">
      <xsd:simpleType>
        <xsd:restriction base="dms:Text">
          <xsd:maxLength value="20"/>
        </xsd:restriction>
      </xsd:simpleType>
    </xsd:element>
    <xsd:element name="Destination_x0020_URL" ma:index="12" nillable="true" ma:displayName="Destination URL" ma:format="Hyperlink" ma:internalName="Destination_x0020_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CTA_x0020_LinkType" ma:index="13" nillable="true" ma:displayName="CTA LinkType" ma:default="Open in same window" ma:format="RadioButtons" ma:internalName="CTA_x0020_LinkType">
      <xsd:simpleType>
        <xsd:restriction base="dms:Choice">
          <xsd:enumeration value="Open in same window"/>
          <xsd:enumeration value="Open in new window"/>
        </xsd:restriction>
      </xsd:simpleType>
    </xsd:element>
    <xsd:element name="BulletSet1" ma:index="16" nillable="true" ma:displayName="Bullet Set1" ma:internalName="BulletSet1">
      <xsd:simpleType>
        <xsd:restriction base="dms:Unknown"/>
      </xsd:simpleType>
    </xsd:element>
    <xsd:element name="TaxCatchAll" ma:index="19" nillable="true" ma:displayName="Taxonomy Catch All Column" ma:hidden="true" ma:list="{9c8e5353-3816-46fe-94d4-6ace37e6d7a7}" ma:internalName="TaxCatchAll" ma:showField="CatchAllData" ma:web="b35a27d7-1396-409e-8fc2-873a3cc5d7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i5013cc543cb4191806f0ebb65c7ab1c" ma:index="22" nillable="true" ma:taxonomy="true" ma:internalName="i5013cc543cb4191806f0ebb65c7ab1c" ma:taxonomyFieldName="Topic" ma:displayName="Topic" ma:default="" ma:fieldId="{25013cc5-43cb-4191-806f-0ebb65c7ab1c}" ma:taxonomyMulti="true" ma:sspId="1f17f519-9b20-4ccb-881f-8db445a03a3d" ma:termSetId="c53e90aa-3e63-4332-afa8-bdb26bbd734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ffc795a1d454bd58a32634e2f45c3e9" ma:index="24" ma:taxonomy="true" ma:internalName="pffc795a1d454bd58a32634e2f45c3e9" ma:taxonomyFieldName="Document_x0020_Type" ma:displayName="Document Type" ma:readOnly="false" ma:default="" ma:fieldId="{9ffc795a-1d45-4bd5-8a32-634e2f45c3e9}" ma:taxonomyMulti="true" ma:sspId="1f17f519-9b20-4ccb-881f-8db445a03a3d" ma:termSetId="50aae46d-0de5-40b4-95ad-db57947ff97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Label" ma:index="25" nillable="true" ma:displayName="Taxonomy Catch All Column1" ma:hidden="true" ma:list="{9c8e5353-3816-46fe-94d4-6ace37e6d7a7}" ma:internalName="TaxCatchAllLabel" ma:readOnly="true" ma:showField="CatchAllDataLabel" ma:web="b35a27d7-1396-409e-8fc2-873a3cc5d7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28" ma:taxonomy="true" ma:internalName="TaxKeywordTaxHTField" ma:taxonomyFieldName="TaxKeyword" ma:displayName="Enterprise Keywords" ma:fieldId="{23f27201-bee3-471e-b2e7-b64fd8b7ca38}" ma:taxonomyMulti="true" ma:sspId="7cbe96f4-19d9-4ba1-b99e-d0d61778c09d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jac045112f9b45ec8df8bef00c629050" ma:index="29" nillable="true" ma:taxonomy="true" ma:internalName="jac045112f9b45ec8df8bef00c629050" ma:taxonomyFieldName="Departments" ma:displayName="Departments" ma:default="" ma:fieldId="{3ac04511-2f9b-45ec-8df8-bef00c629050}" ma:taxonomyMulti="true" ma:sspId="1f17f519-9b20-4ccb-881f-8db445a03a3d" ma:termSetId="1b61d99c-7899-49fb-8c90-bc92c9126ca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mberships" ma:index="32" nillable="true" ma:displayName="Memberships" ma:default="Public" ma:format="Dropdown" ma:internalName="Memberships">
      <xsd:simpleType>
        <xsd:restriction base="dms:Choice">
          <xsd:enumeration value="Public"/>
          <xsd:enumeration value="Membership Level1"/>
          <xsd:enumeration value="Membership Level2"/>
          <xsd:enumeration value="Membership Level3"/>
          <xsd:enumeration value="Membership Level4"/>
          <xsd:enumeration value="Membership Level5"/>
          <xsd:enumeration value="Student"/>
          <xsd:enumeration value="Community Service"/>
          <xsd:enumeration value="NSC Members"/>
          <xsd:enumeration value="NSC Chapters"/>
          <xsd:enumeration value="Faculty"/>
          <xsd:enumeration value="First Aid &amp; CPR Instructor"/>
          <xsd:enumeration value="Training Center"/>
          <xsd:enumeration value="DDC Instructor"/>
          <xsd:enumeration value="JSE Joiner"/>
          <xsd:enumeration value="ASA"/>
          <xsd:enumeration value="MSCI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17" nillable="true" ma:displayName="Copyright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6" ma:displayName="Content Type"/>
        <xsd:element ref="dc:title" maxOccurs="1" ma:index="2" ma:displayName="HeadLine"/>
        <xsd:element ref="dc:subject" minOccurs="0" maxOccurs="1"/>
        <xsd:element ref="dc:description" minOccurs="0" maxOccurs="1" ma:index="14" ma:displayName="Comments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cation xmlns="b35a27d7-1396-409e-8fc2-873a3cc5d79b" xsi:nil="true"/>
    <TaxKeywordTaxHTField xmlns="b35a27d7-1396-409e-8fc2-873a3cc5d79b">
      <Terms xmlns="http://schemas.microsoft.com/office/infopath/2007/PartnerControls">
        <TermInfo xmlns="http://schemas.microsoft.com/office/infopath/2007/PartnerControls">
          <TermName xmlns="http://schemas.microsoft.com/office/infopath/2007/PartnerControls">rtz</TermName>
          <TermId xmlns="http://schemas.microsoft.com/office/infopath/2007/PartnerControls">54d337f7-e54d-4d3a-a432-5a3dfcc9035d</TermId>
        </TermInfo>
      </Terms>
    </TaxKeywordTaxHTField>
    <CTA_x0020_LinkType xmlns="b35a27d7-1396-409e-8fc2-873a3cc5d79b">Open in same window</CTA_x0020_LinkType>
    <SubHeadline1 xmlns="b35a27d7-1396-409e-8fc2-873a3cc5d79b" xsi:nil="true"/>
    <pffc795a1d454bd58a32634e2f45c3e9 xmlns="b35a27d7-1396-409e-8fc2-873a3cc5d79b">
      <Terms xmlns="http://schemas.microsoft.com/office/infopath/2007/PartnerControls">
        <TermInfo xmlns="http://schemas.microsoft.com/office/infopath/2007/PartnerControls">
          <TermName xmlns="http://schemas.microsoft.com/office/infopath/2007/PartnerControls">Educational</TermName>
          <TermId xmlns="http://schemas.microsoft.com/office/infopath/2007/PartnerControls">2ccee355-b2dd-4a32-acde-0a8b816bffd5</TermId>
        </TermInfo>
      </Terms>
    </pffc795a1d454bd58a32634e2f45c3e9>
    <Destination_x0020_URL xmlns="b35a27d7-1396-409e-8fc2-873a3cc5d79b">
      <Url xsi:nil="true"/>
      <Description xsi:nil="true"/>
    </Destination_x0020_URL>
    <ContentAuthor xmlns="b35a27d7-1396-409e-8fc2-873a3cc5d79b" xsi:nil="true"/>
    <nscDescription xmlns="b35a27d7-1396-409e-8fc2-873a3cc5d79b" xsi:nil="true"/>
    <CTA_x0020_Text xmlns="b35a27d7-1396-409e-8fc2-873a3cc5d79b" xsi:nil="true"/>
    <ExpirationDate xmlns="b35a27d7-1396-409e-8fc2-873a3cc5d79b">2099-04-23T05:00:00+00:00</ExpirationDate>
    <BulletSet1 xmlns="b35a27d7-1396-409e-8fc2-873a3cc5d79b" xsi:nil="true"/>
    <wic_System_Copyright xmlns="http://schemas.microsoft.com/sharepoint/v3/fields" xsi:nil="true"/>
    <Memberships xmlns="b35a27d7-1396-409e-8fc2-873a3cc5d79b">Public</Memberships>
    <TaxCatchAll xmlns="b35a27d7-1396-409e-8fc2-873a3cc5d79b">
      <Value>7444</Value>
      <Value>111</Value>
    </TaxCatchAll>
    <LaunchDate xmlns="b35a27d7-1396-409e-8fc2-873a3cc5d79b">2017-10-23T05:00:00+00:00</LaunchDate>
    <Document_x0020_Date xmlns="b35a27d7-1396-409e-8fc2-873a3cc5d79b">2017-10-23T05:00:00+00:00</Document_x0020_Date>
    <Preview_x0020_Image xmlns="b35a27d7-1396-409e-8fc2-873a3cc5d79b" xsi:nil="true"/>
    <i5013cc543cb4191806f0ebb65c7ab1c xmlns="b35a27d7-1396-409e-8fc2-873a3cc5d79b">
      <Terms xmlns="http://schemas.microsoft.com/office/infopath/2007/PartnerControls"/>
    </i5013cc543cb4191806f0ebb65c7ab1c>
    <jac045112f9b45ec8df8bef00c629050 xmlns="b35a27d7-1396-409e-8fc2-873a3cc5d79b">
      <Terms xmlns="http://schemas.microsoft.com/office/infopath/2007/PartnerControls"/>
    </jac045112f9b45ec8df8bef00c629050>
  </documentManagement>
</p:properties>
</file>

<file path=customXml/itemProps1.xml><?xml version="1.0" encoding="utf-8"?>
<ds:datastoreItem xmlns:ds="http://schemas.openxmlformats.org/officeDocument/2006/customXml" ds:itemID="{CA96CF89-E556-4D46-90E1-A21BE085DAF1}"/>
</file>

<file path=customXml/itemProps2.xml><?xml version="1.0" encoding="utf-8"?>
<ds:datastoreItem xmlns:ds="http://schemas.openxmlformats.org/officeDocument/2006/customXml" ds:itemID="{CEF62FD9-5E60-49C4-AE0D-64655CEB5391}"/>
</file>

<file path=customXml/itemProps3.xml><?xml version="1.0" encoding="utf-8"?>
<ds:datastoreItem xmlns:ds="http://schemas.openxmlformats.org/officeDocument/2006/customXml" ds:itemID="{15DC3044-C37F-420D-836F-4F3C0C9DB945}"/>
</file>

<file path=docProps/app.xml><?xml version="1.0" encoding="utf-8"?>
<Properties xmlns="http://schemas.openxmlformats.org/officeDocument/2006/extended-properties" xmlns:vt="http://schemas.openxmlformats.org/officeDocument/2006/docPropsVTypes">
  <Template>VZN v2 (1).potx</Template>
  <TotalTime>1745</TotalTime>
  <Words>22</Words>
  <Application>Microsoft Macintosh PowerPoint</Application>
  <PresentationFormat>On-screen Show (4:3)</PresentationFormat>
  <Paragraphs>8</Paragraphs>
  <Slides>11</Slides>
  <Notes>5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VZN v2 (1)</vt:lpstr>
      <vt:lpstr>Growing Vision — and Action — for Safe Mobility  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Shahum</dc:title>
  <dc:creator>Leah Shahum</dc:creator>
  <cp:keywords>rtz</cp:keywords>
  <dc:description/>
  <cp:lastModifiedBy>Leah Shahum</cp:lastModifiedBy>
  <cp:revision>162</cp:revision>
  <dcterms:created xsi:type="dcterms:W3CDTF">2017-10-13T11:59:51Z</dcterms:created>
  <dcterms:modified xsi:type="dcterms:W3CDTF">2017-10-13T12:11:48Z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0x010100FFB43682ABBC854F8797EFF07C6E2BC0005E423E182CD73A4C9A92522598F6A644</vt:lpwstr>
  </property>
  <property fmtid="{D5CDD505-2E9C-101B-9397-08002B2CF9AE}" pid="3" name="TaxKeyword">
    <vt:lpwstr>7444;#rtz|54d337f7-e54d-4d3a-a432-5a3dfcc9035d</vt:lpwstr>
  </property>
  <property fmtid="{D5CDD505-2E9C-101B-9397-08002B2CF9AE}" pid="4" name="Topic">
    <vt:lpwstr/>
  </property>
  <property fmtid="{D5CDD505-2E9C-101B-9397-08002B2CF9AE}" pid="5" name="Document Type">
    <vt:lpwstr>111;#Educational|2ccee355-b2dd-4a32-acde-0a8b816bffd5</vt:lpwstr>
  </property>
  <property fmtid="{D5CDD505-2E9C-101B-9397-08002B2CF9AE}" pid="6" name="Departments">
    <vt:lpwstr/>
  </property>
</Properties>
</file>