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drawings/drawing1.xml" ContentType="application/vnd.openxmlformats-officedocument.drawingml.chartshapes+xml"/>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25.xml" ContentType="application/vnd.openxmlformats-officedocument.presentationml.slide+xml"/>
  <Override PartName="/ppt/slides/slide23.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notesSlides/notesSlide20.xml" ContentType="application/vnd.openxmlformats-officedocument.presentationml.notesSlide+xml"/>
  <Override PartName="/ppt/notesSlides/notesSlide10.xml" ContentType="application/vnd.openxmlformats-officedocument.presentationml.notesSlide+xml"/>
  <Override PartName="/ppt/notesSlides/notesSlide21.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slideMasters/slideMaster1.xml" ContentType="application/vnd.openxmlformats-officedocument.presentationml.slideMaster+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charts/style1.xml" ContentType="application/vnd.ms-office.chartstyle+xml"/>
  <Override PartName="/ppt/charts/chart1.xml" ContentType="application/vnd.openxmlformats-officedocument.drawingml.chart+xml"/>
  <Override PartName="/ppt/charts/colors1.xml" ContentType="application/vnd.ms-office.chartcolorstyle+xml"/>
  <Override PartName="/ppt/theme/theme2.xml" ContentType="application/vnd.openxmlformats-officedocument.theme+xml"/>
  <Override PartName="/ppt/theme/themeOverride1.xml" ContentType="application/vnd.openxmlformats-officedocument.themeOverride+xml"/>
  <Override PartName="/ppt/charts/chart2.xml" ContentType="application/vnd.openxmlformats-officedocument.drawingml.char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97" r:id="rId2"/>
    <p:sldId id="493" r:id="rId3"/>
    <p:sldId id="475" r:id="rId4"/>
    <p:sldId id="494" r:id="rId5"/>
    <p:sldId id="487" r:id="rId6"/>
    <p:sldId id="491" r:id="rId7"/>
    <p:sldId id="492" r:id="rId8"/>
    <p:sldId id="483" r:id="rId9"/>
    <p:sldId id="484" r:id="rId10"/>
    <p:sldId id="464" r:id="rId11"/>
    <p:sldId id="474" r:id="rId12"/>
    <p:sldId id="476" r:id="rId13"/>
    <p:sldId id="477" r:id="rId14"/>
    <p:sldId id="478" r:id="rId15"/>
    <p:sldId id="497" r:id="rId16"/>
    <p:sldId id="481" r:id="rId17"/>
    <p:sldId id="499" r:id="rId18"/>
    <p:sldId id="480" r:id="rId19"/>
    <p:sldId id="485" r:id="rId20"/>
    <p:sldId id="471" r:id="rId21"/>
    <p:sldId id="495" r:id="rId22"/>
    <p:sldId id="482" r:id="rId23"/>
    <p:sldId id="486" r:id="rId24"/>
    <p:sldId id="496" r:id="rId25"/>
    <p:sldId id="50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86400" autoAdjust="0"/>
  </p:normalViewPr>
  <p:slideViewPr>
    <p:cSldViewPr>
      <p:cViewPr varScale="1">
        <p:scale>
          <a:sx n="93" d="100"/>
          <a:sy n="93" d="100"/>
        </p:scale>
        <p:origin x="174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35" Type="http://schemas.openxmlformats.org/officeDocument/2006/relationships/customXml" Target="../customXml/item3.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a:t>Rebalancing the Road Injury Prevention Effort </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Behavioural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Traditional</c:v>
                </c:pt>
                <c:pt idx="1">
                  <c:v>Safe System</c:v>
                </c:pt>
              </c:strCache>
            </c:strRef>
          </c:cat>
          <c:val>
            <c:numRef>
              <c:f>Sheet1!$B$2:$B$3</c:f>
              <c:numCache>
                <c:formatCode>General</c:formatCode>
                <c:ptCount val="2"/>
                <c:pt idx="0">
                  <c:v>70</c:v>
                </c:pt>
                <c:pt idx="1">
                  <c:v>20</c:v>
                </c:pt>
              </c:numCache>
            </c:numRef>
          </c:val>
          <c:extLst>
            <c:ext xmlns:c16="http://schemas.microsoft.com/office/drawing/2014/chart" uri="{C3380CC4-5D6E-409C-BE32-E72D297353CC}">
              <c16:uniqueId val="{00000000-44D8-4BDB-855B-A3E7A5D640E0}"/>
            </c:ext>
          </c:extLst>
        </c:ser>
        <c:ser>
          <c:idx val="1"/>
          <c:order val="1"/>
          <c:tx>
            <c:strRef>
              <c:f>Sheet1!$C$1</c:f>
              <c:strCache>
                <c:ptCount val="1"/>
                <c:pt idx="0">
                  <c:v>Road Design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Traditional</c:v>
                </c:pt>
                <c:pt idx="1">
                  <c:v>Safe System</c:v>
                </c:pt>
              </c:strCache>
            </c:strRef>
          </c:cat>
          <c:val>
            <c:numRef>
              <c:f>Sheet1!$C$2:$C$3</c:f>
              <c:numCache>
                <c:formatCode>General</c:formatCode>
                <c:ptCount val="2"/>
                <c:pt idx="0">
                  <c:v>20</c:v>
                </c:pt>
                <c:pt idx="1">
                  <c:v>40</c:v>
                </c:pt>
              </c:numCache>
            </c:numRef>
          </c:val>
          <c:extLst>
            <c:ext xmlns:c16="http://schemas.microsoft.com/office/drawing/2014/chart" uri="{C3380CC4-5D6E-409C-BE32-E72D297353CC}">
              <c16:uniqueId val="{00000001-44D8-4BDB-855B-A3E7A5D640E0}"/>
            </c:ext>
          </c:extLst>
        </c:ser>
        <c:ser>
          <c:idx val="2"/>
          <c:order val="2"/>
          <c:tx>
            <c:strRef>
              <c:f>Sheet1!$D$1</c:f>
              <c:strCache>
                <c:ptCount val="1"/>
                <c:pt idx="0">
                  <c:v>Vehicles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Traditional</c:v>
                </c:pt>
                <c:pt idx="1">
                  <c:v>Safe System</c:v>
                </c:pt>
              </c:strCache>
            </c:strRef>
          </c:cat>
          <c:val>
            <c:numRef>
              <c:f>Sheet1!$D$2:$D$3</c:f>
              <c:numCache>
                <c:formatCode>General</c:formatCode>
                <c:ptCount val="2"/>
                <c:pt idx="0">
                  <c:v>10</c:v>
                </c:pt>
                <c:pt idx="1">
                  <c:v>40</c:v>
                </c:pt>
              </c:numCache>
            </c:numRef>
          </c:val>
          <c:extLst>
            <c:ext xmlns:c16="http://schemas.microsoft.com/office/drawing/2014/chart" uri="{C3380CC4-5D6E-409C-BE32-E72D297353CC}">
              <c16:uniqueId val="{00000004-44D8-4BDB-855B-A3E7A5D640E0}"/>
            </c:ext>
          </c:extLst>
        </c:ser>
        <c:dLbls>
          <c:dLblPos val="outEnd"/>
          <c:showLegendKey val="0"/>
          <c:showVal val="1"/>
          <c:showCatName val="0"/>
          <c:showSerName val="0"/>
          <c:showPercent val="0"/>
          <c:showBubbleSize val="0"/>
        </c:dLbls>
        <c:gapWidth val="219"/>
        <c:overlap val="-27"/>
        <c:axId val="338127456"/>
        <c:axId val="338128112"/>
      </c:barChart>
      <c:catAx>
        <c:axId val="338127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8128112"/>
        <c:crosses val="autoZero"/>
        <c:auto val="1"/>
        <c:lblAlgn val="ctr"/>
        <c:lblOffset val="100"/>
        <c:noMultiLvlLbl val="0"/>
      </c:catAx>
      <c:valAx>
        <c:axId val="3381281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81274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819553805774"/>
          <c:y val="8.7463679097969899E-2"/>
          <c:w val="0.8728566797175793"/>
          <c:h val="0.74281666456684003"/>
        </c:manualLayout>
      </c:layout>
      <c:lineChart>
        <c:grouping val="standard"/>
        <c:varyColors val="0"/>
        <c:ser>
          <c:idx val="3"/>
          <c:order val="1"/>
          <c:tx>
            <c:strRef>
              <c:f>'FCW data2'!$C$1</c:f>
              <c:strCache>
                <c:ptCount val="1"/>
                <c:pt idx="0">
                  <c:v>predicted with 2022 mandate</c:v>
                </c:pt>
              </c:strCache>
            </c:strRef>
          </c:tx>
          <c:spPr>
            <a:ln>
              <a:solidFill>
                <a:srgbClr val="00B050"/>
              </a:solidFill>
            </a:ln>
          </c:spPr>
          <c:marker>
            <c:symbol val="none"/>
          </c:marker>
          <c:cat>
            <c:numRef>
              <c:f>'FCW data2'!$A$2:$A$52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'FCW data2'!$C$2:$C$52</c:f>
              <c:numCache>
                <c:formatCode>General</c:formatCode>
                <c:ptCount val="51"/>
                <c:pt idx="15">
                  <c:v>7.1700000000000002E-3</c:v>
                </c:pt>
                <c:pt idx="16">
                  <c:v>1.26021E-2</c:v>
                </c:pt>
                <c:pt idx="17">
                  <c:v>2.2092714999999999E-2</c:v>
                </c:pt>
                <c:pt idx="18">
                  <c:v>3.8419778750000001E-2</c:v>
                </c:pt>
                <c:pt idx="19">
                  <c:v>6.4384750350000006E-2</c:v>
                </c:pt>
                <c:pt idx="20">
                  <c:v>0.10173660095437501</c:v>
                </c:pt>
                <c:pt idx="21">
                  <c:v>0.151350667492375</c:v>
                </c:pt>
                <c:pt idx="22">
                  <c:v>0.20838516522202499</c:v>
                </c:pt>
                <c:pt idx="23">
                  <c:v>0.26879033156146998</c:v>
                </c:pt>
                <c:pt idx="24">
                  <c:v>0.33159097848152103</c:v>
                </c:pt>
                <c:pt idx="25">
                  <c:v>0.39097420730231502</c:v>
                </c:pt>
                <c:pt idx="26">
                  <c:v>0.44908206092823899</c:v>
                </c:pt>
                <c:pt idx="27">
                  <c:v>0.50666226289096095</c:v>
                </c:pt>
                <c:pt idx="28">
                  <c:v>0.561994038749284</c:v>
                </c:pt>
                <c:pt idx="29">
                  <c:v>0.61216097179629403</c:v>
                </c:pt>
                <c:pt idx="30">
                  <c:v>0.65889857817187503</c:v>
                </c:pt>
                <c:pt idx="31">
                  <c:v>0.70405635177857295</c:v>
                </c:pt>
                <c:pt idx="32">
                  <c:v>0.746975162630231</c:v>
                </c:pt>
                <c:pt idx="33">
                  <c:v>0.78068415383457501</c:v>
                </c:pt>
                <c:pt idx="34">
                  <c:v>0.81189883059260304</c:v>
                </c:pt>
                <c:pt idx="35">
                  <c:v>0.83541511790026002</c:v>
                </c:pt>
                <c:pt idx="36">
                  <c:v>0.85996011092255598</c:v>
                </c:pt>
                <c:pt idx="37">
                  <c:v>0.88290543686047895</c:v>
                </c:pt>
                <c:pt idx="38">
                  <c:v>0.90068009143621197</c:v>
                </c:pt>
                <c:pt idx="39">
                  <c:v>0.915368651461269</c:v>
                </c:pt>
                <c:pt idx="40">
                  <c:v>0.92786222698913101</c:v>
                </c:pt>
                <c:pt idx="41">
                  <c:v>0.93850543261743802</c:v>
                </c:pt>
                <c:pt idx="42">
                  <c:v>0.947119854806728</c:v>
                </c:pt>
                <c:pt idx="43">
                  <c:v>0.95549376865992697</c:v>
                </c:pt>
                <c:pt idx="44">
                  <c:v>0.96256839648191606</c:v>
                </c:pt>
                <c:pt idx="45">
                  <c:v>0.96844174797997096</c:v>
                </c:pt>
                <c:pt idx="46">
                  <c:v>0.97345678197941898</c:v>
                </c:pt>
                <c:pt idx="47">
                  <c:v>0.97769636969137397</c:v>
                </c:pt>
                <c:pt idx="48">
                  <c:v>0.98175000000000001</c:v>
                </c:pt>
                <c:pt idx="49">
                  <c:v>0.98523000000000005</c:v>
                </c:pt>
                <c:pt idx="50">
                  <c:v>0.98843999999999999</c:v>
                </c:pt>
              </c:numCache>
            </c:numRef>
          </c:val>
          <c:smooth val="0"/>
          <c:extLst>
            <c:ext xmlns:c16="http://schemas.microsoft.com/office/drawing/2014/chart" uri="{C3380CC4-5D6E-409C-BE32-E72D297353CC}">
              <c16:uniqueId val="{00000000-6C62-45A0-B012-31A7F100D597}"/>
            </c:ext>
          </c:extLst>
        </c:ser>
        <c:dLbls>
          <c:showLegendKey val="0"/>
          <c:showVal val="0"/>
          <c:showCatName val="0"/>
          <c:showSerName val="0"/>
          <c:showPercent val="0"/>
          <c:showBubbleSize val="0"/>
        </c:dLbls>
        <c:smooth val="0"/>
        <c:axId val="2146406416"/>
        <c:axId val="2145797408"/>
        <c:extLst>
          <c:ext xmlns:c15="http://schemas.microsoft.com/office/drawing/2012/chart" uri="{02D57815-91ED-43cb-92C2-25804820EDAC}">
            <c15:filteredLineSeries>
              <c15:ser>
                <c:idx val="0"/>
                <c:order val="0"/>
                <c:tx>
                  <c:strRef>
                    <c:extLst>
                      <c:ext uri="{02D57815-91ED-43cb-92C2-25804820EDAC}">
                        <c15:formulaRef>
                          <c15:sqref>'FCW data2'!$A$1</c15:sqref>
                        </c15:formulaRef>
                      </c:ext>
                    </c:extLst>
                    <c:strCache>
                      <c:ptCount val="1"/>
                      <c:pt idx="0">
                        <c:v>Data for Fig 3</c:v>
                      </c:pt>
                    </c:strCache>
                  </c:strRef>
                </c:tx>
                <c:spPr>
                  <a:ln w="28575" cap="rnd">
                    <a:solidFill>
                      <a:srgbClr val="FF0000"/>
                    </a:solidFill>
                    <a:round/>
                  </a:ln>
                  <a:effectLst/>
                </c:spPr>
                <c:marker>
                  <c:symbol val="none"/>
                </c:marker>
                <c:cat>
                  <c:numRef>
                    <c:extLst>
                      <c:ext uri="{02D57815-91ED-43cb-92C2-25804820EDAC}">
                        <c15:formulaRef>
                          <c15:sqref>'FCW data2'!$A$2:$A$52</c15:sqref>
                        </c15:formulaRef>
                      </c:ext>
                    </c:extLst>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extLst>
                      <c:ext uri="{02D57815-91ED-43cb-92C2-25804820EDAC}">
                        <c15:formulaRef>
                          <c15:sqref>'FCW data2'!$A$2:$A$52</c15:sqref>
                        </c15:formulaRef>
                      </c:ext>
                    </c:extLst>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val>
                <c:smooth val="0"/>
                <c:extLst>
                  <c:ext xmlns:c16="http://schemas.microsoft.com/office/drawing/2014/chart" uri="{C3380CC4-5D6E-409C-BE32-E72D297353CC}">
                    <c16:uniqueId val="{00000001-6C62-45A0-B012-31A7F100D597}"/>
                  </c:ext>
                </c:extLst>
              </c15:ser>
            </c15:filteredLineSeries>
          </c:ext>
        </c:extLst>
      </c:lineChart>
      <c:catAx>
        <c:axId val="2146406416"/>
        <c:scaling>
          <c:orientation val="minMax"/>
        </c:scaling>
        <c:delete val="0"/>
        <c:axPos val="b"/>
        <c:minorGridlines>
          <c:spPr>
            <a:ln w="9525" cap="flat" cmpd="sng" algn="ctr">
              <a:noFill/>
              <a:round/>
            </a:ln>
            <a:effectLst/>
          </c:spPr>
        </c:minorGridlines>
        <c:numFmt formatCode="General" sourceLinked="1"/>
        <c:majorTickMark val="out"/>
        <c:minorTickMark val="none"/>
        <c:tickLblPos val="nextTo"/>
        <c:spPr>
          <a:noFill/>
          <a:ln w="9525" cap="flat" cmpd="sng" algn="ctr">
            <a:solidFill>
              <a:srgbClr val="000000">
                <a:lumMod val="50000"/>
                <a:lumOff val="50000"/>
              </a:srgb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145797408"/>
        <c:crosses val="autoZero"/>
        <c:auto val="1"/>
        <c:lblAlgn val="ctr"/>
        <c:lblOffset val="100"/>
        <c:tickLblSkip val="10"/>
        <c:tickMarkSkip val="1"/>
        <c:noMultiLvlLbl val="0"/>
      </c:catAx>
      <c:valAx>
        <c:axId val="2145797408"/>
        <c:scaling>
          <c:orientation val="minMax"/>
          <c:max val="1"/>
        </c:scaling>
        <c:delete val="0"/>
        <c:axPos val="l"/>
        <c:majorGridlines>
          <c:spPr>
            <a:ln w="9525" cap="flat" cmpd="sng" algn="ctr">
              <a:solidFill>
                <a:schemeClr val="tx1">
                  <a:lumMod val="50000"/>
                  <a:lumOff val="50000"/>
                </a:schemeClr>
              </a:solidFill>
              <a:round/>
            </a:ln>
            <a:effectLst/>
          </c:spPr>
        </c:majorGridlines>
        <c:numFmt formatCode="0%" sourceLinked="0"/>
        <c:majorTickMark val="none"/>
        <c:minorTickMark val="none"/>
        <c:tickLblPos val="nextTo"/>
        <c:spPr>
          <a:solidFill>
            <a:schemeClr val="bg1"/>
          </a:solidFill>
          <a:ln>
            <a:solidFill>
              <a:schemeClr val="tx1">
                <a:lumMod val="50000"/>
                <a:lumOff val="50000"/>
              </a:schemeClr>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146406416"/>
        <c:crosses val="autoZero"/>
        <c:crossBetween val="between"/>
        <c:majorUnit val="0.2"/>
      </c:valAx>
      <c:spPr>
        <a:noFill/>
        <a:ln w="9525">
          <a:solidFill>
            <a:sysClr val="windowText" lastClr="000000">
              <a:lumMod val="50000"/>
              <a:lumOff val="50000"/>
            </a:sysClr>
          </a:solid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0.57014</cdr:x>
      <cdr:y>0.47026</cdr:y>
    </cdr:from>
    <cdr:to>
      <cdr:x>0.69478</cdr:x>
      <cdr:y>0.51896</cdr:y>
    </cdr:to>
    <cdr:sp macro="" textlink="">
      <cdr:nvSpPr>
        <cdr:cNvPr id="2" name="TextBox 1"/>
        <cdr:cNvSpPr txBox="1"/>
      </cdr:nvSpPr>
      <cdr:spPr>
        <a:xfrm xmlns:a="http://schemas.openxmlformats.org/drawingml/2006/main">
          <a:off x="5213350" y="2377646"/>
          <a:ext cx="1139736" cy="246221"/>
        </a:xfrm>
        <a:prstGeom xmlns:a="http://schemas.openxmlformats.org/drawingml/2006/main" prst="rect">
          <a:avLst/>
        </a:prstGeom>
        <a:noFill xmlns:a="http://schemas.openxmlformats.org/drawingml/2006/main"/>
      </cdr:spPr>
      <cdr:txBody>
        <a:bodyPr xmlns:a="http://schemas.openxmlformats.org/drawingml/2006/main" vertOverflow="clip" wrap="none" lIns="0" tIns="0" rIns="0" bIns="0" rtlCol="0">
          <a:spAutoFit/>
        </a:bodyPr>
        <a:lstStyle xmlns:a="http://schemas.openxmlformats.org/drawingml/2006/main"/>
        <a:p xmlns:a="http://schemas.openxmlformats.org/drawingml/2006/main">
          <a:r>
            <a:rPr lang="en-US" sz="1600" dirty="0">
              <a:latin typeface="Arial" pitchFamily="34" charset="0"/>
              <a:cs typeface="Arial" pitchFamily="34" charset="0"/>
            </a:rPr>
            <a:t>50% in 2027</a:t>
          </a:r>
        </a:p>
      </cdr:txBody>
    </cdr:sp>
  </cdr:relSizeAnchor>
  <cdr:relSizeAnchor xmlns:cdr="http://schemas.openxmlformats.org/drawingml/2006/chartDrawing">
    <cdr:from>
      <cdr:x>0.68229</cdr:x>
      <cdr:y>0.2457</cdr:y>
    </cdr:from>
    <cdr:to>
      <cdr:x>0.80693</cdr:x>
      <cdr:y>0.2944</cdr:y>
    </cdr:to>
    <cdr:sp macro="" textlink="">
      <cdr:nvSpPr>
        <cdr:cNvPr id="4" name="TextBox 3"/>
        <cdr:cNvSpPr txBox="1"/>
      </cdr:nvSpPr>
      <cdr:spPr>
        <a:xfrm xmlns:a="http://schemas.openxmlformats.org/drawingml/2006/main">
          <a:off x="6238875" y="1242260"/>
          <a:ext cx="1139736" cy="246221"/>
        </a:xfrm>
        <a:prstGeom xmlns:a="http://schemas.openxmlformats.org/drawingml/2006/main" prst="rect">
          <a:avLst/>
        </a:prstGeom>
        <a:noFill xmlns:a="http://schemas.openxmlformats.org/drawingml/2006/main"/>
      </cdr:spPr>
      <cdr:txBody>
        <a:bodyPr xmlns:a="http://schemas.openxmlformats.org/drawingml/2006/main" vertOverflow="clip" wrap="none" lIns="0" tIns="0" rIns="0" bIns="0" rtlCol="0">
          <a:spAutoFit/>
        </a:bodyPr>
        <a:lstStyle xmlns:a="http://schemas.openxmlformats.org/drawingml/2006/main"/>
        <a:p xmlns:a="http://schemas.openxmlformats.org/drawingml/2006/main">
          <a:r>
            <a:rPr lang="en-US" sz="1600" dirty="0">
              <a:latin typeface="Arial" pitchFamily="34" charset="0"/>
              <a:cs typeface="Arial" pitchFamily="34" charset="0"/>
            </a:rPr>
            <a:t>80% in 2034</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0C0619-88D9-4D10-A3F9-15A0E0F281F7}" type="datetimeFigureOut">
              <a:rPr lang="en-GB" smtClean="0"/>
              <a:t>13/10/2017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8D2B05-4ADB-4B4D-8568-009EF06EAFB5}" type="slidenum">
              <a:rPr lang="en-GB" smtClean="0"/>
              <a:t>‹#›</a:t>
            </a:fld>
            <a:endParaRPr lang="en-GB"/>
          </a:p>
        </p:txBody>
      </p:sp>
    </p:spTree>
    <p:extLst>
      <p:ext uri="{BB962C8B-B14F-4D97-AF65-F5344CB8AC3E}">
        <p14:creationId xmlns:p14="http://schemas.microsoft.com/office/powerpoint/2010/main" val="44172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8D2B05-4ADB-4B4D-8568-009EF06EAFB5}" type="slidenum">
              <a:rPr lang="en-GB" smtClean="0"/>
              <a:t>1</a:t>
            </a:fld>
            <a:endParaRPr lang="en-GB"/>
          </a:p>
        </p:txBody>
      </p:sp>
    </p:spTree>
    <p:extLst>
      <p:ext uri="{BB962C8B-B14F-4D97-AF65-F5344CB8AC3E}">
        <p14:creationId xmlns:p14="http://schemas.microsoft.com/office/powerpoint/2010/main" val="630933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52FF552-4144-47BC-9398-CBE4EFC96FF1}" type="slidenum">
              <a:rPr lang="en-GB" smtClean="0"/>
              <a:pPr eaLnBrk="1" hangingPunct="1"/>
              <a:t>14</a:t>
            </a:fld>
            <a:endParaRPr lang="en-GB"/>
          </a:p>
        </p:txBody>
      </p:sp>
    </p:spTree>
    <p:extLst>
      <p:ext uri="{BB962C8B-B14F-4D97-AF65-F5344CB8AC3E}">
        <p14:creationId xmlns:p14="http://schemas.microsoft.com/office/powerpoint/2010/main" val="2926724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8D2B05-4ADB-4B4D-8568-009EF06EAFB5}" type="slidenum">
              <a:rPr lang="en-GB" smtClean="0"/>
              <a:t>15</a:t>
            </a:fld>
            <a:endParaRPr lang="en-GB"/>
          </a:p>
        </p:txBody>
      </p:sp>
    </p:spTree>
    <p:extLst>
      <p:ext uri="{BB962C8B-B14F-4D97-AF65-F5344CB8AC3E}">
        <p14:creationId xmlns:p14="http://schemas.microsoft.com/office/powerpoint/2010/main" val="1097802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52FF552-4144-47BC-9398-CBE4EFC96FF1}" type="slidenum">
              <a:rPr lang="en-GB" smtClean="0"/>
              <a:pPr eaLnBrk="1" hangingPunct="1"/>
              <a:t>16</a:t>
            </a:fld>
            <a:endParaRPr lang="en-GB"/>
          </a:p>
        </p:txBody>
      </p:sp>
    </p:spTree>
    <p:extLst>
      <p:ext uri="{BB962C8B-B14F-4D97-AF65-F5344CB8AC3E}">
        <p14:creationId xmlns:p14="http://schemas.microsoft.com/office/powerpoint/2010/main" val="1347875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52FF552-4144-47BC-9398-CBE4EFC96FF1}" type="slidenum">
              <a:rPr lang="en-GB" smtClean="0"/>
              <a:pPr eaLnBrk="1" hangingPunct="1"/>
              <a:t>17</a:t>
            </a:fld>
            <a:endParaRPr lang="en-GB"/>
          </a:p>
        </p:txBody>
      </p:sp>
    </p:spTree>
    <p:extLst>
      <p:ext uri="{BB962C8B-B14F-4D97-AF65-F5344CB8AC3E}">
        <p14:creationId xmlns:p14="http://schemas.microsoft.com/office/powerpoint/2010/main" val="787972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altLang="en-US"/>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80" charset="0"/>
                <a:ea typeface="ＭＳ Ｐゴシック" pitchFamily="-80" charset="-128"/>
              </a:defRPr>
            </a:lvl1pPr>
            <a:lvl2pPr marL="37931725" indent="-37474525">
              <a:defRPr>
                <a:solidFill>
                  <a:schemeClr val="tx1"/>
                </a:solidFill>
                <a:latin typeface="Calibri" pitchFamily="-80" charset="0"/>
                <a:ea typeface="ＭＳ Ｐゴシック" pitchFamily="-80" charset="-128"/>
              </a:defRPr>
            </a:lvl2pPr>
            <a:lvl3pPr>
              <a:defRPr>
                <a:solidFill>
                  <a:schemeClr val="tx1"/>
                </a:solidFill>
                <a:latin typeface="Calibri" pitchFamily="-80" charset="0"/>
                <a:ea typeface="ＭＳ Ｐゴシック" pitchFamily="-80" charset="-128"/>
              </a:defRPr>
            </a:lvl3pPr>
            <a:lvl4pPr>
              <a:defRPr>
                <a:solidFill>
                  <a:schemeClr val="tx1"/>
                </a:solidFill>
                <a:latin typeface="Calibri" pitchFamily="-80" charset="0"/>
                <a:ea typeface="ＭＳ Ｐゴシック" pitchFamily="-80" charset="-128"/>
              </a:defRPr>
            </a:lvl4pPr>
            <a:lvl5pPr>
              <a:defRPr>
                <a:solidFill>
                  <a:schemeClr val="tx1"/>
                </a:solidFill>
                <a:latin typeface="Calibri" pitchFamily="-80" charset="0"/>
                <a:ea typeface="ＭＳ Ｐゴシック" pitchFamily="-80" charset="-128"/>
              </a:defRPr>
            </a:lvl5pPr>
            <a:lvl6pPr marL="457200" fontAlgn="base">
              <a:spcBef>
                <a:spcPct val="0"/>
              </a:spcBef>
              <a:spcAft>
                <a:spcPct val="0"/>
              </a:spcAft>
              <a:defRPr>
                <a:solidFill>
                  <a:schemeClr val="tx1"/>
                </a:solidFill>
                <a:latin typeface="Calibri" pitchFamily="-80" charset="0"/>
                <a:ea typeface="ＭＳ Ｐゴシック" pitchFamily="-80" charset="-128"/>
              </a:defRPr>
            </a:lvl6pPr>
            <a:lvl7pPr marL="914400" fontAlgn="base">
              <a:spcBef>
                <a:spcPct val="0"/>
              </a:spcBef>
              <a:spcAft>
                <a:spcPct val="0"/>
              </a:spcAft>
              <a:defRPr>
                <a:solidFill>
                  <a:schemeClr val="tx1"/>
                </a:solidFill>
                <a:latin typeface="Calibri" pitchFamily="-80" charset="0"/>
                <a:ea typeface="ＭＳ Ｐゴシック" pitchFamily="-80" charset="-128"/>
              </a:defRPr>
            </a:lvl7pPr>
            <a:lvl8pPr marL="1371600" fontAlgn="base">
              <a:spcBef>
                <a:spcPct val="0"/>
              </a:spcBef>
              <a:spcAft>
                <a:spcPct val="0"/>
              </a:spcAft>
              <a:defRPr>
                <a:solidFill>
                  <a:schemeClr val="tx1"/>
                </a:solidFill>
                <a:latin typeface="Calibri" pitchFamily="-80" charset="0"/>
                <a:ea typeface="ＭＳ Ｐゴシック" pitchFamily="-80" charset="-128"/>
              </a:defRPr>
            </a:lvl8pPr>
            <a:lvl9pPr marL="1828800" fontAlgn="base">
              <a:spcBef>
                <a:spcPct val="0"/>
              </a:spcBef>
              <a:spcAft>
                <a:spcPct val="0"/>
              </a:spcAft>
              <a:defRPr>
                <a:solidFill>
                  <a:schemeClr val="tx1"/>
                </a:solidFill>
                <a:latin typeface="Calibri" pitchFamily="-80" charset="0"/>
                <a:ea typeface="ＭＳ Ｐゴシック" pitchFamily="-80" charset="-128"/>
              </a:defRPr>
            </a:lvl9pPr>
          </a:lstStyle>
          <a:p>
            <a:fld id="{FD543795-48F2-4663-8A55-E8AC2AE1A98B}" type="slidenum">
              <a:rPr lang="en-GB" altLang="en-US">
                <a:latin typeface="Arial" charset="0"/>
                <a:cs typeface="Arial" charset="0"/>
              </a:rPr>
              <a:pPr/>
              <a:t>18</a:t>
            </a:fld>
            <a:endParaRPr lang="en-GB" altLang="en-US">
              <a:latin typeface="Arial" charset="0"/>
              <a:cs typeface="Arial" charset="0"/>
            </a:endParaRPr>
          </a:p>
        </p:txBody>
      </p:sp>
    </p:spTree>
    <p:extLst>
      <p:ext uri="{BB962C8B-B14F-4D97-AF65-F5344CB8AC3E}">
        <p14:creationId xmlns:p14="http://schemas.microsoft.com/office/powerpoint/2010/main" val="2373033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1674427-4C84-46DD-83CC-BE285AACF319}" type="slidenum">
              <a:rPr lang="en-US" smtClean="0"/>
              <a:pPr eaLnBrk="1" hangingPunct="1"/>
              <a:t>19</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cs typeface="Arial" charset="0"/>
            </a:endParaRPr>
          </a:p>
        </p:txBody>
      </p:sp>
    </p:spTree>
    <p:extLst>
      <p:ext uri="{BB962C8B-B14F-4D97-AF65-F5344CB8AC3E}">
        <p14:creationId xmlns:p14="http://schemas.microsoft.com/office/powerpoint/2010/main" val="1198071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52FF552-4144-47BC-9398-CBE4EFC96FF1}" type="slidenum">
              <a:rPr lang="en-GB" smtClean="0"/>
              <a:pPr eaLnBrk="1" hangingPunct="1"/>
              <a:t>20</a:t>
            </a:fld>
            <a:endParaRPr lang="en-GB"/>
          </a:p>
        </p:txBody>
      </p:sp>
    </p:spTree>
    <p:extLst>
      <p:ext uri="{BB962C8B-B14F-4D97-AF65-F5344CB8AC3E}">
        <p14:creationId xmlns:p14="http://schemas.microsoft.com/office/powerpoint/2010/main" val="3811340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1674427-4C84-46DD-83CC-BE285AACF319}" type="slidenum">
              <a:rPr lang="en-US" smtClean="0"/>
              <a:pPr eaLnBrk="1" hangingPunct="1"/>
              <a:t>21</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cs typeface="Arial" charset="0"/>
            </a:endParaRPr>
          </a:p>
        </p:txBody>
      </p:sp>
    </p:spTree>
    <p:extLst>
      <p:ext uri="{BB962C8B-B14F-4D97-AF65-F5344CB8AC3E}">
        <p14:creationId xmlns:p14="http://schemas.microsoft.com/office/powerpoint/2010/main" val="1486601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1674427-4C84-46DD-83CC-BE285AACF319}" type="slidenum">
              <a:rPr lang="en-US" smtClean="0"/>
              <a:pPr eaLnBrk="1" hangingPunct="1"/>
              <a:t>22</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cs typeface="Arial" charset="0"/>
            </a:endParaRPr>
          </a:p>
        </p:txBody>
      </p:sp>
    </p:spTree>
    <p:extLst>
      <p:ext uri="{BB962C8B-B14F-4D97-AF65-F5344CB8AC3E}">
        <p14:creationId xmlns:p14="http://schemas.microsoft.com/office/powerpoint/2010/main" val="604283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1674427-4C84-46DD-83CC-BE285AACF319}" type="slidenum">
              <a:rPr lang="en-US" smtClean="0"/>
              <a:pPr eaLnBrk="1" hangingPunct="1"/>
              <a:t>23</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cs typeface="Arial" charset="0"/>
            </a:endParaRPr>
          </a:p>
        </p:txBody>
      </p:sp>
    </p:spTree>
    <p:extLst>
      <p:ext uri="{BB962C8B-B14F-4D97-AF65-F5344CB8AC3E}">
        <p14:creationId xmlns:p14="http://schemas.microsoft.com/office/powerpoint/2010/main" val="1109084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B4A7A1CF-E3AF-431C-85D7-80DBB9AF375C}" type="slidenum">
              <a:rPr lang="en-US" altLang="en-US">
                <a:latin typeface="Arial" panose="020B0604020202020204" pitchFamily="34" charset="0"/>
                <a:cs typeface="Arial" panose="020B0604020202020204" pitchFamily="34" charset="0"/>
              </a:rPr>
              <a:pPr/>
              <a:t>2</a:t>
            </a:fld>
            <a:endParaRPr lang="en-US" altLang="en-US">
              <a:latin typeface="Arial" panose="020B0604020202020204" pitchFamily="34" charset="0"/>
              <a:cs typeface="Arial" panose="020B0604020202020204" pitchFamily="34" charset="0"/>
            </a:endParaRPr>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Tree>
    <p:extLst>
      <p:ext uri="{BB962C8B-B14F-4D97-AF65-F5344CB8AC3E}">
        <p14:creationId xmlns:p14="http://schemas.microsoft.com/office/powerpoint/2010/main" val="1646176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1674427-4C84-46DD-83CC-BE285AACF319}" type="slidenum">
              <a:rPr lang="en-US" smtClean="0"/>
              <a:pPr eaLnBrk="1" hangingPunct="1"/>
              <a:t>24</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cs typeface="Arial" charset="0"/>
            </a:endParaRPr>
          </a:p>
        </p:txBody>
      </p:sp>
    </p:spTree>
    <p:extLst>
      <p:ext uri="{BB962C8B-B14F-4D97-AF65-F5344CB8AC3E}">
        <p14:creationId xmlns:p14="http://schemas.microsoft.com/office/powerpoint/2010/main" val="37238538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52FF552-4144-47BC-9398-CBE4EFC96FF1}" type="slidenum">
              <a:rPr lang="en-GB" smtClean="0"/>
              <a:pPr eaLnBrk="1" hangingPunct="1"/>
              <a:t>25</a:t>
            </a:fld>
            <a:endParaRPr lang="en-GB"/>
          </a:p>
        </p:txBody>
      </p:sp>
    </p:spTree>
    <p:extLst>
      <p:ext uri="{BB962C8B-B14F-4D97-AF65-F5344CB8AC3E}">
        <p14:creationId xmlns:p14="http://schemas.microsoft.com/office/powerpoint/2010/main" val="2910130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1674427-4C84-46DD-83CC-BE285AACF319}" type="slidenum">
              <a:rPr lang="en-US" smtClean="0"/>
              <a:pPr eaLnBrk="1" hangingPunct="1"/>
              <a:t>3</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cs typeface="Arial" charset="0"/>
            </a:endParaRPr>
          </a:p>
        </p:txBody>
      </p:sp>
    </p:spTree>
    <p:extLst>
      <p:ext uri="{BB962C8B-B14F-4D97-AF65-F5344CB8AC3E}">
        <p14:creationId xmlns:p14="http://schemas.microsoft.com/office/powerpoint/2010/main" val="138512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1674427-4C84-46DD-83CC-BE285AACF319}" type="slidenum">
              <a:rPr lang="en-US" smtClean="0"/>
              <a:pPr eaLnBrk="1" hangingPunct="1"/>
              <a:t>4</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cs typeface="Arial" charset="0"/>
            </a:endParaRPr>
          </a:p>
        </p:txBody>
      </p:sp>
    </p:spTree>
    <p:extLst>
      <p:ext uri="{BB962C8B-B14F-4D97-AF65-F5344CB8AC3E}">
        <p14:creationId xmlns:p14="http://schemas.microsoft.com/office/powerpoint/2010/main" val="2197927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1674427-4C84-46DD-83CC-BE285AACF319}" type="slidenum">
              <a:rPr lang="en-US" smtClean="0"/>
              <a:pPr eaLnBrk="1" hangingPunct="1"/>
              <a:t>6</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cs typeface="Arial" charset="0"/>
            </a:endParaRPr>
          </a:p>
        </p:txBody>
      </p:sp>
    </p:spTree>
    <p:extLst>
      <p:ext uri="{BB962C8B-B14F-4D97-AF65-F5344CB8AC3E}">
        <p14:creationId xmlns:p14="http://schemas.microsoft.com/office/powerpoint/2010/main" val="427569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1674427-4C84-46DD-83CC-BE285AACF319}" type="slidenum">
              <a:rPr lang="en-US" smtClean="0"/>
              <a:pPr eaLnBrk="1" hangingPunct="1"/>
              <a:t>7</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cs typeface="Arial" charset="0"/>
            </a:endParaRPr>
          </a:p>
        </p:txBody>
      </p:sp>
    </p:spTree>
    <p:extLst>
      <p:ext uri="{BB962C8B-B14F-4D97-AF65-F5344CB8AC3E}">
        <p14:creationId xmlns:p14="http://schemas.microsoft.com/office/powerpoint/2010/main" val="2508517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1674427-4C84-46DD-83CC-BE285AACF319}" type="slidenum">
              <a:rPr lang="en-US" smtClean="0"/>
              <a:pPr eaLnBrk="1" hangingPunct="1"/>
              <a:t>10</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cs typeface="Arial" charset="0"/>
            </a:endParaRPr>
          </a:p>
        </p:txBody>
      </p:sp>
    </p:spTree>
    <p:extLst>
      <p:ext uri="{BB962C8B-B14F-4D97-AF65-F5344CB8AC3E}">
        <p14:creationId xmlns:p14="http://schemas.microsoft.com/office/powerpoint/2010/main" val="2246821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1674427-4C84-46DD-83CC-BE285AACF319}" type="slidenum">
              <a:rPr lang="en-US" smtClean="0"/>
              <a:pPr eaLnBrk="1" hangingPunct="1"/>
              <a:t>11</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cs typeface="Arial" charset="0"/>
            </a:endParaRPr>
          </a:p>
        </p:txBody>
      </p:sp>
    </p:spTree>
    <p:extLst>
      <p:ext uri="{BB962C8B-B14F-4D97-AF65-F5344CB8AC3E}">
        <p14:creationId xmlns:p14="http://schemas.microsoft.com/office/powerpoint/2010/main" val="3455313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1674427-4C84-46DD-83CC-BE285AACF319}" type="slidenum">
              <a:rPr lang="en-US" smtClean="0"/>
              <a:pPr eaLnBrk="1" hangingPunct="1"/>
              <a:t>12</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cs typeface="Arial" charset="0"/>
            </a:endParaRPr>
          </a:p>
        </p:txBody>
      </p:sp>
    </p:spTree>
    <p:extLst>
      <p:ext uri="{BB962C8B-B14F-4D97-AF65-F5344CB8AC3E}">
        <p14:creationId xmlns:p14="http://schemas.microsoft.com/office/powerpoint/2010/main" val="3535745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2C99A75-C93B-46EF-BF2B-7D9E7F531464}" type="datetimeFigureOut">
              <a:rPr lang="en-GB" smtClean="0"/>
              <a:t>13/10/2017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32287E-3E92-4E74-B575-01BA577C9852}" type="slidenum">
              <a:rPr lang="en-GB" smtClean="0"/>
              <a:t>‹#›</a:t>
            </a:fld>
            <a:endParaRPr lang="en-GB"/>
          </a:p>
        </p:txBody>
      </p:sp>
    </p:spTree>
    <p:extLst>
      <p:ext uri="{BB962C8B-B14F-4D97-AF65-F5344CB8AC3E}">
        <p14:creationId xmlns:p14="http://schemas.microsoft.com/office/powerpoint/2010/main" val="1340699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2C99A75-C93B-46EF-BF2B-7D9E7F531464}" type="datetimeFigureOut">
              <a:rPr lang="en-GB" smtClean="0"/>
              <a:t>13/10/2017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32287E-3E92-4E74-B575-01BA577C9852}" type="slidenum">
              <a:rPr lang="en-GB" smtClean="0"/>
              <a:t>‹#›</a:t>
            </a:fld>
            <a:endParaRPr lang="en-GB"/>
          </a:p>
        </p:txBody>
      </p:sp>
    </p:spTree>
    <p:extLst>
      <p:ext uri="{BB962C8B-B14F-4D97-AF65-F5344CB8AC3E}">
        <p14:creationId xmlns:p14="http://schemas.microsoft.com/office/powerpoint/2010/main" val="131848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2C99A75-C93B-46EF-BF2B-7D9E7F531464}" type="datetimeFigureOut">
              <a:rPr lang="en-GB" smtClean="0"/>
              <a:t>13/10/2017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32287E-3E92-4E74-B575-01BA577C9852}" type="slidenum">
              <a:rPr lang="en-GB" smtClean="0"/>
              <a:t>‹#›</a:t>
            </a:fld>
            <a:endParaRPr lang="en-GB"/>
          </a:p>
        </p:txBody>
      </p:sp>
    </p:spTree>
    <p:extLst>
      <p:ext uri="{BB962C8B-B14F-4D97-AF65-F5344CB8AC3E}">
        <p14:creationId xmlns:p14="http://schemas.microsoft.com/office/powerpoint/2010/main" val="1894046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2C99A75-C93B-46EF-BF2B-7D9E7F531464}" type="datetimeFigureOut">
              <a:rPr lang="en-GB" smtClean="0"/>
              <a:t>13/10/2017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32287E-3E92-4E74-B575-01BA577C9852}" type="slidenum">
              <a:rPr lang="en-GB" smtClean="0"/>
              <a:t>‹#›</a:t>
            </a:fld>
            <a:endParaRPr lang="en-GB"/>
          </a:p>
        </p:txBody>
      </p:sp>
    </p:spTree>
    <p:extLst>
      <p:ext uri="{BB962C8B-B14F-4D97-AF65-F5344CB8AC3E}">
        <p14:creationId xmlns:p14="http://schemas.microsoft.com/office/powerpoint/2010/main" val="102800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C99A75-C93B-46EF-BF2B-7D9E7F531464}" type="datetimeFigureOut">
              <a:rPr lang="en-GB" smtClean="0"/>
              <a:t>13/10/2017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32287E-3E92-4E74-B575-01BA577C9852}" type="slidenum">
              <a:rPr lang="en-GB" smtClean="0"/>
              <a:t>‹#›</a:t>
            </a:fld>
            <a:endParaRPr lang="en-GB"/>
          </a:p>
        </p:txBody>
      </p:sp>
    </p:spTree>
    <p:extLst>
      <p:ext uri="{BB962C8B-B14F-4D97-AF65-F5344CB8AC3E}">
        <p14:creationId xmlns:p14="http://schemas.microsoft.com/office/powerpoint/2010/main" val="2002596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2C99A75-C93B-46EF-BF2B-7D9E7F531464}" type="datetimeFigureOut">
              <a:rPr lang="en-GB" smtClean="0"/>
              <a:t>13/10/2017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32287E-3E92-4E74-B575-01BA577C9852}" type="slidenum">
              <a:rPr lang="en-GB" smtClean="0"/>
              <a:t>‹#›</a:t>
            </a:fld>
            <a:endParaRPr lang="en-GB"/>
          </a:p>
        </p:txBody>
      </p:sp>
    </p:spTree>
    <p:extLst>
      <p:ext uri="{BB962C8B-B14F-4D97-AF65-F5344CB8AC3E}">
        <p14:creationId xmlns:p14="http://schemas.microsoft.com/office/powerpoint/2010/main" val="2548364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2C99A75-C93B-46EF-BF2B-7D9E7F531464}" type="datetimeFigureOut">
              <a:rPr lang="en-GB" smtClean="0"/>
              <a:t>13/10/2017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B32287E-3E92-4E74-B575-01BA577C9852}" type="slidenum">
              <a:rPr lang="en-GB" smtClean="0"/>
              <a:t>‹#›</a:t>
            </a:fld>
            <a:endParaRPr lang="en-GB"/>
          </a:p>
        </p:txBody>
      </p:sp>
    </p:spTree>
    <p:extLst>
      <p:ext uri="{BB962C8B-B14F-4D97-AF65-F5344CB8AC3E}">
        <p14:creationId xmlns:p14="http://schemas.microsoft.com/office/powerpoint/2010/main" val="2991408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2C99A75-C93B-46EF-BF2B-7D9E7F531464}" type="datetimeFigureOut">
              <a:rPr lang="en-GB" smtClean="0"/>
              <a:t>13/10/2017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32287E-3E92-4E74-B575-01BA577C9852}" type="slidenum">
              <a:rPr lang="en-GB" smtClean="0"/>
              <a:t>‹#›</a:t>
            </a:fld>
            <a:endParaRPr lang="en-GB"/>
          </a:p>
        </p:txBody>
      </p:sp>
    </p:spTree>
    <p:extLst>
      <p:ext uri="{BB962C8B-B14F-4D97-AF65-F5344CB8AC3E}">
        <p14:creationId xmlns:p14="http://schemas.microsoft.com/office/powerpoint/2010/main" val="903762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C99A75-C93B-46EF-BF2B-7D9E7F531464}" type="datetimeFigureOut">
              <a:rPr lang="en-GB" smtClean="0"/>
              <a:t>13/10/2017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B32287E-3E92-4E74-B575-01BA577C9852}" type="slidenum">
              <a:rPr lang="en-GB" smtClean="0"/>
              <a:t>‹#›</a:t>
            </a:fld>
            <a:endParaRPr lang="en-GB"/>
          </a:p>
        </p:txBody>
      </p:sp>
    </p:spTree>
    <p:extLst>
      <p:ext uri="{BB962C8B-B14F-4D97-AF65-F5344CB8AC3E}">
        <p14:creationId xmlns:p14="http://schemas.microsoft.com/office/powerpoint/2010/main" val="1332181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C99A75-C93B-46EF-BF2B-7D9E7F531464}" type="datetimeFigureOut">
              <a:rPr lang="en-GB" smtClean="0"/>
              <a:t>13/10/2017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32287E-3E92-4E74-B575-01BA577C9852}" type="slidenum">
              <a:rPr lang="en-GB" smtClean="0"/>
              <a:t>‹#›</a:t>
            </a:fld>
            <a:endParaRPr lang="en-GB"/>
          </a:p>
        </p:txBody>
      </p:sp>
    </p:spTree>
    <p:extLst>
      <p:ext uri="{BB962C8B-B14F-4D97-AF65-F5344CB8AC3E}">
        <p14:creationId xmlns:p14="http://schemas.microsoft.com/office/powerpoint/2010/main" val="3105702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C99A75-C93B-46EF-BF2B-7D9E7F531464}" type="datetimeFigureOut">
              <a:rPr lang="en-GB" smtClean="0"/>
              <a:t>13/10/2017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32287E-3E92-4E74-B575-01BA577C9852}" type="slidenum">
              <a:rPr lang="en-GB" smtClean="0"/>
              <a:t>‹#›</a:t>
            </a:fld>
            <a:endParaRPr lang="en-GB"/>
          </a:p>
        </p:txBody>
      </p:sp>
    </p:spTree>
    <p:extLst>
      <p:ext uri="{BB962C8B-B14F-4D97-AF65-F5344CB8AC3E}">
        <p14:creationId xmlns:p14="http://schemas.microsoft.com/office/powerpoint/2010/main" val="3181844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C99A75-C93B-46EF-BF2B-7D9E7F531464}" type="datetimeFigureOut">
              <a:rPr lang="en-GB" smtClean="0"/>
              <a:t>13/10/2017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32287E-3E92-4E74-B575-01BA577C9852}" type="slidenum">
              <a:rPr lang="en-GB" smtClean="0"/>
              <a:t>‹#›</a:t>
            </a:fld>
            <a:endParaRPr lang="en-GB"/>
          </a:p>
        </p:txBody>
      </p:sp>
    </p:spTree>
    <p:extLst>
      <p:ext uri="{BB962C8B-B14F-4D97-AF65-F5344CB8AC3E}">
        <p14:creationId xmlns:p14="http://schemas.microsoft.com/office/powerpoint/2010/main" val="2468355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en.wikipedia.org/wiki/File:Polizei_laser_messung.jpg" TargetMode="External"/><Relationship Id="rId7"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34.jpeg"/><Relationship Id="rId4" Type="http://schemas.openxmlformats.org/officeDocument/2006/relationships/image" Target="../media/image33.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37.jpe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40.jpeg"/><Relationship Id="rId4" Type="http://schemas.openxmlformats.org/officeDocument/2006/relationships/image" Target="../media/image39.jp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2.jpe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2.jpe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8" Type="http://schemas.openxmlformats.org/officeDocument/2006/relationships/image" Target="../media/image47.jpg"/><Relationship Id="rId3" Type="http://schemas.openxmlformats.org/officeDocument/2006/relationships/image" Target="../media/image2.jpeg"/><Relationship Id="rId7"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g"/><Relationship Id="rId10" Type="http://schemas.openxmlformats.org/officeDocument/2006/relationships/image" Target="../media/image48.jpg"/><Relationship Id="rId4" Type="http://schemas.openxmlformats.org/officeDocument/2006/relationships/image" Target="../media/image43.png"/><Relationship Id="rId9" Type="http://schemas.openxmlformats.org/officeDocument/2006/relationships/hyperlink" Target="https://ec.europa.eu/info/consultations/public-consultation-revision-vehicle-general-safety-regulation-and-pedestrian-safety-regulation_en"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3.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jpeg"/><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6.jpg"/><Relationship Id="rId5" Type="http://schemas.openxmlformats.org/officeDocument/2006/relationships/image" Target="../media/image55.jpg"/><Relationship Id="rId4" Type="http://schemas.openxmlformats.org/officeDocument/2006/relationships/image" Target="../media/image54.jpeg"/></Relationships>
</file>

<file path=ppt/slides/_rels/slide2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59.jpg"/><Relationship Id="rId5" Type="http://schemas.openxmlformats.org/officeDocument/2006/relationships/image" Target="../media/image2.jpeg"/><Relationship Id="rId4" Type="http://schemas.openxmlformats.org/officeDocument/2006/relationships/image" Target="../media/image58.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jpe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jpeg"/><Relationship Id="rId4" Type="http://schemas.openxmlformats.org/officeDocument/2006/relationships/image" Target="../media/image19.emf"/></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04664"/>
            <a:ext cx="8334027" cy="6647974"/>
          </a:xfrm>
          <a:prstGeom prst="rect">
            <a:avLst/>
          </a:prstGeom>
        </p:spPr>
        <p:txBody>
          <a:bodyPr wrap="square">
            <a:spAutoFit/>
          </a:bodyPr>
          <a:lstStyle/>
          <a:p>
            <a:pPr algn="ctr"/>
            <a:r>
              <a:rPr lang="en-GB" sz="3200" b="1" dirty="0">
                <a:solidFill>
                  <a:srgbClr val="002060"/>
                </a:solidFill>
              </a:rPr>
              <a:t>The Urgency of Now </a:t>
            </a:r>
          </a:p>
          <a:p>
            <a:pPr algn="ctr"/>
            <a:endParaRPr lang="en-GB" sz="2400" b="1" dirty="0">
              <a:solidFill>
                <a:srgbClr val="002060"/>
              </a:solidFill>
            </a:endParaRPr>
          </a:p>
          <a:p>
            <a:pPr algn="ctr"/>
            <a:r>
              <a:rPr lang="en-GB" sz="2400" b="1" dirty="0">
                <a:solidFill>
                  <a:srgbClr val="002060"/>
                </a:solidFill>
              </a:rPr>
              <a:t>Why Action is Needed Now to Reverse the Rise in Preventable Road Traffic Deaths and Serious Injuries  </a:t>
            </a:r>
          </a:p>
          <a:p>
            <a:pPr algn="ctr"/>
            <a:endParaRPr lang="en-GB" sz="2400" dirty="0">
              <a:solidFill>
                <a:srgbClr val="002060"/>
              </a:solidFill>
            </a:endParaRPr>
          </a:p>
          <a:p>
            <a:pPr algn="ctr"/>
            <a:r>
              <a:rPr lang="en-GB" sz="2000" dirty="0">
                <a:solidFill>
                  <a:srgbClr val="002060"/>
                </a:solidFill>
              </a:rPr>
              <a:t>David Ward, Secretary General, Global New Car Assessment Programme </a:t>
            </a:r>
          </a:p>
          <a:p>
            <a:endParaRPr lang="en-US" sz="2000" b="1" dirty="0"/>
          </a:p>
          <a:p>
            <a:endParaRPr lang="en-US" sz="2000" dirty="0">
              <a:solidFill>
                <a:srgbClr val="002060"/>
              </a:solidFill>
            </a:endParaRPr>
          </a:p>
          <a:p>
            <a:endParaRPr lang="en-US" sz="2000" dirty="0">
              <a:solidFill>
                <a:srgbClr val="002060"/>
              </a:solidFill>
            </a:endParaRPr>
          </a:p>
          <a:p>
            <a:endParaRPr lang="en-US" sz="2000" dirty="0">
              <a:solidFill>
                <a:srgbClr val="002060"/>
              </a:solidFill>
            </a:endParaRPr>
          </a:p>
          <a:p>
            <a:endParaRPr lang="en-US" sz="2000" dirty="0">
              <a:solidFill>
                <a:srgbClr val="002060"/>
              </a:solidFill>
            </a:endParaRPr>
          </a:p>
          <a:p>
            <a:endParaRPr lang="en-US" sz="2000" dirty="0">
              <a:solidFill>
                <a:srgbClr val="002060"/>
              </a:solidFill>
            </a:endParaRPr>
          </a:p>
          <a:p>
            <a:endParaRPr lang="en-US" sz="2000" dirty="0">
              <a:solidFill>
                <a:srgbClr val="002060"/>
              </a:solidFill>
            </a:endParaRPr>
          </a:p>
          <a:p>
            <a:endParaRPr lang="en-US" sz="2000" dirty="0">
              <a:solidFill>
                <a:srgbClr val="002060"/>
              </a:solidFill>
            </a:endParaRPr>
          </a:p>
          <a:p>
            <a:endParaRPr lang="en-US" sz="2000" dirty="0">
              <a:solidFill>
                <a:srgbClr val="002060"/>
              </a:solidFill>
            </a:endParaRPr>
          </a:p>
          <a:p>
            <a:endParaRPr lang="en-US" sz="2000" dirty="0">
              <a:solidFill>
                <a:srgbClr val="002060"/>
              </a:solidFill>
            </a:endParaRPr>
          </a:p>
          <a:p>
            <a:endParaRPr lang="en-US" sz="2000" dirty="0">
              <a:solidFill>
                <a:srgbClr val="002060"/>
              </a:solidFill>
            </a:endParaRPr>
          </a:p>
          <a:p>
            <a:pPr algn="ctr"/>
            <a:r>
              <a:rPr lang="en-US" sz="2000" dirty="0">
                <a:solidFill>
                  <a:srgbClr val="002060"/>
                </a:solidFill>
              </a:rPr>
              <a:t>Coalition Meeting, Washington DC</a:t>
            </a:r>
          </a:p>
          <a:p>
            <a:pPr algn="ctr"/>
            <a:r>
              <a:rPr lang="en-US" sz="2000" dirty="0">
                <a:solidFill>
                  <a:srgbClr val="002060"/>
                </a:solidFill>
              </a:rPr>
              <a:t>October 13, 2017 </a:t>
            </a:r>
            <a:endParaRPr lang="en-AU" altLang="en-US" sz="2000" dirty="0">
              <a:solidFill>
                <a:srgbClr val="002060"/>
              </a:solidFill>
            </a:endParaRPr>
          </a:p>
          <a:p>
            <a:endParaRPr lang="en-GB" dirty="0"/>
          </a:p>
        </p:txBody>
      </p:sp>
      <p:pic>
        <p:nvPicPr>
          <p:cNvPr id="7" name="Picture 6">
            <a:extLst>
              <a:ext uri="{FF2B5EF4-FFF2-40B4-BE49-F238E27FC236}">
                <a16:creationId xmlns:a16="http://schemas.microsoft.com/office/drawing/2014/main" id="{B12EB829-B41E-43DC-BFFA-514CCDA40B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2924944"/>
            <a:ext cx="5400600" cy="2731961"/>
          </a:xfrm>
          <a:prstGeom prst="rect">
            <a:avLst/>
          </a:prstGeom>
        </p:spPr>
      </p:pic>
      <p:pic>
        <p:nvPicPr>
          <p:cNvPr id="9" name="cover logo.jpg">
            <a:extLst>
              <a:ext uri="{FF2B5EF4-FFF2-40B4-BE49-F238E27FC236}">
                <a16:creationId xmlns:a16="http://schemas.microsoft.com/office/drawing/2014/main" id="{B0B3ED12-CA3E-4F37-988C-07C13572575A}"/>
              </a:ext>
            </a:extLst>
          </p:cNvPr>
          <p:cNvPicPr>
            <a:picLocks noChangeAspect="1"/>
          </p:cNvPicPr>
          <p:nvPr/>
        </p:nvPicPr>
        <p:blipFill>
          <a:blip r:embed="rId4">
            <a:extLst/>
          </a:blip>
          <a:stretch>
            <a:fillRect/>
          </a:stretch>
        </p:blipFill>
        <p:spPr>
          <a:xfrm>
            <a:off x="496955" y="6037364"/>
            <a:ext cx="1478632" cy="391911"/>
          </a:xfrm>
          <a:prstGeom prst="rect">
            <a:avLst/>
          </a:prstGeom>
          <a:ln w="3175">
            <a:miter lim="400000"/>
          </a:ln>
        </p:spPr>
      </p:pic>
      <p:pic>
        <p:nvPicPr>
          <p:cNvPr id="10" name="Picture 12" descr="TZF-positive-master-logo">
            <a:extLst>
              <a:ext uri="{FF2B5EF4-FFF2-40B4-BE49-F238E27FC236}">
                <a16:creationId xmlns:a16="http://schemas.microsoft.com/office/drawing/2014/main" id="{441319AA-7F40-4D04-889A-552577D2AC9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6256" y="6017574"/>
            <a:ext cx="1781299" cy="46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4475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683568" y="1124744"/>
            <a:ext cx="8105131" cy="4524315"/>
          </a:xfrm>
          <a:prstGeom prst="rect">
            <a:avLst/>
          </a:prstGeom>
          <a:noFill/>
          <a:ln w="9525">
            <a:noFill/>
            <a:miter lim="800000"/>
            <a:headEnd/>
            <a:tailEnd/>
          </a:ln>
        </p:spPr>
        <p:txBody>
          <a:bodyPr wrap="square">
            <a:spAutoFit/>
          </a:bodyPr>
          <a:lstStyle/>
          <a:p>
            <a:pPr marL="342900" indent="-342900">
              <a:defRPr/>
            </a:pPr>
            <a:r>
              <a:rPr lang="en-GB" dirty="0"/>
              <a:t>As simple as A, B, C,  </a:t>
            </a:r>
          </a:p>
          <a:p>
            <a:pPr marL="342900" indent="-342900">
              <a:defRPr/>
            </a:pPr>
            <a:endParaRPr lang="en-GB" dirty="0"/>
          </a:p>
          <a:p>
            <a:pPr marL="285750" indent="-285750">
              <a:buFont typeface="Arial" panose="020B0604020202020204" pitchFamily="34" charset="0"/>
              <a:buChar char="•"/>
              <a:defRPr/>
            </a:pPr>
            <a:r>
              <a:rPr lang="en-GB" b="1" dirty="0"/>
              <a:t>A</a:t>
            </a:r>
            <a:r>
              <a:rPr lang="en-GB" dirty="0"/>
              <a:t>voids default to primary reliance on behavioural measures &amp; blaming victim.</a:t>
            </a:r>
          </a:p>
          <a:p>
            <a:pPr marL="285750" indent="-285750">
              <a:buFont typeface="Arial" panose="020B0604020202020204" pitchFamily="34" charset="0"/>
              <a:buChar char="•"/>
              <a:defRPr/>
            </a:pPr>
            <a:endParaRPr lang="en-GB" dirty="0"/>
          </a:p>
          <a:p>
            <a:pPr marL="285750" indent="-285750">
              <a:buFont typeface="Arial" panose="020B0604020202020204" pitchFamily="34" charset="0"/>
              <a:buChar char="•"/>
              <a:defRPr/>
            </a:pPr>
            <a:r>
              <a:rPr lang="en-GB" b="1" dirty="0"/>
              <a:t>B</a:t>
            </a:r>
            <a:r>
              <a:rPr lang="en-GB" dirty="0"/>
              <a:t>uilds technology &amp; infrastructure to ‘hard wire’ sustainable road safety. </a:t>
            </a:r>
          </a:p>
          <a:p>
            <a:pPr marL="285750" indent="-285750">
              <a:buFont typeface="Arial" panose="020B0604020202020204" pitchFamily="34" charset="0"/>
              <a:buChar char="•"/>
              <a:defRPr/>
            </a:pPr>
            <a:endParaRPr lang="en-GB" dirty="0"/>
          </a:p>
          <a:p>
            <a:pPr marL="285750" indent="-285750">
              <a:buFont typeface="Arial" panose="020B0604020202020204" pitchFamily="34" charset="0"/>
              <a:buChar char="•"/>
              <a:defRPr/>
            </a:pPr>
            <a:r>
              <a:rPr lang="en-GB" b="1" dirty="0"/>
              <a:t>C</a:t>
            </a:r>
            <a:r>
              <a:rPr lang="en-GB" dirty="0"/>
              <a:t>hallenges weak demand for safety, poor risk perception, &amp; tolerance of trauma. </a:t>
            </a:r>
          </a:p>
          <a:p>
            <a:pPr marL="285750" indent="-285750">
              <a:buFont typeface="Arial" panose="020B0604020202020204" pitchFamily="34" charset="0"/>
              <a:buChar char="•"/>
              <a:defRPr/>
            </a:pPr>
            <a:endParaRPr lang="en-GB" dirty="0"/>
          </a:p>
          <a:p>
            <a:pPr marL="285750" indent="-285750">
              <a:buFont typeface="Arial" panose="020B0604020202020204" pitchFamily="34" charset="0"/>
              <a:buChar char="•"/>
              <a:defRPr/>
            </a:pPr>
            <a:r>
              <a:rPr lang="en-GB" b="1" dirty="0"/>
              <a:t>D</a:t>
            </a:r>
            <a:r>
              <a:rPr lang="en-GB" dirty="0"/>
              <a:t>emands constant improvement reducing risk of policy fatigue and complacency.</a:t>
            </a:r>
          </a:p>
          <a:p>
            <a:pPr marL="285750" indent="-285750">
              <a:buFont typeface="Arial" panose="020B0604020202020204" pitchFamily="34" charset="0"/>
              <a:buChar char="•"/>
              <a:defRPr/>
            </a:pPr>
            <a:endParaRPr lang="en-GB" dirty="0"/>
          </a:p>
          <a:p>
            <a:pPr marL="285750" indent="-285750">
              <a:buFont typeface="Arial" panose="020B0604020202020204" pitchFamily="34" charset="0"/>
              <a:buChar char="•"/>
              <a:defRPr/>
            </a:pPr>
            <a:r>
              <a:rPr lang="en-GB" b="1" dirty="0"/>
              <a:t>E</a:t>
            </a:r>
            <a:r>
              <a:rPr lang="en-GB" dirty="0"/>
              <a:t>ngages all stakeholders in a co-operative, transparent, and shared strategy.</a:t>
            </a:r>
          </a:p>
          <a:p>
            <a:pPr marL="285750" indent="-285750">
              <a:buFont typeface="Arial" panose="020B0604020202020204" pitchFamily="34" charset="0"/>
              <a:buChar char="•"/>
              <a:defRPr/>
            </a:pPr>
            <a:endParaRPr lang="en-GB" dirty="0"/>
          </a:p>
          <a:p>
            <a:pPr marL="285750" indent="-285750">
              <a:buFont typeface="Arial" panose="020B0604020202020204" pitchFamily="34" charset="0"/>
              <a:buChar char="•"/>
              <a:defRPr/>
            </a:pPr>
            <a:r>
              <a:rPr lang="en-GB" b="1" dirty="0"/>
              <a:t>F</a:t>
            </a:r>
            <a:r>
              <a:rPr lang="en-GB" dirty="0"/>
              <a:t>uture orientated as it encourages innovation and integration of technologies promoting road injury prevention. </a:t>
            </a:r>
          </a:p>
          <a:p>
            <a:pPr marL="285750" indent="-285750">
              <a:buFont typeface="Arial" panose="020B0604020202020204" pitchFamily="34" charset="0"/>
              <a:buChar char="•"/>
              <a:defRPr/>
            </a:pPr>
            <a:endParaRPr lang="en-GB" dirty="0"/>
          </a:p>
          <a:p>
            <a:pPr>
              <a:defRPr/>
            </a:pPr>
            <a:endParaRPr lang="en-GB" dirty="0"/>
          </a:p>
        </p:txBody>
      </p:sp>
      <p:sp>
        <p:nvSpPr>
          <p:cNvPr id="14339" name="Rectangle 8"/>
          <p:cNvSpPr>
            <a:spLocks noChangeArrowheads="1"/>
          </p:cNvSpPr>
          <p:nvPr/>
        </p:nvSpPr>
        <p:spPr bwMode="auto">
          <a:xfrm>
            <a:off x="489289" y="332656"/>
            <a:ext cx="5666886" cy="461665"/>
          </a:xfrm>
          <a:prstGeom prst="rect">
            <a:avLst/>
          </a:prstGeom>
          <a:noFill/>
          <a:ln w="9525">
            <a:noFill/>
            <a:miter lim="800000"/>
            <a:headEnd/>
            <a:tailEnd/>
          </a:ln>
        </p:spPr>
        <p:txBody>
          <a:bodyPr wrap="square">
            <a:spAutoFit/>
          </a:bodyPr>
          <a:lstStyle/>
          <a:p>
            <a:pPr marL="269875" indent="-269875">
              <a:defRPr/>
            </a:pPr>
            <a:r>
              <a:rPr lang="en-GB" sz="2400" b="1" dirty="0">
                <a:solidFill>
                  <a:srgbClr val="002060"/>
                </a:solidFill>
              </a:rPr>
              <a:t>Why The Safe System?  </a:t>
            </a:r>
          </a:p>
        </p:txBody>
      </p:sp>
      <p:pic>
        <p:nvPicPr>
          <p:cNvPr id="8" name="cover logo.jpg">
            <a:extLst>
              <a:ext uri="{FF2B5EF4-FFF2-40B4-BE49-F238E27FC236}">
                <a16:creationId xmlns:a16="http://schemas.microsoft.com/office/drawing/2014/main" id="{11D9DAD4-BCD8-4FE3-A7DE-7EB36164E7DF}"/>
              </a:ext>
            </a:extLst>
          </p:cNvPr>
          <p:cNvPicPr>
            <a:picLocks noChangeAspect="1"/>
          </p:cNvPicPr>
          <p:nvPr/>
        </p:nvPicPr>
        <p:blipFill>
          <a:blip r:embed="rId3">
            <a:extLst/>
          </a:blip>
          <a:stretch>
            <a:fillRect/>
          </a:stretch>
        </p:blipFill>
        <p:spPr>
          <a:xfrm>
            <a:off x="467544" y="6322169"/>
            <a:ext cx="1080120" cy="286286"/>
          </a:xfrm>
          <a:prstGeom prst="rect">
            <a:avLst/>
          </a:prstGeom>
          <a:ln w="3175">
            <a:miter lim="400000"/>
          </a:ln>
        </p:spPr>
      </p:pic>
      <p:pic>
        <p:nvPicPr>
          <p:cNvPr id="9" name="Picture 12" descr="TZF-positive-master-logo">
            <a:extLst>
              <a:ext uri="{FF2B5EF4-FFF2-40B4-BE49-F238E27FC236}">
                <a16:creationId xmlns:a16="http://schemas.microsoft.com/office/drawing/2014/main" id="{2BBB71AC-CA18-4B6C-B618-4C727C7C768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2538" y="6303642"/>
            <a:ext cx="1320743" cy="34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81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8"/>
          <p:cNvSpPr>
            <a:spLocks noChangeArrowheads="1"/>
          </p:cNvSpPr>
          <p:nvPr/>
        </p:nvSpPr>
        <p:spPr bwMode="auto">
          <a:xfrm>
            <a:off x="489288" y="332656"/>
            <a:ext cx="8403192" cy="461665"/>
          </a:xfrm>
          <a:prstGeom prst="rect">
            <a:avLst/>
          </a:prstGeom>
          <a:noFill/>
          <a:ln w="9525">
            <a:noFill/>
            <a:miter lim="800000"/>
            <a:headEnd/>
            <a:tailEnd/>
          </a:ln>
        </p:spPr>
        <p:txBody>
          <a:bodyPr wrap="square">
            <a:spAutoFit/>
          </a:bodyPr>
          <a:lstStyle/>
          <a:p>
            <a:pPr marL="269875" indent="-269875">
              <a:defRPr/>
            </a:pPr>
            <a:r>
              <a:rPr lang="en-GB" sz="2400" b="1" dirty="0">
                <a:solidFill>
                  <a:srgbClr val="002060"/>
                </a:solidFill>
              </a:rPr>
              <a:t>Policy Instrument Burden Sharing: ‘Traditional’ vs Safe System</a:t>
            </a:r>
          </a:p>
        </p:txBody>
      </p:sp>
      <p:graphicFrame>
        <p:nvGraphicFramePr>
          <p:cNvPr id="4" name="Chart 3"/>
          <p:cNvGraphicFramePr/>
          <p:nvPr>
            <p:extLst>
              <p:ext uri="{D42A27DB-BD31-4B8C-83A1-F6EECF244321}">
                <p14:modId xmlns:p14="http://schemas.microsoft.com/office/powerpoint/2010/main" val="736670592"/>
              </p:ext>
            </p:extLst>
          </p:nvPr>
        </p:nvGraphicFramePr>
        <p:xfrm>
          <a:off x="827584" y="1052736"/>
          <a:ext cx="7416824" cy="5174412"/>
        </p:xfrm>
        <a:graphic>
          <a:graphicData uri="http://schemas.openxmlformats.org/drawingml/2006/chart">
            <c:chart xmlns:c="http://schemas.openxmlformats.org/drawingml/2006/chart" xmlns:r="http://schemas.openxmlformats.org/officeDocument/2006/relationships" r:id="rId3"/>
          </a:graphicData>
        </a:graphic>
      </p:graphicFrame>
      <p:pic>
        <p:nvPicPr>
          <p:cNvPr id="8" name="cover logo.jpg">
            <a:extLst>
              <a:ext uri="{FF2B5EF4-FFF2-40B4-BE49-F238E27FC236}">
                <a16:creationId xmlns:a16="http://schemas.microsoft.com/office/drawing/2014/main" id="{5E1C0CEB-73CC-4681-8308-3DBD357F2595}"/>
              </a:ext>
            </a:extLst>
          </p:cNvPr>
          <p:cNvPicPr>
            <a:picLocks noChangeAspect="1"/>
          </p:cNvPicPr>
          <p:nvPr/>
        </p:nvPicPr>
        <p:blipFill>
          <a:blip r:embed="rId4">
            <a:extLst/>
          </a:blip>
          <a:stretch>
            <a:fillRect/>
          </a:stretch>
        </p:blipFill>
        <p:spPr>
          <a:xfrm>
            <a:off x="467544" y="6322169"/>
            <a:ext cx="1080120" cy="286286"/>
          </a:xfrm>
          <a:prstGeom prst="rect">
            <a:avLst/>
          </a:prstGeom>
          <a:ln w="3175">
            <a:miter lim="400000"/>
          </a:ln>
        </p:spPr>
      </p:pic>
      <p:pic>
        <p:nvPicPr>
          <p:cNvPr id="9" name="Picture 12" descr="TZF-positive-master-logo">
            <a:extLst>
              <a:ext uri="{FF2B5EF4-FFF2-40B4-BE49-F238E27FC236}">
                <a16:creationId xmlns:a16="http://schemas.microsoft.com/office/drawing/2014/main" id="{355F091E-F384-42AD-A485-9DBA97B22C2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12538" y="6303642"/>
            <a:ext cx="1320743" cy="34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8167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489287" y="980728"/>
            <a:ext cx="8271823" cy="6463308"/>
          </a:xfrm>
          <a:prstGeom prst="rect">
            <a:avLst/>
          </a:prstGeom>
          <a:noFill/>
          <a:ln w="9525">
            <a:noFill/>
            <a:miter lim="800000"/>
            <a:headEnd/>
            <a:tailEnd/>
          </a:ln>
        </p:spPr>
        <p:txBody>
          <a:bodyPr wrap="square">
            <a:spAutoFit/>
          </a:bodyPr>
          <a:lstStyle/>
          <a:p>
            <a:pPr marL="342900" indent="-342900">
              <a:defRPr/>
            </a:pPr>
            <a:r>
              <a:rPr lang="en-GB" dirty="0"/>
              <a:t>Behavioural measures (primarily enforcement) have </a:t>
            </a:r>
          </a:p>
          <a:p>
            <a:pPr marL="342900" indent="-342900">
              <a:defRPr/>
            </a:pPr>
            <a:r>
              <a:rPr lang="en-GB" dirty="0"/>
              <a:t>an immediate impact but are costly and hard to sustain.</a:t>
            </a:r>
          </a:p>
          <a:p>
            <a:pPr marL="342900" indent="-342900">
              <a:defRPr/>
            </a:pPr>
            <a:endParaRPr lang="en-GB" dirty="0"/>
          </a:p>
          <a:p>
            <a:pPr marL="342900" indent="-342900">
              <a:defRPr/>
            </a:pPr>
            <a:r>
              <a:rPr lang="en-GB" dirty="0"/>
              <a:t>Infrastructure measures require ‘up front’ investment </a:t>
            </a:r>
          </a:p>
          <a:p>
            <a:pPr marL="342900" indent="-342900">
              <a:defRPr/>
            </a:pPr>
            <a:r>
              <a:rPr lang="en-GB" dirty="0"/>
              <a:t>but can achieve permanent reductions in road injury.</a:t>
            </a:r>
          </a:p>
          <a:p>
            <a:pPr marL="342900" indent="-342900">
              <a:defRPr/>
            </a:pPr>
            <a:endParaRPr lang="en-GB" dirty="0"/>
          </a:p>
          <a:p>
            <a:pPr marL="342900" indent="-342900">
              <a:defRPr/>
            </a:pPr>
            <a:r>
              <a:rPr lang="en-GB" dirty="0"/>
              <a:t>Vehicle measures can secure permanent improvements</a:t>
            </a:r>
          </a:p>
          <a:p>
            <a:pPr marL="342900" indent="-342900">
              <a:defRPr/>
            </a:pPr>
            <a:r>
              <a:rPr lang="en-GB" dirty="0"/>
              <a:t>but take at least fifteen years to fully penetrate the </a:t>
            </a:r>
          </a:p>
          <a:p>
            <a:pPr marL="342900" indent="-342900">
              <a:defRPr/>
            </a:pPr>
            <a:r>
              <a:rPr lang="en-GB" dirty="0"/>
              <a:t>vehicle fleet. </a:t>
            </a:r>
          </a:p>
          <a:p>
            <a:pPr marL="342900" indent="-342900">
              <a:defRPr/>
            </a:pPr>
            <a:endParaRPr lang="en-GB" dirty="0"/>
          </a:p>
          <a:p>
            <a:pPr marL="342900" indent="-342900">
              <a:defRPr/>
            </a:pPr>
            <a:r>
              <a:rPr lang="en-GB" dirty="0"/>
              <a:t>Increasingly integration opportunities exist across these</a:t>
            </a:r>
          </a:p>
          <a:p>
            <a:pPr marL="342900" indent="-342900">
              <a:defRPr/>
            </a:pPr>
            <a:r>
              <a:rPr lang="en-GB" dirty="0"/>
              <a:t>three pillars. Overall the ambition should be to gradually </a:t>
            </a:r>
          </a:p>
          <a:p>
            <a:pPr marL="342900" indent="-342900">
              <a:defRPr/>
            </a:pPr>
            <a:r>
              <a:rPr lang="en-GB" dirty="0"/>
              <a:t>reduce the reliance on behavioural instruments.</a:t>
            </a:r>
          </a:p>
          <a:p>
            <a:pPr marL="342900" indent="-342900">
              <a:defRPr/>
            </a:pPr>
            <a:endParaRPr lang="en-GB" dirty="0"/>
          </a:p>
          <a:p>
            <a:pPr marL="342900" indent="-342900">
              <a:defRPr/>
            </a:pPr>
            <a:r>
              <a:rPr lang="en-GB" dirty="0"/>
              <a:t>Shared ‘road maps’ are needed to encourage a rebalancing </a:t>
            </a:r>
          </a:p>
          <a:p>
            <a:pPr marL="342900" indent="-342900">
              <a:defRPr/>
            </a:pPr>
            <a:r>
              <a:rPr lang="en-GB" dirty="0"/>
              <a:t>of policy instruments in support of a safe system and </a:t>
            </a:r>
          </a:p>
          <a:p>
            <a:pPr marL="342900" indent="-342900">
              <a:defRPr/>
            </a:pPr>
            <a:r>
              <a:rPr lang="en-GB" dirty="0"/>
              <a:t>zero fatalities. </a:t>
            </a:r>
          </a:p>
          <a:p>
            <a:pPr marL="342900" indent="-342900">
              <a:defRPr/>
            </a:pPr>
            <a:endParaRPr lang="en-GB" dirty="0"/>
          </a:p>
          <a:p>
            <a:pPr marL="342900" indent="-342900">
              <a:defRPr/>
            </a:pPr>
            <a:endParaRPr lang="en-GB" dirty="0"/>
          </a:p>
          <a:p>
            <a:pPr marL="342900" indent="-342900">
              <a:defRPr/>
            </a:pPr>
            <a:endParaRPr lang="en-GB" dirty="0"/>
          </a:p>
          <a:p>
            <a:pPr marL="342900" indent="-342900">
              <a:defRPr/>
            </a:pPr>
            <a:endParaRPr lang="en-GB" dirty="0"/>
          </a:p>
          <a:p>
            <a:pPr marL="285750" indent="-285750">
              <a:buFont typeface="Arial" panose="020B0604020202020204" pitchFamily="34" charset="0"/>
              <a:buChar char="•"/>
              <a:defRPr/>
            </a:pPr>
            <a:endParaRPr lang="en-GB" dirty="0"/>
          </a:p>
          <a:p>
            <a:pPr>
              <a:defRPr/>
            </a:pPr>
            <a:endParaRPr lang="en-GB" dirty="0"/>
          </a:p>
        </p:txBody>
      </p:sp>
      <p:sp>
        <p:nvSpPr>
          <p:cNvPr id="14339" name="Rectangle 8"/>
          <p:cNvSpPr>
            <a:spLocks noChangeArrowheads="1"/>
          </p:cNvSpPr>
          <p:nvPr/>
        </p:nvSpPr>
        <p:spPr bwMode="auto">
          <a:xfrm>
            <a:off x="489288" y="332656"/>
            <a:ext cx="7755119" cy="461665"/>
          </a:xfrm>
          <a:prstGeom prst="rect">
            <a:avLst/>
          </a:prstGeom>
          <a:noFill/>
          <a:ln w="9525">
            <a:noFill/>
            <a:miter lim="800000"/>
            <a:headEnd/>
            <a:tailEnd/>
          </a:ln>
        </p:spPr>
        <p:txBody>
          <a:bodyPr wrap="square">
            <a:spAutoFit/>
          </a:bodyPr>
          <a:lstStyle/>
          <a:p>
            <a:pPr marL="269875" indent="-269875">
              <a:defRPr/>
            </a:pPr>
            <a:r>
              <a:rPr lang="en-GB" sz="2400" b="1" dirty="0">
                <a:solidFill>
                  <a:srgbClr val="002060"/>
                </a:solidFill>
              </a:rPr>
              <a:t>The Challenges &amp; Opportunities of Policy Rebalancing  </a:t>
            </a:r>
          </a:p>
        </p:txBody>
      </p:sp>
      <p:pic>
        <p:nvPicPr>
          <p:cNvPr id="6" name="Picture 2" descr="http://upload.wikimedia.org/wikipedia/commons/thumb/f/fd/Polizei_laser_messung.jpg/220px-Polizei_laser_messung.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1608" y="980728"/>
            <a:ext cx="2382838" cy="159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A Modern Roundabout in Portland, Oreg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1608" y="2709198"/>
            <a:ext cx="2382838" cy="145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FO3911ffFFO1_Cam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1608" y="4282632"/>
            <a:ext cx="2395454" cy="1600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ver logo.jpg">
            <a:extLst>
              <a:ext uri="{FF2B5EF4-FFF2-40B4-BE49-F238E27FC236}">
                <a16:creationId xmlns:a16="http://schemas.microsoft.com/office/drawing/2014/main" id="{BBD021B1-94CA-490B-888A-82446BCA25DE}"/>
              </a:ext>
            </a:extLst>
          </p:cNvPr>
          <p:cNvPicPr>
            <a:picLocks noChangeAspect="1"/>
          </p:cNvPicPr>
          <p:nvPr/>
        </p:nvPicPr>
        <p:blipFill>
          <a:blip r:embed="rId7">
            <a:extLst/>
          </a:blip>
          <a:stretch>
            <a:fillRect/>
          </a:stretch>
        </p:blipFill>
        <p:spPr>
          <a:xfrm>
            <a:off x="467544" y="6322169"/>
            <a:ext cx="1080120" cy="286286"/>
          </a:xfrm>
          <a:prstGeom prst="rect">
            <a:avLst/>
          </a:prstGeom>
          <a:ln w="3175">
            <a:miter lim="400000"/>
          </a:ln>
        </p:spPr>
      </p:pic>
      <p:pic>
        <p:nvPicPr>
          <p:cNvPr id="11" name="Picture 12" descr="TZF-positive-master-logo">
            <a:extLst>
              <a:ext uri="{FF2B5EF4-FFF2-40B4-BE49-F238E27FC236}">
                <a16:creationId xmlns:a16="http://schemas.microsoft.com/office/drawing/2014/main" id="{CA1010B4-64CB-4343-81CF-828361B92B1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12538" y="6303642"/>
            <a:ext cx="1320743" cy="34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7817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88052" y="404664"/>
            <a:ext cx="4375485" cy="1938992"/>
          </a:xfrm>
          <a:prstGeom prst="rect">
            <a:avLst/>
          </a:prstGeom>
          <a:noFill/>
        </p:spPr>
        <p:txBody>
          <a:bodyPr wrap="square" rtlCol="0">
            <a:spAutoFit/>
          </a:bodyPr>
          <a:lstStyle/>
          <a:p>
            <a:pPr>
              <a:defRPr/>
            </a:pPr>
            <a:r>
              <a:rPr lang="en-GB" sz="2400" b="1" dirty="0">
                <a:latin typeface="Calibri" panose="020F0502020204030204" pitchFamily="34" charset="0"/>
                <a:cs typeface="Calibri" pitchFamily="34" charset="0"/>
              </a:rPr>
              <a:t>Global NCAP’s 2020 Vision…</a:t>
            </a:r>
          </a:p>
          <a:p>
            <a:pPr>
              <a:defRPr/>
            </a:pPr>
            <a:endParaRPr lang="en-GB" sz="1350" dirty="0">
              <a:latin typeface="Helvetica Neue Light"/>
              <a:cs typeface="Calibri" pitchFamily="34" charset="0"/>
            </a:endParaRPr>
          </a:p>
          <a:p>
            <a:pPr>
              <a:defRPr/>
            </a:pPr>
            <a:r>
              <a:rPr lang="en-GB" dirty="0">
                <a:latin typeface="Calibri" pitchFamily="34" charset="0"/>
                <a:cs typeface="Calibri" pitchFamily="34" charset="0"/>
              </a:rPr>
              <a:t>In 2016 from a total of 72 million new cars as many as 20% fail to meet UN minimum safety standards, lacking air bags, anti-lock brakes, or electronic stability control.</a:t>
            </a:r>
          </a:p>
          <a:p>
            <a:endParaRPr lang="en-US" sz="1050" dirty="0">
              <a:solidFill>
                <a:schemeClr val="tx1">
                  <a:lumMod val="75000"/>
                  <a:lumOff val="25000"/>
                </a:schemeClr>
              </a:solidFill>
              <a:latin typeface="Helvetica Neue Light"/>
              <a:cs typeface="Helvetica Neue Light"/>
            </a:endParaRPr>
          </a:p>
        </p:txBody>
      </p:sp>
      <p:sp>
        <p:nvSpPr>
          <p:cNvPr id="2" name="Rectangle 1"/>
          <p:cNvSpPr/>
          <p:nvPr/>
        </p:nvSpPr>
        <p:spPr>
          <a:xfrm>
            <a:off x="5004048" y="3059268"/>
            <a:ext cx="3687186" cy="2866906"/>
          </a:xfrm>
          <a:prstGeom prst="rect">
            <a:avLst/>
          </a:prstGeom>
        </p:spPr>
        <p:txBody>
          <a:bodyPr wrap="square">
            <a:spAutoFit/>
          </a:bodyPr>
          <a:lstStyle/>
          <a:p>
            <a:r>
              <a:rPr lang="en-GB" dirty="0">
                <a:latin typeface="Calibri" pitchFamily="34" charset="0"/>
                <a:cs typeface="Calibri" pitchFamily="34" charset="0"/>
              </a:rPr>
              <a:t>By 2020 at the latest Global NCAP wants all new cars to meet UN crash test standards with air bags, ABS and ESC fitted as standard. </a:t>
            </a:r>
          </a:p>
          <a:p>
            <a:endParaRPr lang="en-GB" dirty="0">
              <a:latin typeface="Calibri" pitchFamily="34" charset="0"/>
              <a:cs typeface="Calibri" pitchFamily="34" charset="0"/>
            </a:endParaRPr>
          </a:p>
          <a:p>
            <a:r>
              <a:rPr lang="en-GB" dirty="0">
                <a:latin typeface="Calibri" pitchFamily="34" charset="0"/>
                <a:cs typeface="Calibri" pitchFamily="34" charset="0"/>
              </a:rPr>
              <a:t>This needs government action to apply UN vehicle safety standards more widely and greater effort to stimulate customer demand for safer motor vehicles</a:t>
            </a:r>
            <a:r>
              <a:rPr lang="en-GB" sz="1350" dirty="0">
                <a:latin typeface="Calibri" pitchFamily="34" charset="0"/>
                <a:cs typeface="Calibri" pitchFamily="34" charset="0"/>
              </a:rPr>
              <a:t>. </a:t>
            </a:r>
          </a:p>
        </p:txBody>
      </p:sp>
      <p:pic>
        <p:nvPicPr>
          <p:cNvPr id="16" name="Picture 5" descr="C:\Users\DWard\Documents\Global NCAP\NCAP Pics\ZRoad Map pics\VW UP front Ipmact strip\Cam4_02 - Cop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1019" y="404664"/>
            <a:ext cx="3942125" cy="24482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52" y="3059268"/>
            <a:ext cx="4482967" cy="2485046"/>
          </a:xfrm>
          <a:prstGeom prst="rect">
            <a:avLst/>
          </a:prstGeom>
        </p:spPr>
      </p:pic>
      <p:pic>
        <p:nvPicPr>
          <p:cNvPr id="8" name="cover logo.jpg">
            <a:extLst>
              <a:ext uri="{FF2B5EF4-FFF2-40B4-BE49-F238E27FC236}">
                <a16:creationId xmlns:a16="http://schemas.microsoft.com/office/drawing/2014/main" id="{D6FDC102-D751-4D19-A1AF-394FB717E90E}"/>
              </a:ext>
            </a:extLst>
          </p:cNvPr>
          <p:cNvPicPr>
            <a:picLocks noChangeAspect="1"/>
          </p:cNvPicPr>
          <p:nvPr/>
        </p:nvPicPr>
        <p:blipFill>
          <a:blip r:embed="rId4">
            <a:extLst/>
          </a:blip>
          <a:stretch>
            <a:fillRect/>
          </a:stretch>
        </p:blipFill>
        <p:spPr>
          <a:xfrm>
            <a:off x="467544" y="6276026"/>
            <a:ext cx="1053395" cy="279202"/>
          </a:xfrm>
          <a:prstGeom prst="rect">
            <a:avLst/>
          </a:prstGeom>
          <a:ln w="3175">
            <a:miter lim="400000"/>
          </a:ln>
        </p:spPr>
      </p:pic>
      <p:pic>
        <p:nvPicPr>
          <p:cNvPr id="10" name="Picture 12" descr="TZF-positive-master-logo">
            <a:extLst>
              <a:ext uri="{FF2B5EF4-FFF2-40B4-BE49-F238E27FC236}">
                <a16:creationId xmlns:a16="http://schemas.microsoft.com/office/drawing/2014/main" id="{04ECE1B5-9DE6-4606-8A02-FE4F7233833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12538" y="6303642"/>
            <a:ext cx="1320743" cy="34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7157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7744" y="28530"/>
            <a:ext cx="6597726" cy="6829470"/>
          </a:xfrm>
          <a:prstGeom prst="rect">
            <a:avLst/>
          </a:prstGeom>
        </p:spPr>
      </p:pic>
      <p:pic>
        <p:nvPicPr>
          <p:cNvPr id="5" name="Picture 2" descr="C:\Users\DWard\Documents\Global NCAP\Road Map 2020\Road Map power point\road-map-2020-cover.jpg">
            <a:extLst>
              <a:ext uri="{FF2B5EF4-FFF2-40B4-BE49-F238E27FC236}">
                <a16:creationId xmlns:a16="http://schemas.microsoft.com/office/drawing/2014/main" id="{58BA5F75-911E-481F-A4B5-CC8F3ED393C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260648"/>
            <a:ext cx="1763841" cy="2299487"/>
          </a:xfrm>
          <a:prstGeom prst="rect">
            <a:avLst/>
          </a:prstGeom>
          <a:noFill/>
          <a:extLst>
            <a:ext uri="{909E8E84-426E-40DD-AFC4-6F175D3DCCD1}">
              <a14:hiddenFill xmlns:a14="http://schemas.microsoft.com/office/drawing/2010/main">
                <a:solidFill>
                  <a:srgbClr val="FFFFFF"/>
                </a:solidFill>
              </a14:hiddenFill>
            </a:ext>
          </a:extLst>
        </p:spPr>
      </p:pic>
      <p:pic>
        <p:nvPicPr>
          <p:cNvPr id="7" name="cover logo.jpg">
            <a:extLst>
              <a:ext uri="{FF2B5EF4-FFF2-40B4-BE49-F238E27FC236}">
                <a16:creationId xmlns:a16="http://schemas.microsoft.com/office/drawing/2014/main" id="{9C603C2B-C0E3-4BEE-AA7F-4F8D2304E5AB}"/>
              </a:ext>
            </a:extLst>
          </p:cNvPr>
          <p:cNvPicPr>
            <a:picLocks noChangeAspect="1"/>
          </p:cNvPicPr>
          <p:nvPr/>
        </p:nvPicPr>
        <p:blipFill>
          <a:blip r:embed="rId5">
            <a:extLst/>
          </a:blip>
          <a:stretch>
            <a:fillRect/>
          </a:stretch>
        </p:blipFill>
        <p:spPr>
          <a:xfrm>
            <a:off x="467544" y="6322169"/>
            <a:ext cx="1080120" cy="286286"/>
          </a:xfrm>
          <a:prstGeom prst="rect">
            <a:avLst/>
          </a:prstGeom>
          <a:ln w="3175">
            <a:miter lim="400000"/>
          </a:ln>
        </p:spPr>
      </p:pic>
    </p:spTree>
    <p:extLst>
      <p:ext uri="{BB962C8B-B14F-4D97-AF65-F5344CB8AC3E}">
        <p14:creationId xmlns:p14="http://schemas.microsoft.com/office/powerpoint/2010/main" val="1182388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457200" y="188640"/>
            <a:ext cx="8229600" cy="504056"/>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solidFill>
                  <a:srgbClr val="142554"/>
                </a:solidFill>
                <a:latin typeface="Calibri" pitchFamily="34" charset="0"/>
                <a:cs typeface="Calibri" pitchFamily="34" charset="0"/>
              </a:rPr>
              <a:t>Crashworthiness for Pedestrians</a:t>
            </a:r>
          </a:p>
        </p:txBody>
      </p:sp>
      <p:sp>
        <p:nvSpPr>
          <p:cNvPr id="2" name="Rectangle 1"/>
          <p:cNvSpPr/>
          <p:nvPr/>
        </p:nvSpPr>
        <p:spPr>
          <a:xfrm>
            <a:off x="522894" y="1052736"/>
            <a:ext cx="8190893" cy="5355312"/>
          </a:xfrm>
          <a:prstGeom prst="rect">
            <a:avLst/>
          </a:prstGeom>
        </p:spPr>
        <p:txBody>
          <a:bodyPr wrap="square">
            <a:spAutoFit/>
          </a:bodyPr>
          <a:lstStyle/>
          <a:p>
            <a:r>
              <a:rPr lang="en-GB" dirty="0">
                <a:latin typeface="Calibri" pitchFamily="34" charset="0"/>
                <a:cs typeface="Calibri" pitchFamily="34" charset="0"/>
              </a:rPr>
              <a:t>Since the mid 1990s there has been a significant</a:t>
            </a:r>
          </a:p>
          <a:p>
            <a:r>
              <a:rPr lang="en-GB" dirty="0">
                <a:latin typeface="Calibri" pitchFamily="34" charset="0"/>
                <a:cs typeface="Calibri" pitchFamily="34" charset="0"/>
              </a:rPr>
              <a:t>action to mitigate pedestrian injury during an impact </a:t>
            </a:r>
          </a:p>
          <a:p>
            <a:r>
              <a:rPr lang="en-GB" dirty="0">
                <a:latin typeface="Calibri" pitchFamily="34" charset="0"/>
                <a:cs typeface="Calibri" pitchFamily="34" charset="0"/>
              </a:rPr>
              <a:t>with a passenger car. </a:t>
            </a:r>
          </a:p>
          <a:p>
            <a:endParaRPr lang="en-GB" dirty="0">
              <a:latin typeface="Calibri" pitchFamily="34" charset="0"/>
              <a:cs typeface="Calibri" pitchFamily="34" charset="0"/>
            </a:endParaRPr>
          </a:p>
          <a:p>
            <a:r>
              <a:rPr lang="en-GB" dirty="0">
                <a:latin typeface="Calibri" pitchFamily="34" charset="0"/>
                <a:cs typeface="Calibri" pitchFamily="34" charset="0"/>
              </a:rPr>
              <a:t>Standards have been adopted in Japan, the European </a:t>
            </a:r>
          </a:p>
          <a:p>
            <a:r>
              <a:rPr lang="en-GB" dirty="0">
                <a:latin typeface="Calibri" pitchFamily="34" charset="0"/>
                <a:cs typeface="Calibri" pitchFamily="34" charset="0"/>
              </a:rPr>
              <a:t>Union and in the United Nations (World Forum</a:t>
            </a:r>
          </a:p>
          <a:p>
            <a:r>
              <a:rPr lang="en-GB" dirty="0">
                <a:latin typeface="Calibri" pitchFamily="34" charset="0"/>
                <a:cs typeface="Calibri" pitchFamily="34" charset="0"/>
              </a:rPr>
              <a:t>WP29- GTR No.9) to promote the design of softer and</a:t>
            </a:r>
          </a:p>
          <a:p>
            <a:r>
              <a:rPr lang="en-GB" dirty="0">
                <a:latin typeface="Calibri" pitchFamily="34" charset="0"/>
                <a:cs typeface="Calibri" pitchFamily="34" charset="0"/>
              </a:rPr>
              <a:t>more forgiving car fronts. </a:t>
            </a:r>
          </a:p>
          <a:p>
            <a:endParaRPr lang="en-GB" dirty="0">
              <a:latin typeface="Calibri" pitchFamily="34" charset="0"/>
              <a:cs typeface="Calibri" pitchFamily="34" charset="0"/>
            </a:endParaRPr>
          </a:p>
          <a:p>
            <a:r>
              <a:rPr lang="en-GB" dirty="0">
                <a:latin typeface="Calibri" pitchFamily="34" charset="0"/>
                <a:cs typeface="Calibri" pitchFamily="34" charset="0"/>
              </a:rPr>
              <a:t>Crash rating for pedestrian protection has also</a:t>
            </a:r>
          </a:p>
          <a:p>
            <a:r>
              <a:rPr lang="en-GB" dirty="0">
                <a:latin typeface="Calibri" pitchFamily="34" charset="0"/>
                <a:cs typeface="Calibri" pitchFamily="34" charset="0"/>
              </a:rPr>
              <a:t>been strongly promoted notably by the European New</a:t>
            </a:r>
          </a:p>
          <a:p>
            <a:r>
              <a:rPr lang="en-GB" dirty="0">
                <a:latin typeface="Calibri" pitchFamily="34" charset="0"/>
                <a:cs typeface="Calibri" pitchFamily="34" charset="0"/>
              </a:rPr>
              <a:t>Car Assessment Programme (Euro NCAP). </a:t>
            </a:r>
          </a:p>
          <a:p>
            <a:endParaRPr lang="en-GB" dirty="0">
              <a:latin typeface="Calibri" pitchFamily="34" charset="0"/>
            </a:endParaRPr>
          </a:p>
          <a:p>
            <a:r>
              <a:rPr lang="en-GB" dirty="0"/>
              <a:t>A series of tests replicate impacts involving child and </a:t>
            </a:r>
          </a:p>
          <a:p>
            <a:r>
              <a:rPr lang="en-GB" dirty="0"/>
              <a:t>adult pedestrians where impacts occur at 40kph</a:t>
            </a:r>
          </a:p>
          <a:p>
            <a:r>
              <a:rPr lang="en-GB" dirty="0"/>
              <a:t>(25mph). Impact sites are then assessed and the </a:t>
            </a:r>
          </a:p>
          <a:p>
            <a:r>
              <a:rPr lang="en-GB" dirty="0"/>
              <a:t>protection offered is rated as fair, marginal or poor.</a:t>
            </a:r>
            <a:endParaRPr lang="en-GB" dirty="0">
              <a:latin typeface="Calibri" pitchFamily="34" charset="0"/>
              <a:cs typeface="Calibri" pitchFamily="34" charset="0"/>
            </a:endParaRPr>
          </a:p>
          <a:p>
            <a:endParaRPr lang="en-GB" dirty="0">
              <a:latin typeface="Calibri" pitchFamily="34" charset="0"/>
              <a:cs typeface="Calibri" pitchFamily="34" charset="0"/>
            </a:endParaRPr>
          </a:p>
          <a:p>
            <a:endParaRPr lang="en-GB" dirty="0">
              <a:latin typeface="Calibri" pitchFamily="34" charset="0"/>
              <a:cs typeface="Calibri" pitchFamily="34" charset="0"/>
            </a:endParaRPr>
          </a:p>
        </p:txBody>
      </p:sp>
      <p:pic>
        <p:nvPicPr>
          <p:cNvPr id="8" name="Picture 2" descr="C:\Local Files\My Archive\My Conferences\2013\ASC\pedestriantest_illustration_headform.jp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890883" y="93883"/>
            <a:ext cx="3573933" cy="2761735"/>
          </a:xfrm>
          <a:prstGeom prst="rect">
            <a:avLst/>
          </a:prstGeom>
          <a:noFill/>
        </p:spPr>
      </p:pic>
      <p:pic>
        <p:nvPicPr>
          <p:cNvPr id="12" name="Picture 3" descr="C:\Local Files\My Archive\My Conferences\2013\ASC\pedestriantest_illustration_upperleg.jpg"/>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918325" y="1988840"/>
            <a:ext cx="3573932" cy="2761735"/>
          </a:xfrm>
          <a:prstGeom prst="rect">
            <a:avLst/>
          </a:prstGeom>
          <a:noFill/>
        </p:spPr>
      </p:pic>
      <p:pic>
        <p:nvPicPr>
          <p:cNvPr id="13" name="Picture 2" descr="C:\Local Files\My Archive\My Conferences\2013\ASC\pedestriantest_illustration_lowerleg.jpg"/>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922862" y="3905879"/>
            <a:ext cx="3401666" cy="2761200"/>
          </a:xfrm>
          <a:prstGeom prst="rect">
            <a:avLst/>
          </a:prstGeom>
          <a:noFill/>
        </p:spPr>
      </p:pic>
      <p:pic>
        <p:nvPicPr>
          <p:cNvPr id="9" name="cover logo.jpg">
            <a:extLst>
              <a:ext uri="{FF2B5EF4-FFF2-40B4-BE49-F238E27FC236}">
                <a16:creationId xmlns:a16="http://schemas.microsoft.com/office/drawing/2014/main" id="{AE0DAF78-EA52-46AE-A5A9-25062E11484B}"/>
              </a:ext>
            </a:extLst>
          </p:cNvPr>
          <p:cNvPicPr>
            <a:picLocks noChangeAspect="1"/>
          </p:cNvPicPr>
          <p:nvPr/>
        </p:nvPicPr>
        <p:blipFill>
          <a:blip r:embed="rId6">
            <a:extLst/>
          </a:blip>
          <a:stretch>
            <a:fillRect/>
          </a:stretch>
        </p:blipFill>
        <p:spPr>
          <a:xfrm>
            <a:off x="531277" y="6365439"/>
            <a:ext cx="1053395" cy="279202"/>
          </a:xfrm>
          <a:prstGeom prst="rect">
            <a:avLst/>
          </a:prstGeom>
          <a:ln w="3175">
            <a:miter lim="400000"/>
          </a:ln>
        </p:spPr>
      </p:pic>
      <p:pic>
        <p:nvPicPr>
          <p:cNvPr id="10" name="Picture 12" descr="TZF-positive-master-logo">
            <a:extLst>
              <a:ext uri="{FF2B5EF4-FFF2-40B4-BE49-F238E27FC236}">
                <a16:creationId xmlns:a16="http://schemas.microsoft.com/office/drawing/2014/main" id="{914D9C7B-366C-4403-9FCC-637612C550C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17115" y="6365439"/>
            <a:ext cx="1320743" cy="34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0073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51276"/>
            <a:ext cx="7992888" cy="5693809"/>
          </a:xfrm>
          <a:prstGeom prst="rect">
            <a:avLst/>
          </a:prstGeom>
        </p:spPr>
      </p:pic>
      <p:pic>
        <p:nvPicPr>
          <p:cNvPr id="7" name="cover logo.jpg">
            <a:extLst>
              <a:ext uri="{FF2B5EF4-FFF2-40B4-BE49-F238E27FC236}">
                <a16:creationId xmlns:a16="http://schemas.microsoft.com/office/drawing/2014/main" id="{A47FDA9B-61CB-4011-8029-2C7AD5A4EA96}"/>
              </a:ext>
            </a:extLst>
          </p:cNvPr>
          <p:cNvPicPr>
            <a:picLocks noChangeAspect="1"/>
          </p:cNvPicPr>
          <p:nvPr/>
        </p:nvPicPr>
        <p:blipFill>
          <a:blip r:embed="rId4">
            <a:extLst/>
          </a:blip>
          <a:stretch>
            <a:fillRect/>
          </a:stretch>
        </p:blipFill>
        <p:spPr>
          <a:xfrm>
            <a:off x="467544" y="6322169"/>
            <a:ext cx="1080120" cy="286286"/>
          </a:xfrm>
          <a:prstGeom prst="rect">
            <a:avLst/>
          </a:prstGeom>
          <a:ln w="3175">
            <a:miter lim="400000"/>
          </a:ln>
        </p:spPr>
      </p:pic>
      <p:pic>
        <p:nvPicPr>
          <p:cNvPr id="8" name="Picture 12" descr="TZF-positive-master-logo">
            <a:extLst>
              <a:ext uri="{FF2B5EF4-FFF2-40B4-BE49-F238E27FC236}">
                <a16:creationId xmlns:a16="http://schemas.microsoft.com/office/drawing/2014/main" id="{EBCA1713-359F-41F9-A6D8-60FBFAA8EC2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12538" y="6303642"/>
            <a:ext cx="1320743" cy="34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8801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1507" name="Rectangle 4"/>
          <p:cNvSpPr txBox="1">
            <a:spLocks noChangeArrowheads="1"/>
          </p:cNvSpPr>
          <p:nvPr/>
        </p:nvSpPr>
        <p:spPr bwMode="auto">
          <a:xfrm>
            <a:off x="251521" y="982962"/>
            <a:ext cx="6840759" cy="5070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GB" altLang="en-US" dirty="0">
                <a:latin typeface="+mj-lt"/>
              </a:rPr>
              <a:t>In April 2016 UN General Assembly adopted resolution </a:t>
            </a:r>
            <a:r>
              <a:rPr lang="en-US" dirty="0">
                <a:latin typeface="+mj-lt"/>
              </a:rPr>
              <a:t>(A/Res/70/260) </a:t>
            </a:r>
            <a:r>
              <a:rPr lang="en-GB" dirty="0">
                <a:latin typeface="+mj-lt"/>
              </a:rPr>
              <a:t>which </a:t>
            </a:r>
            <a:r>
              <a:rPr lang="en-GB" altLang="en-US" dirty="0">
                <a:latin typeface="+mn-lt"/>
              </a:rPr>
              <a:t>encourages Member States to adopt:</a:t>
            </a:r>
          </a:p>
          <a:p>
            <a:r>
              <a:rPr lang="en-GB" altLang="en-US" dirty="0">
                <a:latin typeface="+mn-lt"/>
              </a:rPr>
              <a:t> </a:t>
            </a:r>
          </a:p>
          <a:p>
            <a:r>
              <a:rPr lang="en-US" altLang="en-US" b="1" i="1" dirty="0">
                <a:latin typeface="+mn-lt"/>
              </a:rPr>
              <a:t>Policies and measures to implement United Nations vehicle safety regulations or equivalent national standards to ensure that all  new motor vehicles, meet applicable minimum regulations for occupant and other road users protection, with seat belts, air bags and active safety systems as standard.</a:t>
            </a:r>
            <a:r>
              <a:rPr lang="en-US" dirty="0">
                <a:latin typeface="+mj-lt"/>
              </a:rPr>
              <a:t> </a:t>
            </a:r>
            <a:endParaRPr lang="en-US" b="1" i="1" dirty="0">
              <a:latin typeface="+mj-lt"/>
            </a:endParaRPr>
          </a:p>
          <a:p>
            <a:endParaRPr lang="en-US" b="1" i="1" dirty="0">
              <a:latin typeface="+mj-lt"/>
            </a:endParaRPr>
          </a:p>
          <a:p>
            <a:r>
              <a:rPr lang="en-US" dirty="0">
                <a:latin typeface="+mj-lt"/>
              </a:rPr>
              <a:t>The World Health Organization has also just released the Save LIVES policy package that includes recommendations for UN Member States on vehicle safety that are fully aligned with Global NCAP’s Road Map. </a:t>
            </a:r>
          </a:p>
          <a:p>
            <a:endParaRPr lang="en-US" dirty="0">
              <a:latin typeface="+mj-lt"/>
            </a:endParaRPr>
          </a:p>
          <a:p>
            <a:r>
              <a:rPr lang="en-US" dirty="0">
                <a:latin typeface="+mj-lt"/>
              </a:rPr>
              <a:t>Michael Bloomberg, WHO Ambassador for NCD’s, is calling on vehicle manufacturers to apply voluntarily the UN minimum crash test standards. Jean </a:t>
            </a:r>
            <a:r>
              <a:rPr lang="en-US" dirty="0" err="1">
                <a:latin typeface="+mj-lt"/>
              </a:rPr>
              <a:t>Todt</a:t>
            </a:r>
            <a:r>
              <a:rPr lang="en-US" dirty="0">
                <a:latin typeface="+mj-lt"/>
              </a:rPr>
              <a:t>, UN Special Envoy for Road Safety, is also advocating an industry self commitment to safer vehicles.</a:t>
            </a:r>
          </a:p>
          <a:p>
            <a:endParaRPr lang="en-US" altLang="en-US" b="1" i="1" dirty="0">
              <a:latin typeface="+mj-lt"/>
            </a:endParaRPr>
          </a:p>
          <a:p>
            <a:endParaRPr lang="en-US" altLang="en-US" b="1" i="1" dirty="0">
              <a:latin typeface="+mn-lt"/>
            </a:endParaRPr>
          </a:p>
          <a:p>
            <a:pPr eaLnBrk="1" hangingPunct="1"/>
            <a:endParaRPr lang="en-GB" dirty="0">
              <a:latin typeface="+mn-lt"/>
            </a:endParaRPr>
          </a:p>
          <a:p>
            <a:pPr marL="285750" indent="-285750">
              <a:buFont typeface="Arial" panose="020B0604020202020204" pitchFamily="34" charset="0"/>
              <a:buChar char="•"/>
            </a:pPr>
            <a:endParaRPr lang="en-GB" dirty="0">
              <a:latin typeface="+mn-lt"/>
            </a:endParaRPr>
          </a:p>
          <a:p>
            <a:pPr eaLnBrk="1" hangingPunct="1"/>
            <a:endParaRPr lang="en-GB" dirty="0">
              <a:latin typeface="+mn-lt"/>
            </a:endParaRPr>
          </a:p>
          <a:p>
            <a:endParaRPr lang="en-GB" sz="2800" b="1" dirty="0">
              <a:solidFill>
                <a:srgbClr val="142554"/>
              </a:solidFill>
              <a:latin typeface="+mn-lt"/>
            </a:endParaRPr>
          </a:p>
        </p:txBody>
      </p:sp>
      <p:sp>
        <p:nvSpPr>
          <p:cNvPr id="2" name="Rectangle 1"/>
          <p:cNvSpPr/>
          <p:nvPr/>
        </p:nvSpPr>
        <p:spPr>
          <a:xfrm>
            <a:off x="251521" y="260649"/>
            <a:ext cx="8645708" cy="461665"/>
          </a:xfrm>
          <a:prstGeom prst="rect">
            <a:avLst/>
          </a:prstGeom>
        </p:spPr>
        <p:txBody>
          <a:bodyPr wrap="square">
            <a:spAutoFit/>
          </a:bodyPr>
          <a:lstStyle/>
          <a:p>
            <a:r>
              <a:rPr lang="en-GB" sz="2400" b="1" dirty="0">
                <a:solidFill>
                  <a:srgbClr val="002060"/>
                </a:solidFill>
              </a:rPr>
              <a:t>UN Mandate for Safer Cars 2020 – Time for Action</a:t>
            </a:r>
            <a:endParaRPr lang="en-GB" b="1" dirty="0">
              <a:solidFill>
                <a:srgbClr val="142554"/>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4322" y="282848"/>
            <a:ext cx="1598160" cy="171054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2052" y="2214181"/>
            <a:ext cx="1666636" cy="1872208"/>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4830" y="4329378"/>
            <a:ext cx="1666637" cy="1723831"/>
          </a:xfrm>
          <a:prstGeom prst="rect">
            <a:avLst/>
          </a:prstGeom>
        </p:spPr>
      </p:pic>
      <p:pic>
        <p:nvPicPr>
          <p:cNvPr id="10" name="cover logo.jpg">
            <a:extLst>
              <a:ext uri="{FF2B5EF4-FFF2-40B4-BE49-F238E27FC236}">
                <a16:creationId xmlns:a16="http://schemas.microsoft.com/office/drawing/2014/main" id="{EB552F31-CB43-43CD-948B-1CF2095A836F}"/>
              </a:ext>
            </a:extLst>
          </p:cNvPr>
          <p:cNvPicPr>
            <a:picLocks noChangeAspect="1"/>
          </p:cNvPicPr>
          <p:nvPr/>
        </p:nvPicPr>
        <p:blipFill>
          <a:blip r:embed="rId6">
            <a:extLst/>
          </a:blip>
          <a:stretch>
            <a:fillRect/>
          </a:stretch>
        </p:blipFill>
        <p:spPr>
          <a:xfrm>
            <a:off x="467544" y="6322169"/>
            <a:ext cx="1080120" cy="286286"/>
          </a:xfrm>
          <a:prstGeom prst="rect">
            <a:avLst/>
          </a:prstGeom>
          <a:ln w="3175">
            <a:miter lim="400000"/>
          </a:ln>
        </p:spPr>
      </p:pic>
      <p:pic>
        <p:nvPicPr>
          <p:cNvPr id="11" name="Picture 12" descr="TZF-positive-master-logo">
            <a:extLst>
              <a:ext uri="{FF2B5EF4-FFF2-40B4-BE49-F238E27FC236}">
                <a16:creationId xmlns:a16="http://schemas.microsoft.com/office/drawing/2014/main" id="{1D1AB677-EA8B-4ED1-BC34-2C41ED4F02D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12538" y="6303642"/>
            <a:ext cx="1320743" cy="34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2205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p:spPr>
        <p:style>
          <a:lnRef idx="1">
            <a:schemeClr val="accent1"/>
          </a:lnRef>
          <a:fillRef idx="0">
            <a:schemeClr val="accent1"/>
          </a:fillRef>
          <a:effectRef idx="0">
            <a:schemeClr val="accent1"/>
          </a:effectRef>
          <a:fontRef idx="minor">
            <a:schemeClr val="tx1"/>
          </a:fontRef>
        </p:style>
      </p:cxnSp>
      <p:sp>
        <p:nvSpPr>
          <p:cNvPr id="21507" name="Rectangle 4"/>
          <p:cNvSpPr txBox="1">
            <a:spLocks noChangeArrowheads="1"/>
          </p:cNvSpPr>
          <p:nvPr/>
        </p:nvSpPr>
        <p:spPr bwMode="auto">
          <a:xfrm>
            <a:off x="251521" y="982960"/>
            <a:ext cx="5710190" cy="5257503"/>
          </a:xfrm>
          <a:prstGeom prst="rect">
            <a:avLst/>
          </a:prstGeom>
          <a:noFill/>
          <a:ln>
            <a:noFill/>
          </a:ln>
          <a:extLst/>
        </p:spPr>
        <p:txBody>
          <a:bodyPr/>
          <a:lstStyle>
            <a:lvl1pPr marL="285750" indent="-285750">
              <a:defRPr>
                <a:solidFill>
                  <a:schemeClr val="tx1"/>
                </a:solidFill>
                <a:latin typeface="Calibri" pitchFamily="-80" charset="0"/>
                <a:ea typeface="ＭＳ Ｐゴシック" pitchFamily="-80" charset="-128"/>
              </a:defRPr>
            </a:lvl1pPr>
            <a:lvl2pPr marL="37931725" indent="-37474525">
              <a:defRPr>
                <a:solidFill>
                  <a:schemeClr val="tx1"/>
                </a:solidFill>
                <a:latin typeface="Calibri" pitchFamily="-80" charset="0"/>
                <a:ea typeface="ＭＳ Ｐゴシック" pitchFamily="-80" charset="-128"/>
              </a:defRPr>
            </a:lvl2pPr>
            <a:lvl3pPr>
              <a:defRPr>
                <a:solidFill>
                  <a:schemeClr val="tx1"/>
                </a:solidFill>
                <a:latin typeface="Calibri" pitchFamily="-80" charset="0"/>
                <a:ea typeface="ＭＳ Ｐゴシック" pitchFamily="-80" charset="-128"/>
              </a:defRPr>
            </a:lvl3pPr>
            <a:lvl4pPr>
              <a:defRPr>
                <a:solidFill>
                  <a:schemeClr val="tx1"/>
                </a:solidFill>
                <a:latin typeface="Calibri" pitchFamily="-80" charset="0"/>
                <a:ea typeface="ＭＳ Ｐゴシック" pitchFamily="-80" charset="-128"/>
              </a:defRPr>
            </a:lvl4pPr>
            <a:lvl5pPr>
              <a:defRPr>
                <a:solidFill>
                  <a:schemeClr val="tx1"/>
                </a:solidFill>
                <a:latin typeface="Calibri" pitchFamily="-80" charset="0"/>
                <a:ea typeface="ＭＳ Ｐゴシック" pitchFamily="-80" charset="-128"/>
              </a:defRPr>
            </a:lvl5pPr>
            <a:lvl6pPr marL="457200" fontAlgn="base">
              <a:spcBef>
                <a:spcPct val="0"/>
              </a:spcBef>
              <a:spcAft>
                <a:spcPct val="0"/>
              </a:spcAft>
              <a:defRPr>
                <a:solidFill>
                  <a:schemeClr val="tx1"/>
                </a:solidFill>
                <a:latin typeface="Calibri" pitchFamily="-80" charset="0"/>
                <a:ea typeface="ＭＳ Ｐゴシック" pitchFamily="-80" charset="-128"/>
              </a:defRPr>
            </a:lvl6pPr>
            <a:lvl7pPr marL="914400" fontAlgn="base">
              <a:spcBef>
                <a:spcPct val="0"/>
              </a:spcBef>
              <a:spcAft>
                <a:spcPct val="0"/>
              </a:spcAft>
              <a:defRPr>
                <a:solidFill>
                  <a:schemeClr val="tx1"/>
                </a:solidFill>
                <a:latin typeface="Calibri" pitchFamily="-80" charset="0"/>
                <a:ea typeface="ＭＳ Ｐゴシック" pitchFamily="-80" charset="-128"/>
              </a:defRPr>
            </a:lvl7pPr>
            <a:lvl8pPr marL="1371600" fontAlgn="base">
              <a:spcBef>
                <a:spcPct val="0"/>
              </a:spcBef>
              <a:spcAft>
                <a:spcPct val="0"/>
              </a:spcAft>
              <a:defRPr>
                <a:solidFill>
                  <a:schemeClr val="tx1"/>
                </a:solidFill>
                <a:latin typeface="Calibri" pitchFamily="-80" charset="0"/>
                <a:ea typeface="ＭＳ Ｐゴシック" pitchFamily="-80" charset="-128"/>
              </a:defRPr>
            </a:lvl8pPr>
            <a:lvl9pPr marL="1828800" fontAlgn="base">
              <a:spcBef>
                <a:spcPct val="0"/>
              </a:spcBef>
              <a:spcAft>
                <a:spcPct val="0"/>
              </a:spcAft>
              <a:defRPr>
                <a:solidFill>
                  <a:schemeClr val="tx1"/>
                </a:solidFill>
                <a:latin typeface="Calibri" pitchFamily="-80" charset="0"/>
                <a:ea typeface="ＭＳ Ｐゴシック" pitchFamily="-80" charset="-128"/>
              </a:defRPr>
            </a:lvl9pPr>
          </a:lstStyle>
          <a:p>
            <a:pPr>
              <a:buFont typeface="Arial" panose="020B0604020202020204" pitchFamily="34" charset="0"/>
              <a:buChar char="•"/>
            </a:pPr>
            <a:r>
              <a:rPr lang="en-GB" altLang="en-US" dirty="0">
                <a:cs typeface="Arial" charset="0"/>
              </a:rPr>
              <a:t>Implement Global NCAPs Road Map recommendations such as 100% global new car penetration of ESC with further incentive &amp; regulatory actions required in emerging markets.</a:t>
            </a:r>
          </a:p>
          <a:p>
            <a:pPr marL="0" indent="0"/>
            <a:endParaRPr lang="en-GB" altLang="en-US" dirty="0">
              <a:cs typeface="Arial" charset="0"/>
            </a:endParaRPr>
          </a:p>
          <a:p>
            <a:pPr>
              <a:buFont typeface="Arial" panose="020B0604020202020204" pitchFamily="34" charset="0"/>
              <a:buChar char="•"/>
            </a:pPr>
            <a:r>
              <a:rPr lang="en-GB" altLang="en-US" dirty="0">
                <a:cs typeface="Arial" charset="0"/>
              </a:rPr>
              <a:t>Promote Autonomous Emergency Braking, Intelligent Speed Adaption, and Motorcycle Anti-Lock Brakes through a combination of incentive &amp; regulatory action. </a:t>
            </a:r>
          </a:p>
          <a:p>
            <a:pPr marL="0" indent="0"/>
            <a:endParaRPr lang="en-GB" altLang="en-US" dirty="0">
              <a:cs typeface="Arial" charset="0"/>
            </a:endParaRPr>
          </a:p>
          <a:p>
            <a:pPr>
              <a:buFont typeface="Arial" panose="020B0604020202020204" pitchFamily="34" charset="0"/>
              <a:buChar char="•"/>
            </a:pPr>
            <a:r>
              <a:rPr lang="en-GB" altLang="en-US" dirty="0">
                <a:cs typeface="Arial" charset="0"/>
              </a:rPr>
              <a:t>Encourage Fleet managers to choose ‘five star’ safety rated vehicles and act as catalyst for fitment of best available technologies.</a:t>
            </a:r>
          </a:p>
          <a:p>
            <a:pPr>
              <a:buFont typeface="Arial" panose="020B0604020202020204" pitchFamily="34" charset="0"/>
              <a:buChar char="•"/>
            </a:pPr>
            <a:endParaRPr lang="en-GB" altLang="en-US" dirty="0">
              <a:cs typeface="Arial" charset="0"/>
            </a:endParaRPr>
          </a:p>
          <a:p>
            <a:pPr>
              <a:buFont typeface="Arial" panose="020B0604020202020204" pitchFamily="34" charset="0"/>
              <a:buChar char="•"/>
            </a:pPr>
            <a:r>
              <a:rPr lang="en-GB" altLang="en-US" dirty="0">
                <a:cs typeface="Arial" charset="0"/>
              </a:rPr>
              <a:t>Encourage innovation in Autonomous Vehicles through an enabling regulatory environment justified with evidence based research and independent validation to promote user acceptability</a:t>
            </a:r>
          </a:p>
          <a:p>
            <a:pPr>
              <a:buFont typeface="Arial" panose="020B0604020202020204" pitchFamily="34" charset="0"/>
              <a:buChar char="•"/>
            </a:pPr>
            <a:endParaRPr lang="en-GB" altLang="en-US" dirty="0">
              <a:cs typeface="Arial" charset="0"/>
            </a:endParaRPr>
          </a:p>
          <a:p>
            <a:pPr marL="0" indent="0"/>
            <a:r>
              <a:rPr lang="en-GB" altLang="en-US" dirty="0">
                <a:cs typeface="Arial" charset="0"/>
              </a:rPr>
              <a:t>                                           </a:t>
            </a:r>
          </a:p>
          <a:p>
            <a:pPr eaLnBrk="0" hangingPunct="0"/>
            <a:endParaRPr lang="en-GB" altLang="en-US" dirty="0"/>
          </a:p>
          <a:p>
            <a:endParaRPr lang="en-GB" altLang="en-US" dirty="0">
              <a:cs typeface="Arial" charset="0"/>
            </a:endParaRPr>
          </a:p>
          <a:p>
            <a:pPr eaLnBrk="0" hangingPunct="0"/>
            <a:endParaRPr lang="en-GB" altLang="en-US" sz="2800" b="1" dirty="0">
              <a:solidFill>
                <a:srgbClr val="142554"/>
              </a:solidFill>
              <a:cs typeface="Arial" charset="0"/>
            </a:endParaRPr>
          </a:p>
        </p:txBody>
      </p:sp>
      <p:sp>
        <p:nvSpPr>
          <p:cNvPr id="30723" name="Rectangle 1"/>
          <p:cNvSpPr>
            <a:spLocks noChangeArrowheads="1"/>
          </p:cNvSpPr>
          <p:nvPr/>
        </p:nvSpPr>
        <p:spPr bwMode="auto">
          <a:xfrm>
            <a:off x="251521" y="260648"/>
            <a:ext cx="87480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80" charset="0"/>
                <a:ea typeface="ＭＳ Ｐゴシック" pitchFamily="-80" charset="-128"/>
              </a:defRPr>
            </a:lvl1pPr>
            <a:lvl2pPr marL="37931725" indent="-37474525">
              <a:defRPr>
                <a:solidFill>
                  <a:schemeClr val="tx1"/>
                </a:solidFill>
                <a:latin typeface="Calibri" pitchFamily="-80" charset="0"/>
                <a:ea typeface="ＭＳ Ｐゴシック" pitchFamily="-80" charset="-128"/>
              </a:defRPr>
            </a:lvl2pPr>
            <a:lvl3pPr>
              <a:defRPr>
                <a:solidFill>
                  <a:schemeClr val="tx1"/>
                </a:solidFill>
                <a:latin typeface="Calibri" pitchFamily="-80" charset="0"/>
                <a:ea typeface="ＭＳ Ｐゴシック" pitchFamily="-80" charset="-128"/>
              </a:defRPr>
            </a:lvl3pPr>
            <a:lvl4pPr>
              <a:defRPr>
                <a:solidFill>
                  <a:schemeClr val="tx1"/>
                </a:solidFill>
                <a:latin typeface="Calibri" pitchFamily="-80" charset="0"/>
                <a:ea typeface="ＭＳ Ｐゴシック" pitchFamily="-80" charset="-128"/>
              </a:defRPr>
            </a:lvl4pPr>
            <a:lvl5pPr>
              <a:defRPr>
                <a:solidFill>
                  <a:schemeClr val="tx1"/>
                </a:solidFill>
                <a:latin typeface="Calibri" pitchFamily="-80" charset="0"/>
                <a:ea typeface="ＭＳ Ｐゴシック" pitchFamily="-80" charset="-128"/>
              </a:defRPr>
            </a:lvl5pPr>
            <a:lvl6pPr marL="457200" fontAlgn="base">
              <a:spcBef>
                <a:spcPct val="0"/>
              </a:spcBef>
              <a:spcAft>
                <a:spcPct val="0"/>
              </a:spcAft>
              <a:defRPr>
                <a:solidFill>
                  <a:schemeClr val="tx1"/>
                </a:solidFill>
                <a:latin typeface="Calibri" pitchFamily="-80" charset="0"/>
                <a:ea typeface="ＭＳ Ｐゴシック" pitchFamily="-80" charset="-128"/>
              </a:defRPr>
            </a:lvl6pPr>
            <a:lvl7pPr marL="914400" fontAlgn="base">
              <a:spcBef>
                <a:spcPct val="0"/>
              </a:spcBef>
              <a:spcAft>
                <a:spcPct val="0"/>
              </a:spcAft>
              <a:defRPr>
                <a:solidFill>
                  <a:schemeClr val="tx1"/>
                </a:solidFill>
                <a:latin typeface="Calibri" pitchFamily="-80" charset="0"/>
                <a:ea typeface="ＭＳ Ｐゴシック" pitchFamily="-80" charset="-128"/>
              </a:defRPr>
            </a:lvl7pPr>
            <a:lvl8pPr marL="1371600" fontAlgn="base">
              <a:spcBef>
                <a:spcPct val="0"/>
              </a:spcBef>
              <a:spcAft>
                <a:spcPct val="0"/>
              </a:spcAft>
              <a:defRPr>
                <a:solidFill>
                  <a:schemeClr val="tx1"/>
                </a:solidFill>
                <a:latin typeface="Calibri" pitchFamily="-80" charset="0"/>
                <a:ea typeface="ＭＳ Ｐゴシック" pitchFamily="-80" charset="-128"/>
              </a:defRPr>
            </a:lvl8pPr>
            <a:lvl9pPr marL="1828800" fontAlgn="base">
              <a:spcBef>
                <a:spcPct val="0"/>
              </a:spcBef>
              <a:spcAft>
                <a:spcPct val="0"/>
              </a:spcAft>
              <a:defRPr>
                <a:solidFill>
                  <a:schemeClr val="tx1"/>
                </a:solidFill>
                <a:latin typeface="Calibri" pitchFamily="-80" charset="0"/>
                <a:ea typeface="ＭＳ Ｐゴシック" pitchFamily="-80" charset="-128"/>
              </a:defRPr>
            </a:lvl9pPr>
          </a:lstStyle>
          <a:p>
            <a:r>
              <a:rPr lang="en-GB" altLang="en-US" sz="2400" b="1" dirty="0">
                <a:solidFill>
                  <a:srgbClr val="002060"/>
                </a:solidFill>
              </a:rPr>
              <a:t>Agenda 2030 – What Are the Vehicle Safety Priorities?  </a:t>
            </a:r>
          </a:p>
        </p:txBody>
      </p:sp>
      <p:pic>
        <p:nvPicPr>
          <p:cNvPr id="11" name="Picture 10"/>
          <p:cNvPicPr/>
          <p:nvPr/>
        </p:nvPicPr>
        <p:blipFill rotWithShape="1">
          <a:blip r:embed="rId3" cstate="print">
            <a:extLst>
              <a:ext uri="{28A0092B-C50C-407E-A947-70E740481C1C}">
                <a14:useLocalDpi xmlns:a14="http://schemas.microsoft.com/office/drawing/2010/main" val="0"/>
              </a:ext>
            </a:extLst>
          </a:blip>
          <a:srcRect t="21442"/>
          <a:stretch/>
        </p:blipFill>
        <p:spPr bwMode="auto">
          <a:xfrm>
            <a:off x="5981673" y="792032"/>
            <a:ext cx="2997903" cy="1718393"/>
          </a:xfrm>
          <a:prstGeom prst="rect">
            <a:avLst/>
          </a:prstGeom>
          <a:ln>
            <a:noFill/>
          </a:ln>
          <a:extLst>
            <a:ext uri="{53640926-AAD7-44D8-BBD7-CCE9431645EC}">
              <a14:shadowObscured xmlns:a14="http://schemas.microsoft.com/office/drawing/2010/main"/>
            </a:ext>
          </a:extLst>
        </p:spPr>
      </p:pic>
      <p:pic>
        <p:nvPicPr>
          <p:cNvPr id="12" name="Picture 5" descr="bosch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1635" y="2351009"/>
            <a:ext cx="2997903" cy="169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4.jpg" descr="37772a8c-29c0-401b-8dec-0f6aaaa699e2@eurprd02"/>
          <p:cNvPicPr>
            <a:picLocks/>
          </p:cNvPicPr>
          <p:nvPr/>
        </p:nvPicPr>
        <p:blipFill>
          <a:blip r:embed="rId5">
            <a:extLst/>
          </a:blip>
          <a:stretch>
            <a:fillRect/>
          </a:stretch>
        </p:blipFill>
        <p:spPr>
          <a:xfrm>
            <a:off x="6001635" y="3828699"/>
            <a:ext cx="2997902" cy="1879251"/>
          </a:xfrm>
          <a:prstGeom prst="rect">
            <a:avLst/>
          </a:prstGeom>
          <a:ln w="12700">
            <a:miter lim="400000"/>
          </a:ln>
        </p:spPr>
      </p:pic>
      <p:pic>
        <p:nvPicPr>
          <p:cNvPr id="15" name="cover logo.jpg">
            <a:extLst>
              <a:ext uri="{FF2B5EF4-FFF2-40B4-BE49-F238E27FC236}">
                <a16:creationId xmlns:a16="http://schemas.microsoft.com/office/drawing/2014/main" id="{84244988-8DCC-4477-8FA1-0D43194A821F}"/>
              </a:ext>
            </a:extLst>
          </p:cNvPr>
          <p:cNvPicPr>
            <a:picLocks noChangeAspect="1"/>
          </p:cNvPicPr>
          <p:nvPr/>
        </p:nvPicPr>
        <p:blipFill>
          <a:blip r:embed="rId6">
            <a:extLst/>
          </a:blip>
          <a:stretch>
            <a:fillRect/>
          </a:stretch>
        </p:blipFill>
        <p:spPr>
          <a:xfrm>
            <a:off x="467544" y="6322169"/>
            <a:ext cx="1080120" cy="286286"/>
          </a:xfrm>
          <a:prstGeom prst="rect">
            <a:avLst/>
          </a:prstGeom>
          <a:ln w="3175">
            <a:miter lim="400000"/>
          </a:ln>
        </p:spPr>
      </p:pic>
      <p:pic>
        <p:nvPicPr>
          <p:cNvPr id="16" name="Picture 12" descr="TZF-positive-master-logo">
            <a:extLst>
              <a:ext uri="{FF2B5EF4-FFF2-40B4-BE49-F238E27FC236}">
                <a16:creationId xmlns:a16="http://schemas.microsoft.com/office/drawing/2014/main" id="{065F9572-BA70-448D-A815-2C4D6DF54D8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12538" y="6303642"/>
            <a:ext cx="1320743" cy="34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4872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8"/>
          <p:cNvSpPr>
            <a:spLocks noChangeArrowheads="1"/>
          </p:cNvSpPr>
          <p:nvPr/>
        </p:nvSpPr>
        <p:spPr bwMode="auto">
          <a:xfrm>
            <a:off x="395536" y="260649"/>
            <a:ext cx="8748464" cy="461665"/>
          </a:xfrm>
          <a:prstGeom prst="rect">
            <a:avLst/>
          </a:prstGeom>
          <a:noFill/>
          <a:ln w="9525">
            <a:noFill/>
            <a:miter lim="800000"/>
            <a:headEnd/>
            <a:tailEnd/>
          </a:ln>
        </p:spPr>
        <p:txBody>
          <a:bodyPr wrap="square">
            <a:spAutoFit/>
          </a:bodyPr>
          <a:lstStyle/>
          <a:p>
            <a:pPr marL="269875" indent="-269875">
              <a:defRPr/>
            </a:pPr>
            <a:r>
              <a:rPr lang="en-GB" sz="2400" b="1" dirty="0">
                <a:solidFill>
                  <a:srgbClr val="002060"/>
                </a:solidFill>
              </a:rPr>
              <a:t>Technology Innovation Cycle – Overcoming Market Failure</a:t>
            </a:r>
          </a:p>
        </p:txBody>
      </p:sp>
      <p:sp>
        <p:nvSpPr>
          <p:cNvPr id="2" name="TextBox 1">
            <a:extLst>
              <a:ext uri="{FF2B5EF4-FFF2-40B4-BE49-F238E27FC236}">
                <a16:creationId xmlns:a16="http://schemas.microsoft.com/office/drawing/2014/main" id="{7DE9BDF4-FD91-49AE-A078-9CE1FC828811}"/>
              </a:ext>
            </a:extLst>
          </p:cNvPr>
          <p:cNvSpPr txBox="1"/>
          <p:nvPr/>
        </p:nvSpPr>
        <p:spPr>
          <a:xfrm>
            <a:off x="395536" y="960684"/>
            <a:ext cx="5688633" cy="5170365"/>
          </a:xfrm>
          <a:prstGeom prst="rect">
            <a:avLst/>
          </a:prstGeom>
          <a:noFill/>
        </p:spPr>
        <p:txBody>
          <a:bodyPr wrap="square" rtlCol="0">
            <a:spAutoFit/>
          </a:bodyPr>
          <a:lstStyle/>
          <a:p>
            <a:r>
              <a:rPr lang="en-GB" dirty="0"/>
              <a:t>Innovative safety systems are initially deployed in high end vehicle classes where profit margins are largest. Availability gradually extends to mid range vehicles but then fitment rates tend to stall because price sensitivity deters OEMs from fitting systems to smaller vehicle classes where margins are tightest.  </a:t>
            </a:r>
          </a:p>
          <a:p>
            <a:endParaRPr lang="en-GB" dirty="0"/>
          </a:p>
          <a:p>
            <a:r>
              <a:rPr lang="en-GB" dirty="0"/>
              <a:t>This is a market failure preventing standardisation which is a clear public interest. To overcome market failure, policy options for 100% fitment include:</a:t>
            </a:r>
          </a:p>
          <a:p>
            <a:pPr marL="742950" lvl="1" indent="-285750">
              <a:buFont typeface="Arial" panose="020B0604020202020204" pitchFamily="34" charset="0"/>
              <a:buChar char="•"/>
            </a:pPr>
            <a:r>
              <a:rPr lang="en-GB" dirty="0"/>
              <a:t>Voluntary OEM agreement for 100% fitment</a:t>
            </a:r>
          </a:p>
          <a:p>
            <a:pPr marL="742950" lvl="1" indent="-285750">
              <a:buFont typeface="Arial" panose="020B0604020202020204" pitchFamily="34" charset="0"/>
              <a:buChar char="•"/>
            </a:pPr>
            <a:r>
              <a:rPr lang="en-GB" dirty="0"/>
              <a:t>Mandatory requirement through rule making</a:t>
            </a:r>
          </a:p>
          <a:p>
            <a:pPr marL="742950" lvl="1" indent="-285750">
              <a:buFont typeface="Arial" panose="020B0604020202020204" pitchFamily="34" charset="0"/>
              <a:buChar char="•"/>
            </a:pPr>
            <a:r>
              <a:rPr lang="en-GB" dirty="0"/>
              <a:t>Fiscal incentives</a:t>
            </a:r>
          </a:p>
          <a:p>
            <a:endParaRPr lang="en-GB" dirty="0"/>
          </a:p>
          <a:p>
            <a:r>
              <a:rPr lang="en-GB" dirty="0"/>
              <a:t>Positive outcome of intervention is maximisation of safety benefit and reduced unit costs due to economies of scale especially with international harmonisation in an era of global platforms. </a:t>
            </a:r>
          </a:p>
        </p:txBody>
      </p:sp>
      <p:pic>
        <p:nvPicPr>
          <p:cNvPr id="11" name="Picture 5" descr="C:\Users\DWard\Documents\Global NCAP\ESC\ESC Images\02_ESC_product.tif">
            <a:extLst>
              <a:ext uri="{FF2B5EF4-FFF2-40B4-BE49-F238E27FC236}">
                <a16:creationId xmlns:a16="http://schemas.microsoft.com/office/drawing/2014/main" id="{D9A0272C-1257-48B6-AAB7-97B05173B6E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4333" y="960579"/>
            <a:ext cx="2306964" cy="17058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502B39A-CAEA-4A33-B497-49BA665BCE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4333" y="2790222"/>
            <a:ext cx="2306963" cy="1574473"/>
          </a:xfrm>
          <a:prstGeom prst="rect">
            <a:avLst/>
          </a:prstGeom>
        </p:spPr>
      </p:pic>
      <p:pic>
        <p:nvPicPr>
          <p:cNvPr id="13" name="Picture 2" descr="C:\Users\DWard\Pictures\toyota-new-global-architecture-tnga-modular-platform_100505928_s.jpg">
            <a:extLst>
              <a:ext uri="{FF2B5EF4-FFF2-40B4-BE49-F238E27FC236}">
                <a16:creationId xmlns:a16="http://schemas.microsoft.com/office/drawing/2014/main" id="{849B8AE4-85B6-43C3-8BC3-942F1BDBEE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4334" y="4479164"/>
            <a:ext cx="2335715" cy="165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cover logo.jpg">
            <a:extLst>
              <a:ext uri="{FF2B5EF4-FFF2-40B4-BE49-F238E27FC236}">
                <a16:creationId xmlns:a16="http://schemas.microsoft.com/office/drawing/2014/main" id="{6719B423-44B8-4D0F-8004-E67AE1F33460}"/>
              </a:ext>
            </a:extLst>
          </p:cNvPr>
          <p:cNvPicPr>
            <a:picLocks noChangeAspect="1"/>
          </p:cNvPicPr>
          <p:nvPr/>
        </p:nvPicPr>
        <p:blipFill>
          <a:blip r:embed="rId6">
            <a:extLst/>
          </a:blip>
          <a:stretch>
            <a:fillRect/>
          </a:stretch>
        </p:blipFill>
        <p:spPr>
          <a:xfrm>
            <a:off x="467544" y="6322169"/>
            <a:ext cx="1080120" cy="286286"/>
          </a:xfrm>
          <a:prstGeom prst="rect">
            <a:avLst/>
          </a:prstGeom>
          <a:ln w="3175">
            <a:miter lim="400000"/>
          </a:ln>
        </p:spPr>
      </p:pic>
      <p:pic>
        <p:nvPicPr>
          <p:cNvPr id="15" name="Picture 12" descr="TZF-positive-master-logo">
            <a:extLst>
              <a:ext uri="{FF2B5EF4-FFF2-40B4-BE49-F238E27FC236}">
                <a16:creationId xmlns:a16="http://schemas.microsoft.com/office/drawing/2014/main" id="{8561F44D-AFFB-40DD-96AA-690D5F383DF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12538" y="6303642"/>
            <a:ext cx="1320743" cy="34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4159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251520" y="0"/>
            <a:ext cx="8280920" cy="906463"/>
          </a:xfrm>
        </p:spPr>
        <p:txBody>
          <a:bodyPr>
            <a:noAutofit/>
          </a:bodyPr>
          <a:lstStyle/>
          <a:p>
            <a:pPr algn="l"/>
            <a:r>
              <a:rPr lang="en-GB" altLang="en-US" sz="2400" b="1" dirty="0">
                <a:solidFill>
                  <a:srgbClr val="002060"/>
                </a:solidFill>
              </a:rPr>
              <a:t>Global Commitments to Road Safety Action</a:t>
            </a:r>
            <a:endParaRPr lang="en-GB" altLang="en-US" sz="2400" dirty="0">
              <a:solidFill>
                <a:srgbClr val="002060"/>
              </a:solidFill>
            </a:endParaRPr>
          </a:p>
        </p:txBody>
      </p:sp>
      <p:sp>
        <p:nvSpPr>
          <p:cNvPr id="3076" name="TextBox 2"/>
          <p:cNvSpPr txBox="1">
            <a:spLocks noChangeArrowheads="1"/>
          </p:cNvSpPr>
          <p:nvPr/>
        </p:nvSpPr>
        <p:spPr bwMode="auto">
          <a:xfrm>
            <a:off x="323528" y="906463"/>
            <a:ext cx="5256584" cy="5909310"/>
          </a:xfrm>
          <a:prstGeom prst="rect">
            <a:avLst/>
          </a:prstGeom>
          <a:noFill/>
          <a:ln>
            <a:noFill/>
          </a:ln>
          <a:extLst/>
        </p:spPr>
        <p:txBody>
          <a:bodyPr wrap="square">
            <a:spAutoFit/>
          </a:bodyPr>
          <a:lstStyle>
            <a:lvl1pPr marL="269875" indent="-269875">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0" hangingPunct="0"/>
            <a:r>
              <a:rPr lang="en-US" altLang="en-US" dirty="0">
                <a:cs typeface="Arial" panose="020B0604020202020204" pitchFamily="34" charset="0"/>
              </a:rPr>
              <a:t>Over 3500 people are killed daily in road crashes. </a:t>
            </a:r>
          </a:p>
          <a:p>
            <a:pPr eaLnBrk="0" hangingPunct="0"/>
            <a:r>
              <a:rPr lang="en-US" altLang="en-US" dirty="0">
                <a:cs typeface="Arial" panose="020B0604020202020204" pitchFamily="34" charset="0"/>
              </a:rPr>
              <a:t>3% of GDP is lost worldwide and road crashes are</a:t>
            </a:r>
          </a:p>
          <a:p>
            <a:pPr eaLnBrk="0" hangingPunct="0"/>
            <a:r>
              <a:rPr lang="en-US" altLang="en-US" dirty="0">
                <a:cs typeface="Arial" panose="020B0604020202020204" pitchFamily="34" charset="0"/>
              </a:rPr>
              <a:t>the number 1 killer of young people. </a:t>
            </a:r>
          </a:p>
          <a:p>
            <a:pPr>
              <a:spcBef>
                <a:spcPct val="0"/>
              </a:spcBef>
              <a:buFontTx/>
              <a:buNone/>
            </a:pPr>
            <a:endParaRPr lang="en-US" altLang="en-US" dirty="0">
              <a:cs typeface="Arial" panose="020B0604020202020204" pitchFamily="34" charset="0"/>
            </a:endParaRPr>
          </a:p>
          <a:p>
            <a:pPr eaLnBrk="0" hangingPunct="0"/>
            <a:r>
              <a:rPr lang="en-US" altLang="en-US" dirty="0">
                <a:cs typeface="Arial" panose="020B0604020202020204" pitchFamily="34" charset="0"/>
              </a:rPr>
              <a:t>Low and middle income countries account for </a:t>
            </a:r>
          </a:p>
          <a:p>
            <a:pPr eaLnBrk="0" hangingPunct="0"/>
            <a:r>
              <a:rPr lang="en-US" altLang="en-US" dirty="0">
                <a:cs typeface="Arial" panose="020B0604020202020204" pitchFamily="34" charset="0"/>
              </a:rPr>
              <a:t>90% of global road deaths and have fatality rates</a:t>
            </a:r>
          </a:p>
          <a:p>
            <a:pPr eaLnBrk="0" hangingPunct="0"/>
            <a:r>
              <a:rPr lang="en-US" altLang="en-US" dirty="0">
                <a:cs typeface="Arial" panose="020B0604020202020204" pitchFamily="34" charset="0"/>
              </a:rPr>
              <a:t>twice that of high income nations. </a:t>
            </a:r>
          </a:p>
          <a:p>
            <a:pPr>
              <a:spcBef>
                <a:spcPct val="0"/>
              </a:spcBef>
              <a:buFontTx/>
              <a:buNone/>
            </a:pPr>
            <a:endParaRPr lang="en-US" altLang="en-US" dirty="0">
              <a:cs typeface="Arial" panose="020B0604020202020204" pitchFamily="34" charset="0"/>
            </a:endParaRPr>
          </a:p>
          <a:p>
            <a:pPr>
              <a:spcBef>
                <a:spcPct val="0"/>
              </a:spcBef>
              <a:buFontTx/>
              <a:buNone/>
            </a:pPr>
            <a:r>
              <a:rPr lang="en-US" altLang="en-US" dirty="0">
                <a:cs typeface="Arial" panose="020B0604020202020204" pitchFamily="34" charset="0"/>
              </a:rPr>
              <a:t>UN </a:t>
            </a:r>
            <a:r>
              <a:rPr lang="en-GB" altLang="en-US" dirty="0">
                <a:cs typeface="Calibri" panose="020F0502020204030204" pitchFamily="34" charset="0"/>
              </a:rPr>
              <a:t>Decade of Action for Road Safety (2011-2020)</a:t>
            </a:r>
          </a:p>
          <a:p>
            <a:pPr>
              <a:spcBef>
                <a:spcPct val="0"/>
              </a:spcBef>
              <a:buFontTx/>
              <a:buNone/>
            </a:pPr>
            <a:r>
              <a:rPr lang="en-GB" altLang="en-US" dirty="0">
                <a:cs typeface="Calibri" panose="020F0502020204030204" pitchFamily="34" charset="0"/>
              </a:rPr>
              <a:t>was launched with the aim to </a:t>
            </a:r>
            <a:r>
              <a:rPr lang="en-GB" altLang="en-US" b="1" i="1" dirty="0">
                <a:cs typeface="Calibri" panose="020F0502020204030204" pitchFamily="34" charset="0"/>
              </a:rPr>
              <a:t>‘stabilize and then</a:t>
            </a:r>
          </a:p>
          <a:p>
            <a:pPr>
              <a:spcBef>
                <a:spcPct val="0"/>
              </a:spcBef>
              <a:buFontTx/>
              <a:buNone/>
            </a:pPr>
            <a:r>
              <a:rPr lang="en-GB" altLang="en-US" b="1" i="1" dirty="0">
                <a:cs typeface="Calibri" panose="020F0502020204030204" pitchFamily="34" charset="0"/>
              </a:rPr>
              <a:t>reduce the level of road fatalities</a:t>
            </a:r>
            <a:r>
              <a:rPr lang="en-GB" altLang="en-US" b="1" dirty="0">
                <a:cs typeface="Calibri" panose="020F0502020204030204" pitchFamily="34" charset="0"/>
              </a:rPr>
              <a:t>’</a:t>
            </a:r>
            <a:r>
              <a:rPr lang="en-GB" altLang="en-US" dirty="0">
                <a:cs typeface="Calibri" panose="020F0502020204030204" pitchFamily="34" charset="0"/>
              </a:rPr>
              <a:t>. </a:t>
            </a:r>
          </a:p>
          <a:p>
            <a:pPr>
              <a:spcBef>
                <a:spcPct val="0"/>
              </a:spcBef>
              <a:buFontTx/>
              <a:buNone/>
            </a:pPr>
            <a:endParaRPr lang="en-GB" altLang="en-US" dirty="0">
              <a:cs typeface="Calibri" panose="020F0502020204030204" pitchFamily="34" charset="0"/>
            </a:endParaRPr>
          </a:p>
          <a:p>
            <a:pPr>
              <a:spcBef>
                <a:spcPct val="0"/>
              </a:spcBef>
              <a:buFontTx/>
              <a:buNone/>
            </a:pPr>
            <a:r>
              <a:rPr lang="en-GB" altLang="en-US" dirty="0">
                <a:cs typeface="Calibri" panose="020F0502020204030204" pitchFamily="34" charset="0"/>
              </a:rPr>
              <a:t>UN’s Sustainable Developments Goals for Health</a:t>
            </a:r>
          </a:p>
          <a:p>
            <a:pPr>
              <a:spcBef>
                <a:spcPct val="0"/>
              </a:spcBef>
              <a:buFontTx/>
              <a:buNone/>
            </a:pPr>
            <a:r>
              <a:rPr lang="en-GB" altLang="en-US" dirty="0">
                <a:cs typeface="Calibri" panose="020F0502020204030204" pitchFamily="34" charset="0"/>
              </a:rPr>
              <a:t>and Cities include road safety with a target to</a:t>
            </a:r>
          </a:p>
          <a:p>
            <a:pPr>
              <a:spcBef>
                <a:spcPct val="0"/>
              </a:spcBef>
              <a:buFontTx/>
              <a:buNone/>
            </a:pPr>
            <a:r>
              <a:rPr lang="en-GB" altLang="en-US" dirty="0">
                <a:cs typeface="Calibri" panose="020F0502020204030204" pitchFamily="34" charset="0"/>
              </a:rPr>
              <a:t>halve road traffic deaths and injuries by 2020.</a:t>
            </a:r>
          </a:p>
          <a:p>
            <a:pPr>
              <a:spcBef>
                <a:spcPct val="0"/>
              </a:spcBef>
              <a:buFontTx/>
              <a:buNone/>
            </a:pPr>
            <a:endParaRPr lang="en-GB" altLang="en-US" dirty="0">
              <a:cs typeface="Calibri" panose="020F0502020204030204" pitchFamily="34" charset="0"/>
            </a:endParaRPr>
          </a:p>
          <a:p>
            <a:pPr>
              <a:spcBef>
                <a:spcPct val="0"/>
              </a:spcBef>
              <a:buFontTx/>
              <a:buNone/>
            </a:pPr>
            <a:r>
              <a:rPr lang="en-GB" altLang="en-US" dirty="0">
                <a:cs typeface="Calibri" panose="020F0502020204030204" pitchFamily="34" charset="0"/>
              </a:rPr>
              <a:t>These are the UN’s strongest ever global mandates</a:t>
            </a:r>
          </a:p>
          <a:p>
            <a:pPr>
              <a:spcBef>
                <a:spcPct val="0"/>
              </a:spcBef>
              <a:buFontTx/>
              <a:buNone/>
            </a:pPr>
            <a:r>
              <a:rPr lang="en-GB" altLang="en-US" dirty="0">
                <a:cs typeface="Calibri" panose="020F0502020204030204" pitchFamily="34" charset="0"/>
              </a:rPr>
              <a:t>for action on road injury prevention.</a:t>
            </a:r>
          </a:p>
          <a:p>
            <a:pPr eaLnBrk="0" hangingPunct="0"/>
            <a:endParaRPr lang="en-US" altLang="en-US" dirty="0">
              <a:cs typeface="Arial" panose="020B0604020202020204" pitchFamily="34" charset="0"/>
            </a:endParaRPr>
          </a:p>
          <a:p>
            <a:pPr eaLnBrk="0" hangingPunct="0"/>
            <a:endParaRPr lang="en-US" altLang="en-US" dirty="0">
              <a:cs typeface="Arial" panose="020B0604020202020204" pitchFamily="34" charset="0"/>
            </a:endParaRPr>
          </a:p>
          <a:p>
            <a:pPr eaLnBrk="0" hangingPunct="0"/>
            <a:endParaRPr lang="en-US" altLang="en-US" dirty="0">
              <a:cs typeface="Arial" panose="020B0604020202020204" pitchFamily="34" charset="0"/>
            </a:endParaRPr>
          </a:p>
        </p:txBody>
      </p:sp>
      <p:pic>
        <p:nvPicPr>
          <p:cNvPr id="184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4947" y="1744185"/>
            <a:ext cx="2835182" cy="252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ver logo.jpg"/>
          <p:cNvPicPr>
            <a:picLocks noChangeAspect="1"/>
          </p:cNvPicPr>
          <p:nvPr/>
        </p:nvPicPr>
        <p:blipFill>
          <a:blip r:embed="rId4">
            <a:extLst/>
          </a:blip>
          <a:stretch>
            <a:fillRect/>
          </a:stretch>
        </p:blipFill>
        <p:spPr>
          <a:xfrm>
            <a:off x="467544" y="6322169"/>
            <a:ext cx="1080120" cy="286286"/>
          </a:xfrm>
          <a:prstGeom prst="rect">
            <a:avLst/>
          </a:prstGeom>
          <a:ln w="3175">
            <a:miter lim="400000"/>
          </a:ln>
        </p:spPr>
      </p:pic>
      <p:pic>
        <p:nvPicPr>
          <p:cNvPr id="9" name="Picture 12" descr="TZF-positive-master-logo">
            <a:extLst>
              <a:ext uri="{FF2B5EF4-FFF2-40B4-BE49-F238E27FC236}">
                <a16:creationId xmlns:a16="http://schemas.microsoft.com/office/drawing/2014/main" id="{E1F4F16E-BA8E-4256-82CD-8280A3A2973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12538" y="6303642"/>
            <a:ext cx="1320743" cy="34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a:extLst>
              <a:ext uri="{FF2B5EF4-FFF2-40B4-BE49-F238E27FC236}">
                <a16:creationId xmlns:a16="http://schemas.microsoft.com/office/drawing/2014/main" id="{F0FDC0E5-3E2C-440F-8F8E-06EF7E8F03A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17136" y="5101909"/>
            <a:ext cx="1027451" cy="963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a:extLst>
              <a:ext uri="{FF2B5EF4-FFF2-40B4-BE49-F238E27FC236}">
                <a16:creationId xmlns:a16="http://schemas.microsoft.com/office/drawing/2014/main" id="{CC93F171-EE15-4381-A08D-3A5AB540921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21988" y="5101908"/>
            <a:ext cx="963685" cy="963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a:extLst>
              <a:ext uri="{FF2B5EF4-FFF2-40B4-BE49-F238E27FC236}">
                <a16:creationId xmlns:a16="http://schemas.microsoft.com/office/drawing/2014/main" id="{A257E9BF-CAD4-4BB8-871B-C0C2C2E10FB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34070" y="4266722"/>
            <a:ext cx="2268537"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descr="C:\Users\DWard\Pictures\Status Report Facts - Copy.png">
            <a:extLst>
              <a:ext uri="{FF2B5EF4-FFF2-40B4-BE49-F238E27FC236}">
                <a16:creationId xmlns:a16="http://schemas.microsoft.com/office/drawing/2014/main" id="{0DC81916-F014-4FE7-8C94-2DFD75AD3E5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39828" y="209170"/>
            <a:ext cx="2333132" cy="124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3843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23528" y="332657"/>
            <a:ext cx="4104456" cy="830998"/>
          </a:xfrm>
          <a:prstGeom prst="rect">
            <a:avLst/>
          </a:prstGeom>
        </p:spPr>
        <p:txBody>
          <a:bodyPr wrap="square">
            <a:spAutoFit/>
          </a:bodyPr>
          <a:lstStyle/>
          <a:p>
            <a:r>
              <a:rPr lang="en-US" sz="2400" b="1" dirty="0">
                <a:solidFill>
                  <a:srgbClr val="002060"/>
                </a:solidFill>
              </a:rPr>
              <a:t>IIHS - Voluntary Commitment</a:t>
            </a:r>
          </a:p>
          <a:p>
            <a:r>
              <a:rPr lang="en-US" sz="2400" b="1" dirty="0">
                <a:solidFill>
                  <a:srgbClr val="002060"/>
                </a:solidFill>
              </a:rPr>
              <a:t>AEB Standardization Forecast </a:t>
            </a:r>
            <a:endParaRPr lang="en-GB" sz="2400" b="1" dirty="0">
              <a:solidFill>
                <a:srgbClr val="002060"/>
              </a:solidFill>
            </a:endParaRPr>
          </a:p>
        </p:txBody>
      </p:sp>
      <p:graphicFrame>
        <p:nvGraphicFramePr>
          <p:cNvPr id="6" name="Chart 5"/>
          <p:cNvGraphicFramePr>
            <a:graphicFrameLocks noGrp="1"/>
          </p:cNvGraphicFramePr>
          <p:nvPr>
            <p:extLst>
              <p:ext uri="{D42A27DB-BD31-4B8C-83A1-F6EECF244321}">
                <p14:modId xmlns:p14="http://schemas.microsoft.com/office/powerpoint/2010/main" val="3039998024"/>
              </p:ext>
            </p:extLst>
          </p:nvPr>
        </p:nvGraphicFramePr>
        <p:xfrm>
          <a:off x="107504" y="2204864"/>
          <a:ext cx="8856984" cy="4536504"/>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12" descr="TZF-positive-master-logo">
            <a:extLst>
              <a:ext uri="{FF2B5EF4-FFF2-40B4-BE49-F238E27FC236}">
                <a16:creationId xmlns:a16="http://schemas.microsoft.com/office/drawing/2014/main" id="{A6E320A3-666A-49F7-9478-E632A878678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6378935"/>
            <a:ext cx="1205235" cy="314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ver logo.jpg">
            <a:extLst>
              <a:ext uri="{FF2B5EF4-FFF2-40B4-BE49-F238E27FC236}">
                <a16:creationId xmlns:a16="http://schemas.microsoft.com/office/drawing/2014/main" id="{E2763AFF-8EEB-4790-9952-053103913C10}"/>
              </a:ext>
            </a:extLst>
          </p:cNvPr>
          <p:cNvPicPr>
            <a:picLocks noChangeAspect="1"/>
          </p:cNvPicPr>
          <p:nvPr/>
        </p:nvPicPr>
        <p:blipFill>
          <a:blip r:embed="rId5">
            <a:extLst/>
          </a:blip>
          <a:stretch>
            <a:fillRect/>
          </a:stretch>
        </p:blipFill>
        <p:spPr>
          <a:xfrm>
            <a:off x="683568" y="6406792"/>
            <a:ext cx="1080120" cy="286286"/>
          </a:xfrm>
          <a:prstGeom prst="rect">
            <a:avLst/>
          </a:prstGeom>
          <a:ln w="3175">
            <a:miter lim="400000"/>
          </a:ln>
        </p:spPr>
      </p:pic>
      <p:pic>
        <p:nvPicPr>
          <p:cNvPr id="5" name="Picture 4">
            <a:extLst>
              <a:ext uri="{FF2B5EF4-FFF2-40B4-BE49-F238E27FC236}">
                <a16:creationId xmlns:a16="http://schemas.microsoft.com/office/drawing/2014/main" id="{CDCF4F89-D167-469F-888E-F449BA2852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4008" y="188640"/>
            <a:ext cx="4106589" cy="2205377"/>
          </a:xfrm>
          <a:prstGeom prst="rect">
            <a:avLst/>
          </a:prstGeom>
        </p:spPr>
      </p:pic>
    </p:spTree>
    <p:extLst>
      <p:ext uri="{BB962C8B-B14F-4D97-AF65-F5344CB8AC3E}">
        <p14:creationId xmlns:p14="http://schemas.microsoft.com/office/powerpoint/2010/main" val="1383901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8"/>
          <p:cNvSpPr>
            <a:spLocks noChangeArrowheads="1"/>
          </p:cNvSpPr>
          <p:nvPr/>
        </p:nvSpPr>
        <p:spPr bwMode="auto">
          <a:xfrm>
            <a:off x="1547664" y="260649"/>
            <a:ext cx="7596336" cy="461665"/>
          </a:xfrm>
          <a:prstGeom prst="rect">
            <a:avLst/>
          </a:prstGeom>
          <a:noFill/>
          <a:ln w="9525">
            <a:noFill/>
            <a:miter lim="800000"/>
            <a:headEnd/>
            <a:tailEnd/>
          </a:ln>
        </p:spPr>
        <p:txBody>
          <a:bodyPr wrap="square">
            <a:spAutoFit/>
          </a:bodyPr>
          <a:lstStyle/>
          <a:p>
            <a:pPr marL="269875" indent="-269875">
              <a:defRPr/>
            </a:pPr>
            <a:r>
              <a:rPr lang="en-GB" sz="2400" b="1" dirty="0">
                <a:solidFill>
                  <a:srgbClr val="002060"/>
                </a:solidFill>
              </a:rPr>
              <a:t>Proposed New EU Regulatory Action on Vehicle Safety </a:t>
            </a:r>
          </a:p>
        </p:txBody>
      </p:sp>
      <p:pic>
        <p:nvPicPr>
          <p:cNvPr id="9" name="cover logo.jpg">
            <a:extLst>
              <a:ext uri="{FF2B5EF4-FFF2-40B4-BE49-F238E27FC236}">
                <a16:creationId xmlns:a16="http://schemas.microsoft.com/office/drawing/2014/main" id="{EF5855A7-52CC-41D6-A64E-2538577C875D}"/>
              </a:ext>
            </a:extLst>
          </p:cNvPr>
          <p:cNvPicPr>
            <a:picLocks noChangeAspect="1"/>
          </p:cNvPicPr>
          <p:nvPr/>
        </p:nvPicPr>
        <p:blipFill>
          <a:blip r:embed="rId3">
            <a:extLst/>
          </a:blip>
          <a:stretch>
            <a:fillRect/>
          </a:stretch>
        </p:blipFill>
        <p:spPr>
          <a:xfrm>
            <a:off x="496955" y="6283033"/>
            <a:ext cx="1164694" cy="308702"/>
          </a:xfrm>
          <a:prstGeom prst="rect">
            <a:avLst/>
          </a:prstGeom>
          <a:ln w="3175">
            <a:miter lim="400000"/>
          </a:ln>
        </p:spPr>
      </p:pic>
      <p:pic>
        <p:nvPicPr>
          <p:cNvPr id="10" name="Picture 12" descr="TZF-positive-master-logo">
            <a:extLst>
              <a:ext uri="{FF2B5EF4-FFF2-40B4-BE49-F238E27FC236}">
                <a16:creationId xmlns:a16="http://schemas.microsoft.com/office/drawing/2014/main" id="{65189D50-CE41-4F15-84D3-2A81EBB21EA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0312" y="6203467"/>
            <a:ext cx="1277243" cy="33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03EA167F-3EC6-4A73-A1D1-BFC8C120F1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978" y="1464464"/>
            <a:ext cx="4408620" cy="3532397"/>
          </a:xfrm>
          <a:prstGeom prst="rect">
            <a:avLst/>
          </a:prstGeom>
        </p:spPr>
      </p:pic>
      <p:pic>
        <p:nvPicPr>
          <p:cNvPr id="7" name="Picture 6">
            <a:extLst>
              <a:ext uri="{FF2B5EF4-FFF2-40B4-BE49-F238E27FC236}">
                <a16:creationId xmlns:a16="http://schemas.microsoft.com/office/drawing/2014/main" id="{C71DD07B-E2F2-4583-A70C-D4DA50242DE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716" y="260649"/>
            <a:ext cx="910860" cy="611187"/>
          </a:xfrm>
          <a:prstGeom prst="rect">
            <a:avLst/>
          </a:prstGeom>
        </p:spPr>
      </p:pic>
      <p:pic>
        <p:nvPicPr>
          <p:cNvPr id="11" name="Picture 2">
            <a:extLst>
              <a:ext uri="{FF2B5EF4-FFF2-40B4-BE49-F238E27FC236}">
                <a16:creationId xmlns:a16="http://schemas.microsoft.com/office/drawing/2014/main" id="{4E360561-CCB2-4759-A782-74A1E54F5A8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7705" y="3165996"/>
            <a:ext cx="3328141" cy="1784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a:extLst>
              <a:ext uri="{FF2B5EF4-FFF2-40B4-BE49-F238E27FC236}">
                <a16:creationId xmlns:a16="http://schemas.microsoft.com/office/drawing/2014/main" id="{2D59C641-52B7-413C-9D49-67763E65D75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15515" y="1157958"/>
            <a:ext cx="3712523" cy="1816126"/>
          </a:xfrm>
          <a:prstGeom prst="rect">
            <a:avLst/>
          </a:prstGeom>
        </p:spPr>
      </p:pic>
      <p:sp>
        <p:nvSpPr>
          <p:cNvPr id="13" name="Rectangle 12">
            <a:extLst>
              <a:ext uri="{FF2B5EF4-FFF2-40B4-BE49-F238E27FC236}">
                <a16:creationId xmlns:a16="http://schemas.microsoft.com/office/drawing/2014/main" id="{CD3B5232-2F0A-4B5B-ADA0-2E1AFDA069E8}"/>
              </a:ext>
            </a:extLst>
          </p:cNvPr>
          <p:cNvSpPr/>
          <p:nvPr/>
        </p:nvSpPr>
        <p:spPr>
          <a:xfrm>
            <a:off x="422716" y="5417766"/>
            <a:ext cx="8469764" cy="646331"/>
          </a:xfrm>
          <a:prstGeom prst="rect">
            <a:avLst/>
          </a:prstGeom>
        </p:spPr>
        <p:txBody>
          <a:bodyPr wrap="square">
            <a:spAutoFit/>
          </a:bodyPr>
          <a:lstStyle/>
          <a:p>
            <a:r>
              <a:rPr lang="en-GB" dirty="0">
                <a:hlinkClick r:id="rId9"/>
              </a:rPr>
              <a:t>https://ec.europa.eu/info/consultations/public-consultation-revision-vehicle-general-safety-regulation-and-pedestrian-safety-regulation_en</a:t>
            </a:r>
            <a:endParaRPr lang="en-GB" dirty="0"/>
          </a:p>
        </p:txBody>
      </p:sp>
      <p:pic>
        <p:nvPicPr>
          <p:cNvPr id="15" name="Picture 14">
            <a:extLst>
              <a:ext uri="{FF2B5EF4-FFF2-40B4-BE49-F238E27FC236}">
                <a16:creationId xmlns:a16="http://schemas.microsoft.com/office/drawing/2014/main" id="{A3AFE927-E1A6-4AE8-B175-BD5ABAAD6DE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2716" y="1190674"/>
            <a:ext cx="3888432" cy="518102"/>
          </a:xfrm>
          <a:prstGeom prst="rect">
            <a:avLst/>
          </a:prstGeom>
        </p:spPr>
      </p:pic>
    </p:spTree>
    <p:extLst>
      <p:ext uri="{BB962C8B-B14F-4D97-AF65-F5344CB8AC3E}">
        <p14:creationId xmlns:p14="http://schemas.microsoft.com/office/powerpoint/2010/main" val="182801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8"/>
          <p:cNvSpPr>
            <a:spLocks noChangeArrowheads="1"/>
          </p:cNvSpPr>
          <p:nvPr/>
        </p:nvSpPr>
        <p:spPr bwMode="auto">
          <a:xfrm>
            <a:off x="489288" y="332656"/>
            <a:ext cx="8259176" cy="461665"/>
          </a:xfrm>
          <a:prstGeom prst="rect">
            <a:avLst/>
          </a:prstGeom>
          <a:noFill/>
          <a:ln w="9525">
            <a:noFill/>
            <a:miter lim="800000"/>
            <a:headEnd/>
            <a:tailEnd/>
          </a:ln>
        </p:spPr>
        <p:txBody>
          <a:bodyPr wrap="square">
            <a:spAutoFit/>
          </a:bodyPr>
          <a:lstStyle/>
          <a:p>
            <a:pPr marL="269875" indent="-269875">
              <a:defRPr/>
            </a:pPr>
            <a:r>
              <a:rPr lang="en-GB" sz="2400" b="1" dirty="0">
                <a:solidFill>
                  <a:srgbClr val="002060"/>
                </a:solidFill>
              </a:rPr>
              <a:t>Safety Gains from Autonomous Vehicles…Still Decades Away </a:t>
            </a:r>
          </a:p>
        </p:txBody>
      </p:sp>
      <p:pic>
        <p:nvPicPr>
          <p:cNvPr id="5" name="image35.png" descr="85BF26F1-ECC4-4919-B9D0-C6F0B3FA9AA2@home"/>
          <p:cNvPicPr>
            <a:picLocks noChangeAspect="1"/>
          </p:cNvPicPr>
          <p:nvPr/>
        </p:nvPicPr>
        <p:blipFill>
          <a:blip r:embed="rId3">
            <a:extLst/>
          </a:blip>
          <a:stretch>
            <a:fillRect/>
          </a:stretch>
        </p:blipFill>
        <p:spPr>
          <a:xfrm>
            <a:off x="611560" y="887006"/>
            <a:ext cx="7488831" cy="5152901"/>
          </a:xfrm>
          <a:prstGeom prst="rect">
            <a:avLst/>
          </a:prstGeom>
          <a:ln w="12700">
            <a:miter lim="400000"/>
          </a:ln>
        </p:spPr>
      </p:pic>
      <p:sp>
        <p:nvSpPr>
          <p:cNvPr id="6" name="Shape 134"/>
          <p:cNvSpPr/>
          <p:nvPr/>
        </p:nvSpPr>
        <p:spPr>
          <a:xfrm>
            <a:off x="6732239" y="4797152"/>
            <a:ext cx="1008113" cy="936104"/>
          </a:xfrm>
          <a:prstGeom prst="ellipse">
            <a:avLst/>
          </a:prstGeom>
          <a:ln w="57150">
            <a:solidFill>
              <a:srgbClr val="FF0000"/>
            </a:solidFill>
          </a:ln>
        </p:spPr>
        <p:txBody>
          <a:bodyPr lIns="45719" rIns="45719" anchor="ctr"/>
          <a:lstStyle/>
          <a:p>
            <a:pPr>
              <a:defRPr sz="3200">
                <a:latin typeface="Calibri"/>
                <a:ea typeface="Calibri"/>
                <a:cs typeface="Calibri"/>
                <a:sym typeface="Calibri"/>
              </a:defRPr>
            </a:pPr>
            <a:endParaRPr/>
          </a:p>
        </p:txBody>
      </p:sp>
      <p:pic>
        <p:nvPicPr>
          <p:cNvPr id="7" name="Picture 12" descr="TZF-positive-master-logo">
            <a:extLst>
              <a:ext uri="{FF2B5EF4-FFF2-40B4-BE49-F238E27FC236}">
                <a16:creationId xmlns:a16="http://schemas.microsoft.com/office/drawing/2014/main" id="{CE5DC73D-4844-4686-8752-4A7930CADA5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2538" y="6303642"/>
            <a:ext cx="1320743" cy="34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ver logo.jpg">
            <a:extLst>
              <a:ext uri="{FF2B5EF4-FFF2-40B4-BE49-F238E27FC236}">
                <a16:creationId xmlns:a16="http://schemas.microsoft.com/office/drawing/2014/main" id="{438EAB21-8FB3-408C-BD8C-5F7C1F42F9CD}"/>
              </a:ext>
            </a:extLst>
          </p:cNvPr>
          <p:cNvPicPr>
            <a:picLocks noChangeAspect="1"/>
          </p:cNvPicPr>
          <p:nvPr/>
        </p:nvPicPr>
        <p:blipFill>
          <a:blip r:embed="rId5">
            <a:extLst/>
          </a:blip>
          <a:stretch>
            <a:fillRect/>
          </a:stretch>
        </p:blipFill>
        <p:spPr>
          <a:xfrm>
            <a:off x="510883" y="6238908"/>
            <a:ext cx="1122717" cy="297576"/>
          </a:xfrm>
          <a:prstGeom prst="rect">
            <a:avLst/>
          </a:prstGeom>
          <a:ln w="3175">
            <a:miter lim="400000"/>
          </a:ln>
        </p:spPr>
      </p:pic>
    </p:spTree>
    <p:extLst>
      <p:ext uri="{BB962C8B-B14F-4D97-AF65-F5344CB8AC3E}">
        <p14:creationId xmlns:p14="http://schemas.microsoft.com/office/powerpoint/2010/main" val="3417057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8"/>
          <p:cNvSpPr>
            <a:spLocks noChangeArrowheads="1"/>
          </p:cNvSpPr>
          <p:nvPr/>
        </p:nvSpPr>
        <p:spPr bwMode="auto">
          <a:xfrm>
            <a:off x="323528" y="260649"/>
            <a:ext cx="7756983" cy="461665"/>
          </a:xfrm>
          <a:prstGeom prst="rect">
            <a:avLst/>
          </a:prstGeom>
          <a:noFill/>
          <a:ln w="9525">
            <a:noFill/>
            <a:miter lim="800000"/>
            <a:headEnd/>
            <a:tailEnd/>
          </a:ln>
        </p:spPr>
        <p:txBody>
          <a:bodyPr wrap="square">
            <a:spAutoFit/>
          </a:bodyPr>
          <a:lstStyle/>
          <a:p>
            <a:pPr marL="269875" indent="-269875">
              <a:defRPr/>
            </a:pPr>
            <a:r>
              <a:rPr lang="en-GB" sz="2400" b="1" dirty="0">
                <a:solidFill>
                  <a:srgbClr val="002060"/>
                </a:solidFill>
              </a:rPr>
              <a:t>Autonomous Cars and Zero Fatalities…Beyond the Hype</a:t>
            </a:r>
          </a:p>
        </p:txBody>
      </p:sp>
      <p:pic>
        <p:nvPicPr>
          <p:cNvPr id="9" name="cover logo.jpg">
            <a:extLst>
              <a:ext uri="{FF2B5EF4-FFF2-40B4-BE49-F238E27FC236}">
                <a16:creationId xmlns:a16="http://schemas.microsoft.com/office/drawing/2014/main" id="{EF5855A7-52CC-41D6-A64E-2538577C875D}"/>
              </a:ext>
            </a:extLst>
          </p:cNvPr>
          <p:cNvPicPr>
            <a:picLocks noChangeAspect="1"/>
          </p:cNvPicPr>
          <p:nvPr/>
        </p:nvPicPr>
        <p:blipFill>
          <a:blip r:embed="rId3">
            <a:extLst/>
          </a:blip>
          <a:stretch>
            <a:fillRect/>
          </a:stretch>
        </p:blipFill>
        <p:spPr>
          <a:xfrm>
            <a:off x="510883" y="6238908"/>
            <a:ext cx="1122717" cy="297576"/>
          </a:xfrm>
          <a:prstGeom prst="rect">
            <a:avLst/>
          </a:prstGeom>
          <a:ln w="3175">
            <a:miter lim="400000"/>
          </a:ln>
        </p:spPr>
      </p:pic>
      <p:pic>
        <p:nvPicPr>
          <p:cNvPr id="10" name="Picture 12" descr="TZF-positive-master-logo">
            <a:extLst>
              <a:ext uri="{FF2B5EF4-FFF2-40B4-BE49-F238E27FC236}">
                <a16:creationId xmlns:a16="http://schemas.microsoft.com/office/drawing/2014/main" id="{65189D50-CE41-4F15-84D3-2A81EBB21EA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6164518"/>
            <a:ext cx="1349251" cy="351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73CE9832-96B4-46F6-A582-485BC7970F44}"/>
              </a:ext>
            </a:extLst>
          </p:cNvPr>
          <p:cNvSpPr/>
          <p:nvPr/>
        </p:nvSpPr>
        <p:spPr>
          <a:xfrm>
            <a:off x="323528" y="980728"/>
            <a:ext cx="6192689" cy="4829014"/>
          </a:xfrm>
          <a:prstGeom prst="rect">
            <a:avLst/>
          </a:prstGeom>
        </p:spPr>
        <p:txBody>
          <a:bodyPr wrap="square">
            <a:spAutoFit/>
          </a:bodyPr>
          <a:lstStyle/>
          <a:p>
            <a:pPr>
              <a:defRPr sz="1800">
                <a:latin typeface="Calibri"/>
                <a:ea typeface="Calibri"/>
                <a:cs typeface="Calibri"/>
                <a:sym typeface="Calibri"/>
              </a:defRPr>
            </a:pPr>
            <a:r>
              <a:rPr lang="en-US" dirty="0"/>
              <a:t>Autonomous Vehicles (AV) will have zero positive impact on road injury prevention by 2030. There are still major issues with software, consumer acceptance, cyber security, regulatory approvals, transition periods, etc.</a:t>
            </a:r>
          </a:p>
          <a:p>
            <a:pPr>
              <a:lnSpc>
                <a:spcPct val="70000"/>
              </a:lnSpc>
              <a:defRPr sz="1800">
                <a:latin typeface="Calibri"/>
                <a:ea typeface="Calibri"/>
                <a:cs typeface="Calibri"/>
                <a:sym typeface="Calibri"/>
              </a:defRPr>
            </a:pPr>
            <a:endParaRPr lang="en-US" dirty="0"/>
          </a:p>
          <a:p>
            <a:pPr>
              <a:defRPr sz="1800">
                <a:latin typeface="Calibri"/>
                <a:ea typeface="Calibri"/>
                <a:cs typeface="Calibri"/>
                <a:sym typeface="Calibri"/>
              </a:defRPr>
            </a:pPr>
            <a:r>
              <a:rPr lang="en-US" dirty="0"/>
              <a:t>There is a real risk that ‘hype’ about the safety impact of self driving cars will divert attention from technologies with the best potential to achieve road injury reduction to 2030 and beyond. These are: </a:t>
            </a:r>
          </a:p>
          <a:p>
            <a:pPr>
              <a:lnSpc>
                <a:spcPct val="70000"/>
              </a:lnSpc>
              <a:defRPr sz="1800">
                <a:latin typeface="Calibri"/>
                <a:ea typeface="Calibri"/>
                <a:cs typeface="Calibri"/>
                <a:sym typeface="Calibri"/>
              </a:defRPr>
            </a:pPr>
            <a:endParaRPr lang="en-US" dirty="0"/>
          </a:p>
          <a:p>
            <a:pPr marL="285750" indent="-285750">
              <a:buSzPct val="100000"/>
              <a:buFont typeface="Arial"/>
              <a:buChar char="•"/>
              <a:defRPr sz="1800">
                <a:latin typeface="Calibri"/>
                <a:ea typeface="Calibri"/>
                <a:cs typeface="Calibri"/>
                <a:sym typeface="Calibri"/>
              </a:defRPr>
            </a:pPr>
            <a:r>
              <a:rPr lang="en-US" dirty="0"/>
              <a:t>Electronic Stability Control (in emerging markets)</a:t>
            </a:r>
          </a:p>
          <a:p>
            <a:pPr marL="285750" indent="-285750">
              <a:buSzPct val="100000"/>
              <a:buFont typeface="Arial"/>
              <a:buChar char="•"/>
              <a:defRPr sz="1800">
                <a:latin typeface="Calibri"/>
                <a:ea typeface="Calibri"/>
                <a:cs typeface="Calibri"/>
                <a:sym typeface="Calibri"/>
              </a:defRPr>
            </a:pPr>
            <a:r>
              <a:rPr lang="en-US" dirty="0"/>
              <a:t>Autonomous Emergency Braking Systems </a:t>
            </a:r>
          </a:p>
          <a:p>
            <a:pPr marL="285750" indent="-285750">
              <a:buSzPct val="100000"/>
              <a:buFont typeface="Arial"/>
              <a:buChar char="•"/>
              <a:defRPr sz="1800">
                <a:latin typeface="Calibri"/>
                <a:ea typeface="Calibri"/>
                <a:cs typeface="Calibri"/>
                <a:sym typeface="Calibri"/>
              </a:defRPr>
            </a:pPr>
            <a:r>
              <a:rPr lang="en-US" dirty="0"/>
              <a:t>Intelligent Speed Assistance</a:t>
            </a:r>
          </a:p>
          <a:p>
            <a:pPr>
              <a:lnSpc>
                <a:spcPct val="70000"/>
              </a:lnSpc>
              <a:defRPr sz="1800">
                <a:latin typeface="Calibri"/>
                <a:ea typeface="Calibri"/>
                <a:cs typeface="Calibri"/>
                <a:sym typeface="Calibri"/>
              </a:defRPr>
            </a:pPr>
            <a:endParaRPr lang="en-US" dirty="0"/>
          </a:p>
          <a:p>
            <a:pPr>
              <a:defRPr sz="1800">
                <a:latin typeface="Calibri"/>
                <a:ea typeface="Calibri"/>
                <a:cs typeface="Calibri"/>
                <a:sym typeface="Calibri"/>
              </a:defRPr>
            </a:pPr>
            <a:r>
              <a:rPr lang="en-US" dirty="0"/>
              <a:t>The policy priority now should be to accelerate fitment of these available driver assistance systems to reverse the rising level of fatalities. These technologies are building blocks towards more autonomous vehicles and will build consumer confidence. </a:t>
            </a:r>
            <a:endParaRPr lang="en-US" b="1" dirty="0"/>
          </a:p>
        </p:txBody>
      </p:sp>
      <p:pic>
        <p:nvPicPr>
          <p:cNvPr id="8" name="image37.jpg">
            <a:extLst>
              <a:ext uri="{FF2B5EF4-FFF2-40B4-BE49-F238E27FC236}">
                <a16:creationId xmlns:a16="http://schemas.microsoft.com/office/drawing/2014/main" id="{0C57673A-D958-4FCA-91F5-DAA37ADB0A26}"/>
              </a:ext>
            </a:extLst>
          </p:cNvPr>
          <p:cNvPicPr>
            <a:picLocks noChangeAspect="1"/>
          </p:cNvPicPr>
          <p:nvPr/>
        </p:nvPicPr>
        <p:blipFill>
          <a:blip r:embed="rId5">
            <a:extLst/>
          </a:blip>
          <a:stretch>
            <a:fillRect/>
          </a:stretch>
        </p:blipFill>
        <p:spPr>
          <a:xfrm>
            <a:off x="6730133" y="2689641"/>
            <a:ext cx="2115857" cy="1411187"/>
          </a:xfrm>
          <a:prstGeom prst="rect">
            <a:avLst/>
          </a:prstGeom>
          <a:ln w="12700">
            <a:miter lim="400000"/>
          </a:ln>
        </p:spPr>
      </p:pic>
      <p:grpSp>
        <p:nvGrpSpPr>
          <p:cNvPr id="11" name="Group 148">
            <a:extLst>
              <a:ext uri="{FF2B5EF4-FFF2-40B4-BE49-F238E27FC236}">
                <a16:creationId xmlns:a16="http://schemas.microsoft.com/office/drawing/2014/main" id="{3A4D2283-4F90-40F8-A83B-261A9C729316}"/>
              </a:ext>
            </a:extLst>
          </p:cNvPr>
          <p:cNvGrpSpPr/>
          <p:nvPr/>
        </p:nvGrpSpPr>
        <p:grpSpPr>
          <a:xfrm>
            <a:off x="6730133" y="4268063"/>
            <a:ext cx="2126269" cy="1299892"/>
            <a:chOff x="0" y="0"/>
            <a:chExt cx="2269370" cy="1468150"/>
          </a:xfrm>
        </p:grpSpPr>
        <p:pic>
          <p:nvPicPr>
            <p:cNvPr id="12" name="image38.png">
              <a:extLst>
                <a:ext uri="{FF2B5EF4-FFF2-40B4-BE49-F238E27FC236}">
                  <a16:creationId xmlns:a16="http://schemas.microsoft.com/office/drawing/2014/main" id="{4FB37289-5038-49CB-9FB4-44AE01D81D9D}"/>
                </a:ext>
              </a:extLst>
            </p:cNvPr>
            <p:cNvPicPr>
              <a:picLocks noChangeAspect="1"/>
            </p:cNvPicPr>
            <p:nvPr/>
          </p:nvPicPr>
          <p:blipFill>
            <a:blip r:embed="rId6">
              <a:extLst/>
            </a:blip>
            <a:srcRect t="8565" r="1571" b="10663"/>
            <a:stretch>
              <a:fillRect/>
            </a:stretch>
          </p:blipFill>
          <p:spPr>
            <a:xfrm>
              <a:off x="4785" y="4762"/>
              <a:ext cx="2259824" cy="1458626"/>
            </a:xfrm>
            <a:prstGeom prst="rect">
              <a:avLst/>
            </a:prstGeom>
            <a:ln w="12700" cap="flat">
              <a:noFill/>
              <a:miter lim="400000"/>
            </a:ln>
            <a:effectLst>
              <a:outerShdw blurRad="50800" dist="38100" dir="2700000" rotWithShape="0">
                <a:srgbClr val="000000">
                  <a:alpha val="40000"/>
                </a:srgbClr>
              </a:outerShdw>
            </a:effectLst>
          </p:spPr>
        </p:pic>
        <p:sp>
          <p:nvSpPr>
            <p:cNvPr id="13" name="Shape 147">
              <a:extLst>
                <a:ext uri="{FF2B5EF4-FFF2-40B4-BE49-F238E27FC236}">
                  <a16:creationId xmlns:a16="http://schemas.microsoft.com/office/drawing/2014/main" id="{F4FC20D6-530F-44B8-AD9B-FC48ACB4C03F}"/>
                </a:ext>
              </a:extLst>
            </p:cNvPr>
            <p:cNvSpPr/>
            <p:nvPr/>
          </p:nvSpPr>
          <p:spPr>
            <a:xfrm>
              <a:off x="0" y="0"/>
              <a:ext cx="2269371" cy="1468151"/>
            </a:xfrm>
            <a:prstGeom prst="rect">
              <a:avLst/>
            </a:prstGeom>
            <a:noFill/>
            <a:ln w="9525" cap="flat">
              <a:solidFill>
                <a:srgbClr val="BFBFBF"/>
              </a:solidFill>
              <a:prstDash val="solid"/>
              <a:miter lim="800000"/>
            </a:ln>
            <a:effectLst/>
          </p:spPr>
          <p:txBody>
            <a:bodyPr wrap="square" lIns="45719" tIns="45719" rIns="45719" bIns="45719" numCol="1" anchor="ctr">
              <a:noAutofit/>
            </a:bodyPr>
            <a:lstStyle/>
            <a:p>
              <a:pPr>
                <a:defRPr sz="1800">
                  <a:latin typeface="Calibri"/>
                  <a:ea typeface="Calibri"/>
                  <a:cs typeface="Calibri"/>
                  <a:sym typeface="Calibri"/>
                </a:defRPr>
              </a:pPr>
              <a:endParaRPr/>
            </a:p>
          </p:txBody>
        </p:sp>
      </p:grpSp>
      <p:pic>
        <p:nvPicPr>
          <p:cNvPr id="14" name="Picture 4" descr="C:\Users\DWard\Documents\Global NCAP\NCAP Pics\Press Day 2015 _ Flickr - Photo Sharing!_files\XBImCIxdXLOC2haNKl-tP1EEK16FiLj3b67G_CWN0ak.jpg">
            <a:extLst>
              <a:ext uri="{FF2B5EF4-FFF2-40B4-BE49-F238E27FC236}">
                <a16:creationId xmlns:a16="http://schemas.microsoft.com/office/drawing/2014/main" id="{AF2D1F3D-E5CE-44C3-9781-2980A732834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42921" y="1081204"/>
            <a:ext cx="2109020" cy="1441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402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8"/>
          <p:cNvSpPr>
            <a:spLocks noChangeArrowheads="1"/>
          </p:cNvSpPr>
          <p:nvPr/>
        </p:nvSpPr>
        <p:spPr bwMode="auto">
          <a:xfrm>
            <a:off x="323528" y="260649"/>
            <a:ext cx="6192688" cy="461665"/>
          </a:xfrm>
          <a:prstGeom prst="rect">
            <a:avLst/>
          </a:prstGeom>
          <a:noFill/>
          <a:ln w="9525">
            <a:noFill/>
            <a:miter lim="800000"/>
            <a:headEnd/>
            <a:tailEnd/>
          </a:ln>
        </p:spPr>
        <p:txBody>
          <a:bodyPr wrap="square">
            <a:spAutoFit/>
          </a:bodyPr>
          <a:lstStyle/>
          <a:p>
            <a:pPr marL="269875" indent="-269875">
              <a:defRPr/>
            </a:pPr>
            <a:r>
              <a:rPr lang="en-GB" sz="2400" b="1" dirty="0">
                <a:solidFill>
                  <a:srgbClr val="002060"/>
                </a:solidFill>
              </a:rPr>
              <a:t>Don’t be Distracted by Silver Bullet Syndrome </a:t>
            </a:r>
          </a:p>
        </p:txBody>
      </p:sp>
      <p:pic>
        <p:nvPicPr>
          <p:cNvPr id="10" name="Picture 12" descr="TZF-positive-master-logo">
            <a:extLst>
              <a:ext uri="{FF2B5EF4-FFF2-40B4-BE49-F238E27FC236}">
                <a16:creationId xmlns:a16="http://schemas.microsoft.com/office/drawing/2014/main" id="{65189D50-CE41-4F15-84D3-2A81EBB21EA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6243958"/>
            <a:ext cx="1277243" cy="33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945FAF0-7BAF-4906-AE5F-41B9C90739CC}"/>
              </a:ext>
            </a:extLst>
          </p:cNvPr>
          <p:cNvSpPr txBox="1"/>
          <p:nvPr/>
        </p:nvSpPr>
        <p:spPr>
          <a:xfrm>
            <a:off x="395536" y="933205"/>
            <a:ext cx="5400600" cy="5447645"/>
          </a:xfrm>
          <a:prstGeom prst="rect">
            <a:avLst/>
          </a:prstGeom>
          <a:noFill/>
        </p:spPr>
        <p:txBody>
          <a:bodyPr wrap="square" rtlCol="0">
            <a:spAutoFit/>
          </a:bodyPr>
          <a:lstStyle/>
          <a:p>
            <a:r>
              <a:rPr lang="en-GB" dirty="0"/>
              <a:t>Waiting for driverless cars is like hoping for a perfect vaccine to eliminate a road death epidemic that we can already control with known treatments. </a:t>
            </a:r>
          </a:p>
          <a:p>
            <a:pPr marL="285750" indent="-285750">
              <a:buFont typeface="Arial" panose="020B0604020202020204" pitchFamily="34" charset="0"/>
              <a:buChar char="•"/>
            </a:pPr>
            <a:endParaRPr lang="en-GB" dirty="0"/>
          </a:p>
          <a:p>
            <a:r>
              <a:rPr lang="en-GB" dirty="0"/>
              <a:t>So we must stop magical thinking leading to ‘business as usual’ which would by 2030 would cause:</a:t>
            </a:r>
          </a:p>
          <a:p>
            <a:pPr marL="285750" indent="-285750">
              <a:buFont typeface="Arial" panose="020B0604020202020204" pitchFamily="34" charset="0"/>
              <a:buChar char="•"/>
            </a:pPr>
            <a:r>
              <a:rPr lang="en-GB" dirty="0"/>
              <a:t>374,000 extra deaths in the USA</a:t>
            </a:r>
          </a:p>
          <a:p>
            <a:pPr marL="285750" indent="-285750">
              <a:buFont typeface="Arial" panose="020B0604020202020204" pitchFamily="34" charset="0"/>
              <a:buChar char="•"/>
            </a:pPr>
            <a:r>
              <a:rPr lang="en-GB" dirty="0"/>
              <a:t>237,000 extra deaths in the EU</a:t>
            </a:r>
          </a:p>
          <a:p>
            <a:pPr marL="285750" indent="-285750">
              <a:buFont typeface="Arial" panose="020B0604020202020204" pitchFamily="34" charset="0"/>
              <a:buChar char="•"/>
            </a:pPr>
            <a:r>
              <a:rPr lang="en-GB" dirty="0"/>
              <a:t>17,900 extra deaths in the UK</a:t>
            </a:r>
          </a:p>
          <a:p>
            <a:pPr marL="285750" indent="-285750">
              <a:buFont typeface="Arial" panose="020B0604020202020204" pitchFamily="34" charset="0"/>
              <a:buChar char="•"/>
            </a:pPr>
            <a:endParaRPr lang="en-GB" dirty="0"/>
          </a:p>
          <a:p>
            <a:r>
              <a:rPr lang="en-GB" dirty="0"/>
              <a:t>To avoid this preventable tragedy we need accelerated fitment of life saving technologies that are already available, effective, and affordable… used in road environments that are more forgiving, self explaining and self enforcing. All of which would make life easier for driver less cars when they eventually arrive… </a:t>
            </a:r>
          </a:p>
          <a:p>
            <a:endParaRPr lang="en-GB" dirty="0"/>
          </a:p>
          <a:p>
            <a:r>
              <a:rPr lang="en-GB" sz="2400" b="1" dirty="0">
                <a:solidFill>
                  <a:srgbClr val="002060"/>
                </a:solidFill>
              </a:rPr>
              <a:t>That is the Road to Zero Fatalities!  </a:t>
            </a:r>
            <a:endParaRPr lang="en-GB" dirty="0"/>
          </a:p>
          <a:p>
            <a:r>
              <a:rPr lang="en-GB" dirty="0"/>
              <a:t> </a:t>
            </a:r>
          </a:p>
        </p:txBody>
      </p:sp>
      <p:pic>
        <p:nvPicPr>
          <p:cNvPr id="13" name="Picture 12" descr="http://www.esafetychallenge.com/images/new_helsinki_slideshow/14.jpg">
            <a:extLst>
              <a:ext uri="{FF2B5EF4-FFF2-40B4-BE49-F238E27FC236}">
                <a16:creationId xmlns:a16="http://schemas.microsoft.com/office/drawing/2014/main" id="{150761D5-405F-43FA-B0B1-344EE19BA4D8}"/>
              </a:ext>
            </a:extLst>
          </p:cNvPr>
          <p:cNvPicPr>
            <a:picLocks noChangeAspect="1" noChangeArrowheads="1"/>
          </p:cNvPicPr>
          <p:nvPr/>
        </p:nvPicPr>
        <p:blipFill>
          <a:blip r:embed="rId4" cstate="print"/>
          <a:srcRect/>
          <a:stretch>
            <a:fillRect/>
          </a:stretch>
        </p:blipFill>
        <p:spPr bwMode="auto">
          <a:xfrm>
            <a:off x="5959085" y="2653464"/>
            <a:ext cx="2664295" cy="1618062"/>
          </a:xfrm>
          <a:prstGeom prst="rect">
            <a:avLst/>
          </a:prstGeom>
          <a:noFill/>
        </p:spPr>
      </p:pic>
      <p:pic>
        <p:nvPicPr>
          <p:cNvPr id="6" name="Picture 5">
            <a:extLst>
              <a:ext uri="{FF2B5EF4-FFF2-40B4-BE49-F238E27FC236}">
                <a16:creationId xmlns:a16="http://schemas.microsoft.com/office/drawing/2014/main" id="{BDABF643-06A1-45CB-8902-0CDBE69A4B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3392" y="4376971"/>
            <a:ext cx="2646919" cy="1656097"/>
          </a:xfrm>
          <a:prstGeom prst="rect">
            <a:avLst/>
          </a:prstGeom>
        </p:spPr>
      </p:pic>
      <p:pic>
        <p:nvPicPr>
          <p:cNvPr id="16" name="Picture 15">
            <a:extLst>
              <a:ext uri="{FF2B5EF4-FFF2-40B4-BE49-F238E27FC236}">
                <a16:creationId xmlns:a16="http://schemas.microsoft.com/office/drawing/2014/main" id="{5816A8D9-ACE8-475A-B2F4-F283516682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7556" y="933205"/>
            <a:ext cx="2625824" cy="1586456"/>
          </a:xfrm>
          <a:prstGeom prst="rect">
            <a:avLst/>
          </a:prstGeom>
        </p:spPr>
      </p:pic>
      <p:pic>
        <p:nvPicPr>
          <p:cNvPr id="18" name="cover logo.jpg">
            <a:extLst>
              <a:ext uri="{FF2B5EF4-FFF2-40B4-BE49-F238E27FC236}">
                <a16:creationId xmlns:a16="http://schemas.microsoft.com/office/drawing/2014/main" id="{1EC80C04-8599-435C-9654-55E01752A698}"/>
              </a:ext>
            </a:extLst>
          </p:cNvPr>
          <p:cNvPicPr>
            <a:picLocks noChangeAspect="1"/>
          </p:cNvPicPr>
          <p:nvPr/>
        </p:nvPicPr>
        <p:blipFill>
          <a:blip r:embed="rId7">
            <a:extLst/>
          </a:blip>
          <a:stretch>
            <a:fillRect/>
          </a:stretch>
        </p:blipFill>
        <p:spPr>
          <a:xfrm>
            <a:off x="510883" y="6238908"/>
            <a:ext cx="1122717" cy="297576"/>
          </a:xfrm>
          <a:prstGeom prst="rect">
            <a:avLst/>
          </a:prstGeom>
          <a:ln w="3175">
            <a:miter lim="400000"/>
          </a:ln>
        </p:spPr>
      </p:pic>
    </p:spTree>
    <p:extLst>
      <p:ext uri="{BB962C8B-B14F-4D97-AF65-F5344CB8AC3E}">
        <p14:creationId xmlns:p14="http://schemas.microsoft.com/office/powerpoint/2010/main" val="1367728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txBox="1">
            <a:spLocks noChangeArrowheads="1"/>
          </p:cNvSpPr>
          <p:nvPr/>
        </p:nvSpPr>
        <p:spPr bwMode="auto">
          <a:xfrm>
            <a:off x="1835696" y="3850172"/>
            <a:ext cx="5400600" cy="181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sz="2800" b="1" dirty="0">
                <a:solidFill>
                  <a:srgbClr val="142554"/>
                </a:solidFill>
                <a:latin typeface="+mn-lt"/>
              </a:rPr>
              <a:t>Thank You!</a:t>
            </a:r>
            <a:endParaRPr lang="en-GB" dirty="0">
              <a:solidFill>
                <a:srgbClr val="142554"/>
              </a:solidFill>
              <a:latin typeface="+mn-lt"/>
            </a:endParaRPr>
          </a:p>
          <a:p>
            <a:pPr eaLnBrk="1" hangingPunct="1"/>
            <a:endParaRPr lang="en-GB" dirty="0">
              <a:solidFill>
                <a:srgbClr val="142554"/>
              </a:solidFill>
              <a:latin typeface="+mn-lt"/>
            </a:endParaRPr>
          </a:p>
          <a:p>
            <a:pPr eaLnBrk="1" hangingPunct="1"/>
            <a:endParaRPr lang="en-GB" dirty="0">
              <a:solidFill>
                <a:srgbClr val="142554"/>
              </a:solidFill>
              <a:latin typeface="+mn-lt"/>
            </a:endParaRPr>
          </a:p>
          <a:p>
            <a:pPr eaLnBrk="1" hangingPunct="1"/>
            <a:endParaRPr lang="en-GB" dirty="0">
              <a:solidFill>
                <a:srgbClr val="142554"/>
              </a:solidFill>
              <a:latin typeface="+mn-lt"/>
            </a:endParaRPr>
          </a:p>
          <a:p>
            <a:pPr algn="ctr" eaLnBrk="1" hangingPunct="1"/>
            <a:r>
              <a:rPr lang="en-GB" dirty="0">
                <a:solidFill>
                  <a:srgbClr val="142554"/>
                </a:solidFill>
                <a:latin typeface="+mn-lt"/>
              </a:rPr>
              <a:t>is pleased to acknowledge support from:</a:t>
            </a:r>
          </a:p>
        </p:txBody>
      </p:sp>
      <p:pic>
        <p:nvPicPr>
          <p:cNvPr id="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5675876"/>
            <a:ext cx="1939997" cy="55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descr="FIA-Foundation-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0398" y="5768753"/>
            <a:ext cx="2304256" cy="373456"/>
          </a:xfrm>
          <a:prstGeom prst="rect">
            <a:avLst/>
          </a:prstGeom>
          <a:noFill/>
          <a:extLst>
            <a:ext uri="{909E8E84-426E-40DD-AFC4-6F175D3DCCD1}">
              <a14:hiddenFill xmlns:a14="http://schemas.microsoft.com/office/drawing/2010/main">
                <a:solidFill>
                  <a:srgbClr val="FFFFFF"/>
                </a:solidFill>
              </a14:hiddenFill>
            </a:ext>
          </a:extLst>
        </p:spPr>
      </p:pic>
      <p:pic>
        <p:nvPicPr>
          <p:cNvPr id="6" name="cover logo.jpg"/>
          <p:cNvPicPr>
            <a:picLocks noChangeAspect="1"/>
          </p:cNvPicPr>
          <p:nvPr/>
        </p:nvPicPr>
        <p:blipFill>
          <a:blip r:embed="rId5">
            <a:extLst/>
          </a:blip>
          <a:stretch>
            <a:fillRect/>
          </a:stretch>
        </p:blipFill>
        <p:spPr>
          <a:xfrm>
            <a:off x="3608529" y="4509884"/>
            <a:ext cx="1854934" cy="491650"/>
          </a:xfrm>
          <a:prstGeom prst="rect">
            <a:avLst/>
          </a:prstGeom>
          <a:ln w="3175">
            <a:miter lim="400000"/>
          </a:ln>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47664" y="404664"/>
            <a:ext cx="6303021" cy="3157423"/>
          </a:xfrm>
          <a:prstGeom prst="rect">
            <a:avLst/>
          </a:prstGeom>
        </p:spPr>
      </p:pic>
    </p:spTree>
    <p:extLst>
      <p:ext uri="{BB962C8B-B14F-4D97-AF65-F5344CB8AC3E}">
        <p14:creationId xmlns:p14="http://schemas.microsoft.com/office/powerpoint/2010/main" val="2540812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f87d130d-765e-4879-b44a-a8f54cadef42@eurprd02">
            <a:extLst>
              <a:ext uri="{FF2B5EF4-FFF2-40B4-BE49-F238E27FC236}">
                <a16:creationId xmlns:a16="http://schemas.microsoft.com/office/drawing/2014/main" id="{F24423B7-51F2-4B03-BF52-B6402FD984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196" y="3501008"/>
            <a:ext cx="8936644" cy="251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C0737CEE-AEE8-4A0E-8F69-CA4C6941D7AB}"/>
              </a:ext>
            </a:extLst>
          </p:cNvPr>
          <p:cNvSpPr/>
          <p:nvPr/>
        </p:nvSpPr>
        <p:spPr>
          <a:xfrm>
            <a:off x="323529" y="332656"/>
            <a:ext cx="4104456" cy="1938992"/>
          </a:xfrm>
          <a:prstGeom prst="rect">
            <a:avLst/>
          </a:prstGeom>
        </p:spPr>
        <p:txBody>
          <a:bodyPr wrap="square">
            <a:spAutoFit/>
          </a:bodyPr>
          <a:lstStyle/>
          <a:p>
            <a:r>
              <a:rPr lang="en-GB" sz="2400" b="1" dirty="0">
                <a:solidFill>
                  <a:srgbClr val="002060"/>
                </a:solidFill>
              </a:rPr>
              <a:t>New OECD/ITF Report records rise in road traffic deaths in many countries in 2015-2016.</a:t>
            </a:r>
          </a:p>
          <a:p>
            <a:endParaRPr lang="en-GB" sz="2400" b="1" dirty="0">
              <a:solidFill>
                <a:srgbClr val="002060"/>
              </a:solidFill>
            </a:endParaRPr>
          </a:p>
          <a:p>
            <a:r>
              <a:rPr lang="en-GB" sz="2400" b="1" dirty="0">
                <a:solidFill>
                  <a:srgbClr val="002060"/>
                </a:solidFill>
              </a:rPr>
              <a:t>A Wake Up Call! </a:t>
            </a:r>
          </a:p>
        </p:txBody>
      </p:sp>
      <p:pic>
        <p:nvPicPr>
          <p:cNvPr id="7" name="Picture 2" descr="b23ffbb0-187c-4e71-9c58-72ecb66f43d6@eurprd02">
            <a:extLst>
              <a:ext uri="{FF2B5EF4-FFF2-40B4-BE49-F238E27FC236}">
                <a16:creationId xmlns:a16="http://schemas.microsoft.com/office/drawing/2014/main" id="{2B8B8D15-4367-4800-8E12-F303E01658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260648"/>
            <a:ext cx="2510829" cy="3492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ver logo.jpg">
            <a:extLst>
              <a:ext uri="{FF2B5EF4-FFF2-40B4-BE49-F238E27FC236}">
                <a16:creationId xmlns:a16="http://schemas.microsoft.com/office/drawing/2014/main" id="{4B3F5FFD-4CDF-462F-9AEE-A8F460CC29BE}"/>
              </a:ext>
            </a:extLst>
          </p:cNvPr>
          <p:cNvPicPr>
            <a:picLocks noChangeAspect="1"/>
          </p:cNvPicPr>
          <p:nvPr/>
        </p:nvPicPr>
        <p:blipFill>
          <a:blip r:embed="rId5">
            <a:extLst/>
          </a:blip>
          <a:stretch>
            <a:fillRect/>
          </a:stretch>
        </p:blipFill>
        <p:spPr>
          <a:xfrm>
            <a:off x="467544" y="6322169"/>
            <a:ext cx="1080120" cy="286286"/>
          </a:xfrm>
          <a:prstGeom prst="rect">
            <a:avLst/>
          </a:prstGeom>
          <a:ln w="3175">
            <a:miter lim="400000"/>
          </a:ln>
        </p:spPr>
      </p:pic>
      <p:pic>
        <p:nvPicPr>
          <p:cNvPr id="11" name="Picture 12" descr="TZF-positive-master-logo">
            <a:extLst>
              <a:ext uri="{FF2B5EF4-FFF2-40B4-BE49-F238E27FC236}">
                <a16:creationId xmlns:a16="http://schemas.microsoft.com/office/drawing/2014/main" id="{D6D7C396-6FE0-43E5-8A75-3119008E113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12538" y="6303642"/>
            <a:ext cx="1320743" cy="34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1930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07e0fe31-1e94-4974-935a-ba2dd2bed1f9@eurprd02">
            <a:extLst>
              <a:ext uri="{FF2B5EF4-FFF2-40B4-BE49-F238E27FC236}">
                <a16:creationId xmlns:a16="http://schemas.microsoft.com/office/drawing/2014/main" id="{BA28120C-D73B-44D4-A3ED-620148AF80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44" y="404664"/>
            <a:ext cx="8773856" cy="533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ver logo.jpg">
            <a:extLst>
              <a:ext uri="{FF2B5EF4-FFF2-40B4-BE49-F238E27FC236}">
                <a16:creationId xmlns:a16="http://schemas.microsoft.com/office/drawing/2014/main" id="{EEBB54B4-1A62-45A6-B74D-C802653ED610}"/>
              </a:ext>
            </a:extLst>
          </p:cNvPr>
          <p:cNvPicPr>
            <a:picLocks noChangeAspect="1"/>
          </p:cNvPicPr>
          <p:nvPr/>
        </p:nvPicPr>
        <p:blipFill>
          <a:blip r:embed="rId4">
            <a:extLst/>
          </a:blip>
          <a:stretch>
            <a:fillRect/>
          </a:stretch>
        </p:blipFill>
        <p:spPr>
          <a:xfrm>
            <a:off x="467544" y="6322169"/>
            <a:ext cx="1080120" cy="286286"/>
          </a:xfrm>
          <a:prstGeom prst="rect">
            <a:avLst/>
          </a:prstGeom>
          <a:ln w="3175">
            <a:miter lim="400000"/>
          </a:ln>
        </p:spPr>
      </p:pic>
      <p:pic>
        <p:nvPicPr>
          <p:cNvPr id="6" name="Picture 12" descr="TZF-positive-master-logo">
            <a:extLst>
              <a:ext uri="{FF2B5EF4-FFF2-40B4-BE49-F238E27FC236}">
                <a16:creationId xmlns:a16="http://schemas.microsoft.com/office/drawing/2014/main" id="{C6381C4D-A714-49D8-ABCE-1508CC0C483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12538" y="6303642"/>
            <a:ext cx="1320743" cy="34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3158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031540"/>
            <a:ext cx="8420531" cy="5040550"/>
          </a:xfrm>
          <a:prstGeom prst="rect">
            <a:avLst/>
          </a:prstGeom>
        </p:spPr>
      </p:pic>
      <p:sp>
        <p:nvSpPr>
          <p:cNvPr id="5" name="TextBox 4"/>
          <p:cNvSpPr txBox="1"/>
          <p:nvPr/>
        </p:nvSpPr>
        <p:spPr>
          <a:xfrm>
            <a:off x="323529" y="404664"/>
            <a:ext cx="7848872" cy="461665"/>
          </a:xfrm>
          <a:prstGeom prst="rect">
            <a:avLst/>
          </a:prstGeom>
          <a:noFill/>
        </p:spPr>
        <p:txBody>
          <a:bodyPr wrap="square" rtlCol="0">
            <a:spAutoFit/>
          </a:bodyPr>
          <a:lstStyle/>
          <a:p>
            <a:r>
              <a:rPr lang="en-GB" sz="2400" b="1" dirty="0">
                <a:solidFill>
                  <a:srgbClr val="002060"/>
                </a:solidFill>
              </a:rPr>
              <a:t>EU Target to Halve Road Deaths by 2020 – Progress Stalled</a:t>
            </a:r>
          </a:p>
        </p:txBody>
      </p:sp>
      <p:pic>
        <p:nvPicPr>
          <p:cNvPr id="7" name="cover logo.jpg">
            <a:extLst>
              <a:ext uri="{FF2B5EF4-FFF2-40B4-BE49-F238E27FC236}">
                <a16:creationId xmlns:a16="http://schemas.microsoft.com/office/drawing/2014/main" id="{CDD4DCD4-F140-4783-9B22-A9625D6E1B9C}"/>
              </a:ext>
            </a:extLst>
          </p:cNvPr>
          <p:cNvPicPr>
            <a:picLocks noChangeAspect="1"/>
          </p:cNvPicPr>
          <p:nvPr/>
        </p:nvPicPr>
        <p:blipFill>
          <a:blip r:embed="rId3">
            <a:extLst/>
          </a:blip>
          <a:stretch>
            <a:fillRect/>
          </a:stretch>
        </p:blipFill>
        <p:spPr>
          <a:xfrm>
            <a:off x="467544" y="6322169"/>
            <a:ext cx="1080120" cy="286286"/>
          </a:xfrm>
          <a:prstGeom prst="rect">
            <a:avLst/>
          </a:prstGeom>
          <a:ln w="3175">
            <a:miter lim="400000"/>
          </a:ln>
        </p:spPr>
      </p:pic>
      <p:pic>
        <p:nvPicPr>
          <p:cNvPr id="8" name="Picture 12" descr="TZF-positive-master-logo">
            <a:extLst>
              <a:ext uri="{FF2B5EF4-FFF2-40B4-BE49-F238E27FC236}">
                <a16:creationId xmlns:a16="http://schemas.microsoft.com/office/drawing/2014/main" id="{5E395BD5-21C8-471B-9FB1-3F31A35E279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2538" y="6303642"/>
            <a:ext cx="1320743" cy="34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1180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3e9f1236-328a-4ce7-8dd0-f2eefc5e5d6e@eurprd02">
            <a:extLst>
              <a:ext uri="{FF2B5EF4-FFF2-40B4-BE49-F238E27FC236}">
                <a16:creationId xmlns:a16="http://schemas.microsoft.com/office/drawing/2014/main" id="{C3709FE3-B6EB-4C01-92B2-CD05565BB9D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876" y="1421320"/>
            <a:ext cx="3824426"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E366EB2E-F94A-4926-8957-C084CDB73A64}"/>
              </a:ext>
            </a:extLst>
          </p:cNvPr>
          <p:cNvSpPr txBox="1"/>
          <p:nvPr/>
        </p:nvSpPr>
        <p:spPr>
          <a:xfrm>
            <a:off x="323529" y="404664"/>
            <a:ext cx="7848872" cy="461665"/>
          </a:xfrm>
          <a:prstGeom prst="rect">
            <a:avLst/>
          </a:prstGeom>
          <a:noFill/>
        </p:spPr>
        <p:txBody>
          <a:bodyPr wrap="square" rtlCol="0">
            <a:spAutoFit/>
          </a:bodyPr>
          <a:lstStyle/>
          <a:p>
            <a:r>
              <a:rPr lang="en-GB" sz="2400" b="1" dirty="0">
                <a:solidFill>
                  <a:srgbClr val="002060"/>
                </a:solidFill>
              </a:rPr>
              <a:t>US Fatality Rate - Largest Two Year Hike in Decades</a:t>
            </a:r>
          </a:p>
        </p:txBody>
      </p:sp>
      <p:pic>
        <p:nvPicPr>
          <p:cNvPr id="3" name="Picture 2">
            <a:extLst>
              <a:ext uri="{FF2B5EF4-FFF2-40B4-BE49-F238E27FC236}">
                <a16:creationId xmlns:a16="http://schemas.microsoft.com/office/drawing/2014/main" id="{ED47D471-7C4B-4174-BA42-CD1F085E53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9221" y="1340768"/>
            <a:ext cx="4085555" cy="3617489"/>
          </a:xfrm>
          <a:prstGeom prst="rect">
            <a:avLst/>
          </a:prstGeom>
        </p:spPr>
      </p:pic>
      <p:pic>
        <p:nvPicPr>
          <p:cNvPr id="7" name="cover logo.jpg">
            <a:extLst>
              <a:ext uri="{FF2B5EF4-FFF2-40B4-BE49-F238E27FC236}">
                <a16:creationId xmlns:a16="http://schemas.microsoft.com/office/drawing/2014/main" id="{3E402403-28F4-4D70-927C-F9377AA36E7F}"/>
              </a:ext>
            </a:extLst>
          </p:cNvPr>
          <p:cNvPicPr>
            <a:picLocks noChangeAspect="1"/>
          </p:cNvPicPr>
          <p:nvPr/>
        </p:nvPicPr>
        <p:blipFill>
          <a:blip r:embed="rId5">
            <a:extLst/>
          </a:blip>
          <a:stretch>
            <a:fillRect/>
          </a:stretch>
        </p:blipFill>
        <p:spPr>
          <a:xfrm>
            <a:off x="467544" y="6322169"/>
            <a:ext cx="1080120" cy="286286"/>
          </a:xfrm>
          <a:prstGeom prst="rect">
            <a:avLst/>
          </a:prstGeom>
          <a:ln w="3175">
            <a:miter lim="400000"/>
          </a:ln>
        </p:spPr>
      </p:pic>
      <p:pic>
        <p:nvPicPr>
          <p:cNvPr id="8" name="Picture 12" descr="TZF-positive-master-logo">
            <a:extLst>
              <a:ext uri="{FF2B5EF4-FFF2-40B4-BE49-F238E27FC236}">
                <a16:creationId xmlns:a16="http://schemas.microsoft.com/office/drawing/2014/main" id="{19AA41D8-482A-44F3-AA1B-644C901452E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12538" y="6303642"/>
            <a:ext cx="1320743" cy="34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4715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2c37c226-c311-4c54-bf1c-f9de5059d3a1@eurprd02">
            <a:extLst>
              <a:ext uri="{FF2B5EF4-FFF2-40B4-BE49-F238E27FC236}">
                <a16:creationId xmlns:a16="http://schemas.microsoft.com/office/drawing/2014/main" id="{C074DBA0-36C3-48AB-B00D-260A30AF2B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953" y="1112432"/>
            <a:ext cx="8725535" cy="4012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ver logo.jpg">
            <a:extLst>
              <a:ext uri="{FF2B5EF4-FFF2-40B4-BE49-F238E27FC236}">
                <a16:creationId xmlns:a16="http://schemas.microsoft.com/office/drawing/2014/main" id="{BAB86225-CF02-452B-8A06-591CF002FF97}"/>
              </a:ext>
            </a:extLst>
          </p:cNvPr>
          <p:cNvPicPr>
            <a:picLocks noChangeAspect="1"/>
          </p:cNvPicPr>
          <p:nvPr/>
        </p:nvPicPr>
        <p:blipFill>
          <a:blip r:embed="rId4">
            <a:extLst/>
          </a:blip>
          <a:stretch>
            <a:fillRect/>
          </a:stretch>
        </p:blipFill>
        <p:spPr>
          <a:xfrm>
            <a:off x="467544" y="6322169"/>
            <a:ext cx="1080120" cy="286286"/>
          </a:xfrm>
          <a:prstGeom prst="rect">
            <a:avLst/>
          </a:prstGeom>
          <a:ln w="3175">
            <a:miter lim="400000"/>
          </a:ln>
        </p:spPr>
      </p:pic>
      <p:sp>
        <p:nvSpPr>
          <p:cNvPr id="2" name="Rectangle 1">
            <a:extLst>
              <a:ext uri="{FF2B5EF4-FFF2-40B4-BE49-F238E27FC236}">
                <a16:creationId xmlns:a16="http://schemas.microsoft.com/office/drawing/2014/main" id="{312A3C97-5848-47A2-AD2B-39043AFD3284}"/>
              </a:ext>
            </a:extLst>
          </p:cNvPr>
          <p:cNvSpPr/>
          <p:nvPr/>
        </p:nvSpPr>
        <p:spPr>
          <a:xfrm>
            <a:off x="467544" y="332656"/>
            <a:ext cx="5764430" cy="461665"/>
          </a:xfrm>
          <a:prstGeom prst="rect">
            <a:avLst/>
          </a:prstGeom>
        </p:spPr>
        <p:txBody>
          <a:bodyPr wrap="square">
            <a:spAutoFit/>
          </a:bodyPr>
          <a:lstStyle/>
          <a:p>
            <a:pPr>
              <a:spcBef>
                <a:spcPct val="0"/>
              </a:spcBef>
              <a:buFontTx/>
              <a:buNone/>
            </a:pPr>
            <a:r>
              <a:rPr lang="en-GB" altLang="en-US" sz="2400" b="1" dirty="0">
                <a:latin typeface="Calibri" panose="020F0502020204030204" pitchFamily="34" charset="0"/>
              </a:rPr>
              <a:t>Time for a New Vision &amp; Paradigm Shift</a:t>
            </a:r>
            <a:endParaRPr lang="en-US" altLang="en-US" sz="2400" b="1" dirty="0"/>
          </a:p>
        </p:txBody>
      </p:sp>
      <p:pic>
        <p:nvPicPr>
          <p:cNvPr id="7" name="Picture 12" descr="TZF-positive-master-logo">
            <a:extLst>
              <a:ext uri="{FF2B5EF4-FFF2-40B4-BE49-F238E27FC236}">
                <a16:creationId xmlns:a16="http://schemas.microsoft.com/office/drawing/2014/main" id="{87E4D8EF-7D78-4827-ADF3-05C21CE4A9A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12538" y="6303642"/>
            <a:ext cx="1320743" cy="34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5975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9">
            <a:extLst>
              <a:ext uri="{FF2B5EF4-FFF2-40B4-BE49-F238E27FC236}">
                <a16:creationId xmlns:a16="http://schemas.microsoft.com/office/drawing/2014/main" id="{016A111E-A533-4E7F-BBA5-34FACE5A210D}"/>
              </a:ext>
            </a:extLst>
          </p:cNvPr>
          <p:cNvSpPr txBox="1">
            <a:spLocks noChangeArrowheads="1"/>
          </p:cNvSpPr>
          <p:nvPr/>
        </p:nvSpPr>
        <p:spPr bwMode="auto">
          <a:xfrm>
            <a:off x="395535" y="303560"/>
            <a:ext cx="4399453"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2400" b="1" dirty="0">
                <a:latin typeface="Calibri" panose="020F0502020204030204" pitchFamily="34" charset="0"/>
              </a:rPr>
              <a:t>Building Global Policy Consensus</a:t>
            </a:r>
            <a:endParaRPr lang="en-US" altLang="en-US" sz="2400" b="1" dirty="0"/>
          </a:p>
        </p:txBody>
      </p:sp>
      <p:sp>
        <p:nvSpPr>
          <p:cNvPr id="10243" name="Text Box 10">
            <a:extLst>
              <a:ext uri="{FF2B5EF4-FFF2-40B4-BE49-F238E27FC236}">
                <a16:creationId xmlns:a16="http://schemas.microsoft.com/office/drawing/2014/main" id="{64E6CE27-9D37-49DC-8C14-39D91A8D880B}"/>
              </a:ext>
            </a:extLst>
          </p:cNvPr>
          <p:cNvSpPr txBox="1">
            <a:spLocks noChangeArrowheads="1"/>
          </p:cNvSpPr>
          <p:nvPr/>
        </p:nvSpPr>
        <p:spPr bwMode="auto">
          <a:xfrm>
            <a:off x="827088" y="2205038"/>
            <a:ext cx="2951162" cy="301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endParaRPr lang="en-US" altLang="en-US" sz="1200">
              <a:latin typeface="Calibri" panose="020F0502020204030204" pitchFamily="34" charset="0"/>
            </a:endParaRPr>
          </a:p>
        </p:txBody>
      </p:sp>
      <p:sp>
        <p:nvSpPr>
          <p:cNvPr id="2" name="Rectangle 1">
            <a:extLst>
              <a:ext uri="{FF2B5EF4-FFF2-40B4-BE49-F238E27FC236}">
                <a16:creationId xmlns:a16="http://schemas.microsoft.com/office/drawing/2014/main" id="{75CD9CAF-36F9-4B83-B544-E82D8D2C308C}"/>
              </a:ext>
            </a:extLst>
          </p:cNvPr>
          <p:cNvSpPr/>
          <p:nvPr/>
        </p:nvSpPr>
        <p:spPr>
          <a:xfrm>
            <a:off x="323528" y="1124744"/>
            <a:ext cx="4543469" cy="4914553"/>
          </a:xfrm>
          <a:prstGeom prst="rect">
            <a:avLst/>
          </a:prstGeom>
        </p:spPr>
        <p:txBody>
          <a:bodyPr wrap="square">
            <a:spAutoFit/>
          </a:bodyPr>
          <a:lstStyle/>
          <a:p>
            <a:pPr marL="342900" indent="-342900">
              <a:defRPr/>
            </a:pPr>
            <a:r>
              <a:rPr lang="en-GB" dirty="0">
                <a:latin typeface="Calibri" panose="020F0502020204030204" pitchFamily="34" charset="0"/>
                <a:cs typeface="Calibri" panose="020F0502020204030204" pitchFamily="34" charset="0"/>
              </a:rPr>
              <a:t>The </a:t>
            </a:r>
            <a:r>
              <a:rPr lang="en-GB" b="1" dirty="0">
                <a:latin typeface="Calibri" panose="020F0502020204030204" pitchFamily="34" charset="0"/>
                <a:cs typeface="Calibri" panose="020F0502020204030204" pitchFamily="34" charset="0"/>
              </a:rPr>
              <a:t>International Transport Forum (ITF)</a:t>
            </a:r>
            <a:r>
              <a:rPr lang="en-GB" dirty="0">
                <a:latin typeface="Calibri" panose="020F0502020204030204" pitchFamily="34" charset="0"/>
                <a:cs typeface="Calibri" panose="020F0502020204030204" pitchFamily="34" charset="0"/>
              </a:rPr>
              <a:t> at</a:t>
            </a:r>
          </a:p>
          <a:p>
            <a:pPr marL="342900" indent="-342900">
              <a:defRPr/>
            </a:pPr>
            <a:r>
              <a:rPr lang="en-GB" dirty="0">
                <a:latin typeface="Calibri" panose="020F0502020204030204" pitchFamily="34" charset="0"/>
                <a:cs typeface="Calibri" panose="020F0502020204030204" pitchFamily="34" charset="0"/>
              </a:rPr>
              <a:t>the </a:t>
            </a:r>
            <a:r>
              <a:rPr lang="en-GB" b="1" dirty="0">
                <a:latin typeface="Calibri" panose="020F0502020204030204" pitchFamily="34" charset="0"/>
                <a:cs typeface="Calibri" panose="020F0502020204030204" pitchFamily="34" charset="0"/>
              </a:rPr>
              <a:t>OECD </a:t>
            </a:r>
            <a:r>
              <a:rPr lang="en-GB" dirty="0">
                <a:latin typeface="Calibri" panose="020F0502020204030204" pitchFamily="34" charset="0"/>
                <a:cs typeface="Calibri" panose="020F0502020204030204" pitchFamily="34" charset="0"/>
              </a:rPr>
              <a:t>in Paris researches best practices</a:t>
            </a:r>
          </a:p>
          <a:p>
            <a:pPr marL="342900" indent="-342900">
              <a:defRPr/>
            </a:pPr>
            <a:r>
              <a:rPr lang="en-GB" dirty="0">
                <a:latin typeface="Calibri" panose="020F0502020204030204" pitchFamily="34" charset="0"/>
                <a:cs typeface="Calibri" panose="020F0502020204030204" pitchFamily="34" charset="0"/>
              </a:rPr>
              <a:t>in road safety policy and is a leading</a:t>
            </a:r>
          </a:p>
          <a:p>
            <a:pPr marL="342900" indent="-342900">
              <a:defRPr/>
            </a:pPr>
            <a:r>
              <a:rPr lang="en-GB" dirty="0">
                <a:latin typeface="Calibri" panose="020F0502020204030204" pitchFamily="34" charset="0"/>
                <a:cs typeface="Calibri" panose="020F0502020204030204" pitchFamily="34" charset="0"/>
              </a:rPr>
              <a:t>proponent of the ‘safe systems approach’.  </a:t>
            </a:r>
          </a:p>
          <a:p>
            <a:pPr marL="342900" indent="-342900">
              <a:defRPr/>
            </a:pPr>
            <a:endParaRPr lang="en-GB" dirty="0">
              <a:latin typeface="Calibri" panose="020F0502020204030204" pitchFamily="34" charset="0"/>
              <a:cs typeface="Calibri" panose="020F0502020204030204" pitchFamily="34" charset="0"/>
            </a:endParaRPr>
          </a:p>
          <a:p>
            <a:pPr marL="342900" indent="-342900">
              <a:defRPr/>
            </a:pPr>
            <a:r>
              <a:rPr lang="en-GB" dirty="0">
                <a:latin typeface="Calibri" panose="020F0502020204030204" pitchFamily="34" charset="0"/>
                <a:cs typeface="Calibri" panose="020F0502020204030204" pitchFamily="34" charset="0"/>
              </a:rPr>
              <a:t>In 2008 they issued the ‘Towards Zero’ report</a:t>
            </a:r>
          </a:p>
          <a:p>
            <a:pPr marL="342900" indent="-342900">
              <a:defRPr/>
            </a:pPr>
            <a:r>
              <a:rPr lang="en-GB" dirty="0">
                <a:latin typeface="Calibri" panose="020F0502020204030204" pitchFamily="34" charset="0"/>
                <a:cs typeface="Calibri" panose="020F0502020204030204" pitchFamily="34" charset="0"/>
              </a:rPr>
              <a:t>which endorsed safe systems and advocated</a:t>
            </a:r>
          </a:p>
          <a:p>
            <a:pPr marL="342900" indent="-342900">
              <a:defRPr/>
            </a:pPr>
            <a:r>
              <a:rPr lang="en-GB" dirty="0">
                <a:latin typeface="Calibri" panose="020F0502020204030204" pitchFamily="34" charset="0"/>
                <a:cs typeface="Calibri" panose="020F0502020204030204" pitchFamily="34" charset="0"/>
              </a:rPr>
              <a:t>setting ambitious casualty reduction targets. </a:t>
            </a:r>
          </a:p>
          <a:p>
            <a:pPr marL="342900" indent="-342900">
              <a:defRPr/>
            </a:pPr>
            <a:endParaRPr lang="en-GB" dirty="0">
              <a:latin typeface="Calibri" panose="020F0502020204030204" pitchFamily="34" charset="0"/>
              <a:cs typeface="Calibri" panose="020F0502020204030204" pitchFamily="34" charset="0"/>
            </a:endParaRPr>
          </a:p>
          <a:p>
            <a:pPr marL="342900" indent="-342900">
              <a:defRPr/>
            </a:pPr>
            <a:r>
              <a:rPr lang="en-GB" dirty="0">
                <a:latin typeface="Calibri" panose="020F0502020204030204" pitchFamily="34" charset="0"/>
                <a:cs typeface="Calibri" panose="020F0502020204030204" pitchFamily="34" charset="0"/>
              </a:rPr>
              <a:t>In 2006 the ITF published ‘Zero Road Deaths</a:t>
            </a:r>
          </a:p>
          <a:p>
            <a:pPr marL="342900" indent="-342900">
              <a:defRPr/>
            </a:pPr>
            <a:r>
              <a:rPr lang="en-GB" dirty="0">
                <a:latin typeface="Calibri" panose="020F0502020204030204" pitchFamily="34" charset="0"/>
                <a:cs typeface="Calibri" panose="020F0502020204030204" pitchFamily="34" charset="0"/>
              </a:rPr>
              <a:t>and Serious Injuries’ report which calls for a</a:t>
            </a:r>
          </a:p>
          <a:p>
            <a:pPr marL="342900" indent="-342900">
              <a:defRPr/>
            </a:pPr>
            <a:r>
              <a:rPr lang="en-GB" dirty="0">
                <a:latin typeface="Calibri" panose="020F0502020204030204" pitchFamily="34" charset="0"/>
                <a:cs typeface="Calibri" panose="020F0502020204030204" pitchFamily="34" charset="0"/>
              </a:rPr>
              <a:t>Paradigm shift in favour of a safe system.</a:t>
            </a:r>
          </a:p>
          <a:p>
            <a:pPr>
              <a:defRPr/>
            </a:pPr>
            <a:endParaRPr lang="en-GB" dirty="0">
              <a:latin typeface="Calibri" panose="020F0502020204030204" pitchFamily="34" charset="0"/>
              <a:cs typeface="Calibri" panose="020F0502020204030204" pitchFamily="34" charset="0"/>
            </a:endParaRPr>
          </a:p>
          <a:p>
            <a:pPr>
              <a:defRPr/>
            </a:pPr>
            <a:r>
              <a:rPr lang="en-GB" dirty="0">
                <a:latin typeface="Calibri" panose="020F0502020204030204" pitchFamily="34" charset="0"/>
                <a:cs typeface="Calibri" panose="020F0502020204030204" pitchFamily="34" charset="0"/>
              </a:rPr>
              <a:t>The ITF hosts an annual </a:t>
            </a:r>
            <a:r>
              <a:rPr lang="en-GB" b="1" dirty="0">
                <a:latin typeface="Calibri" panose="020F0502020204030204" pitchFamily="34" charset="0"/>
                <a:cs typeface="Calibri" panose="020F0502020204030204" pitchFamily="34" charset="0"/>
              </a:rPr>
              <a:t>Ministerial Summit </a:t>
            </a:r>
            <a:r>
              <a:rPr lang="en-GB" dirty="0">
                <a:latin typeface="Calibri" panose="020F0502020204030204" pitchFamily="34" charset="0"/>
                <a:cs typeface="Calibri" panose="020F0502020204030204" pitchFamily="34" charset="0"/>
              </a:rPr>
              <a:t>in Leipzig, Germany which in 2018 (23-25 May) will take Safety &amp; Security as its major theme. </a:t>
            </a:r>
          </a:p>
          <a:p>
            <a:pPr>
              <a:defRPr/>
            </a:pPr>
            <a:endParaRPr lang="en-GB" sz="1600" dirty="0">
              <a:latin typeface="Calibri" panose="020F0502020204030204" pitchFamily="34" charset="0"/>
              <a:cs typeface="Calibri" panose="020F0502020204030204" pitchFamily="34" charset="0"/>
            </a:endParaRPr>
          </a:p>
        </p:txBody>
      </p:sp>
      <p:pic>
        <p:nvPicPr>
          <p:cNvPr id="13" name="Picture 3">
            <a:extLst>
              <a:ext uri="{FF2B5EF4-FFF2-40B4-BE49-F238E27FC236}">
                <a16:creationId xmlns:a16="http://schemas.microsoft.com/office/drawing/2014/main" id="{F4906248-9352-419B-97E2-F92732E76CF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87906" y="3740691"/>
            <a:ext cx="3587510" cy="2298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a:extLst>
              <a:ext uri="{FF2B5EF4-FFF2-40B4-BE49-F238E27FC236}">
                <a16:creationId xmlns:a16="http://schemas.microsoft.com/office/drawing/2014/main" id="{0EBB79DE-6661-479D-B457-A7FF87B476E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36073" y="1350447"/>
            <a:ext cx="2550094" cy="3505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a:extLst>
              <a:ext uri="{FF2B5EF4-FFF2-40B4-BE49-F238E27FC236}">
                <a16:creationId xmlns:a16="http://schemas.microsoft.com/office/drawing/2014/main" id="{BF01B53B-92D5-4A27-B770-8FBCCB5C637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1120" y="312877"/>
            <a:ext cx="2664296" cy="3427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cover logo.jpg">
            <a:extLst>
              <a:ext uri="{FF2B5EF4-FFF2-40B4-BE49-F238E27FC236}">
                <a16:creationId xmlns:a16="http://schemas.microsoft.com/office/drawing/2014/main" id="{9ECF6AF3-C1A3-478F-875D-0E25B244B238}"/>
              </a:ext>
            </a:extLst>
          </p:cNvPr>
          <p:cNvPicPr>
            <a:picLocks noChangeAspect="1"/>
          </p:cNvPicPr>
          <p:nvPr/>
        </p:nvPicPr>
        <p:blipFill>
          <a:blip r:embed="rId5">
            <a:extLst/>
          </a:blip>
          <a:stretch>
            <a:fillRect/>
          </a:stretch>
        </p:blipFill>
        <p:spPr>
          <a:xfrm>
            <a:off x="467544" y="6322169"/>
            <a:ext cx="1080120" cy="286286"/>
          </a:xfrm>
          <a:prstGeom prst="rect">
            <a:avLst/>
          </a:prstGeom>
          <a:ln w="3175">
            <a:miter lim="400000"/>
          </a:ln>
        </p:spPr>
      </p:pic>
      <p:pic>
        <p:nvPicPr>
          <p:cNvPr id="12" name="Picture 12" descr="TZF-positive-master-logo">
            <a:extLst>
              <a:ext uri="{FF2B5EF4-FFF2-40B4-BE49-F238E27FC236}">
                <a16:creationId xmlns:a16="http://schemas.microsoft.com/office/drawing/2014/main" id="{372DC03D-3FB1-4762-805E-C3F14746FD1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12538" y="6303642"/>
            <a:ext cx="1320743" cy="34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8226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692696"/>
            <a:ext cx="4176465" cy="5078313"/>
          </a:xfrm>
          <a:prstGeom prst="rect">
            <a:avLst/>
          </a:prstGeom>
          <a:noFill/>
        </p:spPr>
        <p:txBody>
          <a:bodyPr wrap="square" rtlCol="0">
            <a:spAutoFit/>
          </a:bodyPr>
          <a:lstStyle/>
          <a:p>
            <a:pPr marL="285750" lvl="0" indent="-285750">
              <a:buFont typeface="Arial" panose="020B0604020202020204" pitchFamily="34" charset="0"/>
              <a:buChar char="•"/>
            </a:pPr>
            <a:endParaRPr lang="en-GB" dirty="0"/>
          </a:p>
          <a:p>
            <a:pPr lvl="0"/>
            <a:r>
              <a:rPr lang="en-GB" dirty="0"/>
              <a:t>People make mistakes that lead to road crashes.</a:t>
            </a:r>
          </a:p>
          <a:p>
            <a:pPr marL="285750" lvl="0" indent="-285750">
              <a:buFont typeface="Arial" panose="020B0604020202020204" pitchFamily="34" charset="0"/>
              <a:buChar char="•"/>
            </a:pPr>
            <a:endParaRPr lang="en-GB" dirty="0"/>
          </a:p>
          <a:p>
            <a:pPr lvl="0"/>
            <a:r>
              <a:rPr lang="en-GB" dirty="0"/>
              <a:t>The human body has a limited physical ability to tolerate crash forces before </a:t>
            </a:r>
          </a:p>
          <a:p>
            <a:pPr lvl="0"/>
            <a:r>
              <a:rPr lang="en-GB" dirty="0"/>
              <a:t>harm occurs.</a:t>
            </a:r>
          </a:p>
          <a:p>
            <a:pPr marL="285750" lvl="0" indent="-285750">
              <a:buFont typeface="Arial" panose="020B0604020202020204" pitchFamily="34" charset="0"/>
              <a:buChar char="•"/>
            </a:pPr>
            <a:endParaRPr lang="en-GB" dirty="0"/>
          </a:p>
          <a:p>
            <a:pPr lvl="0"/>
            <a:r>
              <a:rPr lang="en-GB" dirty="0"/>
              <a:t>There is shared responsibility </a:t>
            </a:r>
          </a:p>
          <a:p>
            <a:pPr lvl="0"/>
            <a:r>
              <a:rPr lang="en-GB" dirty="0"/>
              <a:t>amongst those who design, build, </a:t>
            </a:r>
          </a:p>
          <a:p>
            <a:pPr lvl="0"/>
            <a:r>
              <a:rPr lang="en-GB" dirty="0"/>
              <a:t>operate, and use roads and vehicles </a:t>
            </a:r>
          </a:p>
          <a:p>
            <a:pPr lvl="0"/>
            <a:r>
              <a:rPr lang="en-GB" dirty="0"/>
              <a:t>to prevent crashes that result in </a:t>
            </a:r>
          </a:p>
          <a:p>
            <a:pPr lvl="0"/>
            <a:r>
              <a:rPr lang="en-GB" dirty="0"/>
              <a:t>serious injury or death.</a:t>
            </a:r>
          </a:p>
          <a:p>
            <a:pPr marL="285750" lvl="0" indent="-285750">
              <a:buFont typeface="Arial" panose="020B0604020202020204" pitchFamily="34" charset="0"/>
              <a:buChar char="•"/>
            </a:pPr>
            <a:endParaRPr lang="en-GB" dirty="0"/>
          </a:p>
          <a:p>
            <a:pPr lvl="0"/>
            <a:r>
              <a:rPr lang="en-GB" dirty="0"/>
              <a:t>All parts of the system must be strengthened in combination to multiply their effects, and if one part fails, road users are still protected.</a:t>
            </a:r>
          </a:p>
        </p:txBody>
      </p:sp>
      <p:sp>
        <p:nvSpPr>
          <p:cNvPr id="3" name="TextBox 2"/>
          <p:cNvSpPr txBox="1"/>
          <p:nvPr/>
        </p:nvSpPr>
        <p:spPr>
          <a:xfrm>
            <a:off x="323528" y="332656"/>
            <a:ext cx="4779646" cy="461665"/>
          </a:xfrm>
          <a:prstGeom prst="rect">
            <a:avLst/>
          </a:prstGeom>
          <a:noFill/>
        </p:spPr>
        <p:txBody>
          <a:bodyPr wrap="square" rtlCol="0">
            <a:spAutoFit/>
          </a:bodyPr>
          <a:lstStyle/>
          <a:p>
            <a:r>
              <a:rPr lang="en-GB" sz="2400" b="1" dirty="0">
                <a:solidFill>
                  <a:srgbClr val="002060"/>
                </a:solidFill>
              </a:rPr>
              <a:t>Four Principles of the Safe System</a:t>
            </a:r>
          </a:p>
        </p:txBody>
      </p:sp>
      <p:pic>
        <p:nvPicPr>
          <p:cNvPr id="1026" name="Picture 2" descr="1f18ccb8-2834-46e0-b622-2cc0327fca86@eurprd02">
            <a:extLst>
              <a:ext uri="{FF2B5EF4-FFF2-40B4-BE49-F238E27FC236}">
                <a16:creationId xmlns:a16="http://schemas.microsoft.com/office/drawing/2014/main" id="{341741F1-C1A9-40D7-9D73-50A097536B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5570" y="908720"/>
            <a:ext cx="495300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ver logo.jpg">
            <a:extLst>
              <a:ext uri="{FF2B5EF4-FFF2-40B4-BE49-F238E27FC236}">
                <a16:creationId xmlns:a16="http://schemas.microsoft.com/office/drawing/2014/main" id="{F578B4F2-F0A8-4938-8139-014051BA953F}"/>
              </a:ext>
            </a:extLst>
          </p:cNvPr>
          <p:cNvPicPr>
            <a:picLocks noChangeAspect="1"/>
          </p:cNvPicPr>
          <p:nvPr/>
        </p:nvPicPr>
        <p:blipFill>
          <a:blip r:embed="rId3">
            <a:extLst/>
          </a:blip>
          <a:stretch>
            <a:fillRect/>
          </a:stretch>
        </p:blipFill>
        <p:spPr>
          <a:xfrm>
            <a:off x="467544" y="6322169"/>
            <a:ext cx="1080120" cy="286286"/>
          </a:xfrm>
          <a:prstGeom prst="rect">
            <a:avLst/>
          </a:prstGeom>
          <a:ln w="3175">
            <a:miter lim="400000"/>
          </a:ln>
        </p:spPr>
      </p:pic>
      <p:pic>
        <p:nvPicPr>
          <p:cNvPr id="10" name="Picture 12" descr="TZF-positive-master-logo">
            <a:extLst>
              <a:ext uri="{FF2B5EF4-FFF2-40B4-BE49-F238E27FC236}">
                <a16:creationId xmlns:a16="http://schemas.microsoft.com/office/drawing/2014/main" id="{363AD37A-0623-47BE-9C17-40CA127554A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2538" y="6303642"/>
            <a:ext cx="1320743" cy="34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99123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nfographicDocument" ma:contentTypeID="0x010100FFB43682ABBC854F8797EFF07C6E2BC0005E423E182CD73A4C9A92522598F6A644" ma:contentTypeVersion="33" ma:contentTypeDescription="" ma:contentTypeScope="" ma:versionID="387df9ea3150aa38553feb10d048a79a">
  <xsd:schema xmlns:xsd="http://www.w3.org/2001/XMLSchema" xmlns:xs="http://www.w3.org/2001/XMLSchema" xmlns:p="http://schemas.microsoft.com/office/2006/metadata/properties" xmlns:ns1="b35a27d7-1396-409e-8fc2-873a3cc5d79b" xmlns:ns3="http://schemas.microsoft.com/sharepoint/v3/fields" targetNamespace="http://schemas.microsoft.com/office/2006/metadata/properties" ma:root="true" ma:fieldsID="759a85db1fe60489f99ad8bac7df3115" ns1:_="" ns3:_="">
    <xsd:import namespace="b35a27d7-1396-409e-8fc2-873a3cc5d79b"/>
    <xsd:import namespace="http://schemas.microsoft.com/sharepoint/v3/fields"/>
    <xsd:element name="properties">
      <xsd:complexType>
        <xsd:sequence>
          <xsd:element name="documentManagement">
            <xsd:complexType>
              <xsd:all>
                <xsd:element ref="ns1:ContentAuthor" minOccurs="0"/>
                <xsd:element ref="ns1:SubHeadline1" minOccurs="0"/>
                <xsd:element ref="ns1:nscDescription" minOccurs="0"/>
                <xsd:element ref="ns1:LaunchDate"/>
                <xsd:element ref="ns1:Document_x0020_Date" minOccurs="0"/>
                <xsd:element ref="ns1:ExpirationDate"/>
                <xsd:element ref="ns1:Preview_x0020_Image" minOccurs="0"/>
                <xsd:element ref="ns1:Publication" minOccurs="0"/>
                <xsd:element ref="ns1:CTA_x0020_Text" minOccurs="0"/>
                <xsd:element ref="ns1:Destination_x0020_URL" minOccurs="0"/>
                <xsd:element ref="ns1:CTA_x0020_LinkType" minOccurs="0"/>
                <xsd:element ref="ns1:BulletSet1" minOccurs="0"/>
                <xsd:element ref="ns3:wic_System_Copyright" minOccurs="0"/>
                <xsd:element ref="ns1:TaxCatchAll" minOccurs="0"/>
                <xsd:element ref="ns1:i5013cc543cb4191806f0ebb65c7ab1c" minOccurs="0"/>
                <xsd:element ref="ns1:pffc795a1d454bd58a32634e2f45c3e9" minOccurs="0"/>
                <xsd:element ref="ns1:TaxCatchAllLabel" minOccurs="0"/>
                <xsd:element ref="ns1:TaxKeywordTaxHTField" minOccurs="0"/>
                <xsd:element ref="ns1:jac045112f9b45ec8df8bef00c629050" minOccurs="0"/>
                <xsd:element ref="ns1:Membership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5a27d7-1396-409e-8fc2-873a3cc5d79b" elementFormDefault="qualified">
    <xsd:import namespace="http://schemas.microsoft.com/office/2006/documentManagement/types"/>
    <xsd:import namespace="http://schemas.microsoft.com/office/infopath/2007/PartnerControls"/>
    <xsd:element name="ContentAuthor" ma:index="0" nillable="true" ma:displayName="Content Author" ma:internalName="ContentAuthor">
      <xsd:simpleType>
        <xsd:restriction base="dms:Text">
          <xsd:maxLength value="255"/>
        </xsd:restriction>
      </xsd:simpleType>
    </xsd:element>
    <xsd:element name="SubHeadline1" ma:index="3" nillable="true" ma:displayName="SubHeadline" ma:internalName="SubHeadline1">
      <xsd:simpleType>
        <xsd:restriction base="dms:Unknown"/>
      </xsd:simpleType>
    </xsd:element>
    <xsd:element name="nscDescription" ma:index="4" nillable="true" ma:displayName="Descriptions" ma:internalName="nscDescription">
      <xsd:simpleType>
        <xsd:restriction base="dms:Unknown"/>
      </xsd:simpleType>
    </xsd:element>
    <xsd:element name="LaunchDate" ma:index="5" ma:displayName="Launch Date" ma:format="DateOnly" ma:internalName="LaunchDate">
      <xsd:simpleType>
        <xsd:restriction base="dms:DateTime"/>
      </xsd:simpleType>
    </xsd:element>
    <xsd:element name="Document_x0020_Date" ma:index="6" nillable="true" ma:displayName="Document Date" ma:default="[today]" ma:format="DateOnly" ma:internalName="Document_x0020_Date">
      <xsd:simpleType>
        <xsd:restriction base="dms:DateTime"/>
      </xsd:simpleType>
    </xsd:element>
    <xsd:element name="ExpirationDate" ma:index="7" ma:displayName="ExpirationDate" ma:format="DateOnly" ma:internalName="ExpirationDate">
      <xsd:simpleType>
        <xsd:restriction base="dms:DateTime"/>
      </xsd:simpleType>
    </xsd:element>
    <xsd:element name="Preview_x0020_Image" ma:index="9" nillable="true" ma:displayName="Preview Image" ma:internalName="Preview_x0020_Image" ma:readOnly="false">
      <xsd:simpleType>
        <xsd:restriction base="dms:Unknown"/>
      </xsd:simpleType>
    </xsd:element>
    <xsd:element name="Publication" ma:index="10" nillable="true" ma:displayName="Publication" ma:internalName="Publication">
      <xsd:simpleType>
        <xsd:restriction base="dms:Text">
          <xsd:maxLength value="255"/>
        </xsd:restriction>
      </xsd:simpleType>
    </xsd:element>
    <xsd:element name="CTA_x0020_Text" ma:index="11" nillable="true" ma:displayName="CTA Text" ma:internalName="CTA_x0020_Text">
      <xsd:simpleType>
        <xsd:restriction base="dms:Text">
          <xsd:maxLength value="20"/>
        </xsd:restriction>
      </xsd:simpleType>
    </xsd:element>
    <xsd:element name="Destination_x0020_URL" ma:index="12" nillable="true" ma:displayName="Destination URL" ma:format="Hyperlink" ma:internalName="Destination_x0020_URL">
      <xsd:complexType>
        <xsd:complexContent>
          <xsd:extension base="dms:URL">
            <xsd:sequence>
              <xsd:element name="Url" type="dms:ValidUrl" minOccurs="0" nillable="true"/>
              <xsd:element name="Description" type="xsd:string" nillable="true"/>
            </xsd:sequence>
          </xsd:extension>
        </xsd:complexContent>
      </xsd:complexType>
    </xsd:element>
    <xsd:element name="CTA_x0020_LinkType" ma:index="13" nillable="true" ma:displayName="CTA LinkType" ma:default="Open in same window" ma:format="RadioButtons" ma:internalName="CTA_x0020_LinkType">
      <xsd:simpleType>
        <xsd:restriction base="dms:Choice">
          <xsd:enumeration value="Open in same window"/>
          <xsd:enumeration value="Open in new window"/>
        </xsd:restriction>
      </xsd:simpleType>
    </xsd:element>
    <xsd:element name="BulletSet1" ma:index="16" nillable="true" ma:displayName="Bullet Set1" ma:internalName="BulletSet1">
      <xsd:simpleType>
        <xsd:restriction base="dms:Unknown"/>
      </xsd:simpleType>
    </xsd:element>
    <xsd:element name="TaxCatchAll" ma:index="19" nillable="true" ma:displayName="Taxonomy Catch All Column" ma:hidden="true" ma:list="{9c8e5353-3816-46fe-94d4-6ace37e6d7a7}" ma:internalName="TaxCatchAll" ma:showField="CatchAllData" ma:web="b35a27d7-1396-409e-8fc2-873a3cc5d79b">
      <xsd:complexType>
        <xsd:complexContent>
          <xsd:extension base="dms:MultiChoiceLookup">
            <xsd:sequence>
              <xsd:element name="Value" type="dms:Lookup" maxOccurs="unbounded" minOccurs="0" nillable="true"/>
            </xsd:sequence>
          </xsd:extension>
        </xsd:complexContent>
      </xsd:complexType>
    </xsd:element>
    <xsd:element name="i5013cc543cb4191806f0ebb65c7ab1c" ma:index="22" nillable="true" ma:taxonomy="true" ma:internalName="i5013cc543cb4191806f0ebb65c7ab1c" ma:taxonomyFieldName="Topic" ma:displayName="Topic" ma:default="" ma:fieldId="{25013cc5-43cb-4191-806f-0ebb65c7ab1c}" ma:taxonomyMulti="true" ma:sspId="1f17f519-9b20-4ccb-881f-8db445a03a3d" ma:termSetId="c53e90aa-3e63-4332-afa8-bdb26bbd734a" ma:anchorId="00000000-0000-0000-0000-000000000000" ma:open="false" ma:isKeyword="false">
      <xsd:complexType>
        <xsd:sequence>
          <xsd:element ref="pc:Terms" minOccurs="0" maxOccurs="1"/>
        </xsd:sequence>
      </xsd:complexType>
    </xsd:element>
    <xsd:element name="pffc795a1d454bd58a32634e2f45c3e9" ma:index="24" ma:taxonomy="true" ma:internalName="pffc795a1d454bd58a32634e2f45c3e9" ma:taxonomyFieldName="Document_x0020_Type" ma:displayName="Document Type" ma:readOnly="false" ma:default="" ma:fieldId="{9ffc795a-1d45-4bd5-8a32-634e2f45c3e9}" ma:taxonomyMulti="true" ma:sspId="1f17f519-9b20-4ccb-881f-8db445a03a3d" ma:termSetId="50aae46d-0de5-40b4-95ad-db57947ff977" ma:anchorId="00000000-0000-0000-0000-000000000000" ma:open="false" ma:isKeyword="false">
      <xsd:complexType>
        <xsd:sequence>
          <xsd:element ref="pc:Terms" minOccurs="0" maxOccurs="1"/>
        </xsd:sequence>
      </xsd:complexType>
    </xsd:element>
    <xsd:element name="TaxCatchAllLabel" ma:index="25" nillable="true" ma:displayName="Taxonomy Catch All Column1" ma:hidden="true" ma:list="{9c8e5353-3816-46fe-94d4-6ace37e6d7a7}" ma:internalName="TaxCatchAllLabel" ma:readOnly="true" ma:showField="CatchAllDataLabel" ma:web="b35a27d7-1396-409e-8fc2-873a3cc5d79b">
      <xsd:complexType>
        <xsd:complexContent>
          <xsd:extension base="dms:MultiChoiceLookup">
            <xsd:sequence>
              <xsd:element name="Value" type="dms:Lookup" maxOccurs="unbounded" minOccurs="0" nillable="true"/>
            </xsd:sequence>
          </xsd:extension>
        </xsd:complexContent>
      </xsd:complexType>
    </xsd:element>
    <xsd:element name="TaxKeywordTaxHTField" ma:index="28" ma:taxonomy="true" ma:internalName="TaxKeywordTaxHTField" ma:taxonomyFieldName="TaxKeyword" ma:displayName="Enterprise Keywords" ma:fieldId="{23f27201-bee3-471e-b2e7-b64fd8b7ca38}" ma:taxonomyMulti="true" ma:sspId="7cbe96f4-19d9-4ba1-b99e-d0d61778c09d" ma:termSetId="00000000-0000-0000-0000-000000000000" ma:anchorId="00000000-0000-0000-0000-000000000000" ma:open="true" ma:isKeyword="true">
      <xsd:complexType>
        <xsd:sequence>
          <xsd:element ref="pc:Terms" minOccurs="0" maxOccurs="1"/>
        </xsd:sequence>
      </xsd:complexType>
    </xsd:element>
    <xsd:element name="jac045112f9b45ec8df8bef00c629050" ma:index="29" nillable="true" ma:taxonomy="true" ma:internalName="jac045112f9b45ec8df8bef00c629050" ma:taxonomyFieldName="Departments" ma:displayName="Departments" ma:default="" ma:fieldId="{3ac04511-2f9b-45ec-8df8-bef00c629050}" ma:taxonomyMulti="true" ma:sspId="1f17f519-9b20-4ccb-881f-8db445a03a3d" ma:termSetId="1b61d99c-7899-49fb-8c90-bc92c9126ca4" ma:anchorId="00000000-0000-0000-0000-000000000000" ma:open="false" ma:isKeyword="false">
      <xsd:complexType>
        <xsd:sequence>
          <xsd:element ref="pc:Terms" minOccurs="0" maxOccurs="1"/>
        </xsd:sequence>
      </xsd:complexType>
    </xsd:element>
    <xsd:element name="Memberships" ma:index="32" nillable="true" ma:displayName="Memberships" ma:default="Public" ma:format="Dropdown" ma:internalName="Memberships">
      <xsd:simpleType>
        <xsd:restriction base="dms:Choice">
          <xsd:enumeration value="Public"/>
          <xsd:enumeration value="Membership Level1"/>
          <xsd:enumeration value="Membership Level2"/>
          <xsd:enumeration value="Membership Level3"/>
          <xsd:enumeration value="Membership Level4"/>
          <xsd:enumeration value="Membership Level5"/>
          <xsd:enumeration value="Student"/>
          <xsd:enumeration value="Community Service"/>
          <xsd:enumeration value="NSC Members"/>
          <xsd:enumeration value="NSC Chapters"/>
          <xsd:enumeration value="Faculty"/>
          <xsd:enumeration value="First Aid &amp; CPR Instructor"/>
          <xsd:enumeration value="Training Center"/>
          <xsd:enumeration value="DDC Instructor"/>
          <xsd:enumeration value="JSE Joiner"/>
          <xsd:enumeration value="ASA"/>
          <xsd:enumeration value="MSCI"/>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17"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6" ma:displayName="Content Type"/>
        <xsd:element ref="dc:title" maxOccurs="1" ma:index="2" ma:displayName="HeadLine"/>
        <xsd:element ref="dc:subject" minOccurs="0" maxOccurs="1"/>
        <xsd:element ref="dc:description" minOccurs="0" maxOccurs="1" ma:index="14"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cation xmlns="b35a27d7-1396-409e-8fc2-873a3cc5d79b" xsi:nil="true"/>
    <TaxKeywordTaxHTField xmlns="b35a27d7-1396-409e-8fc2-873a3cc5d79b">
      <Terms xmlns="http://schemas.microsoft.com/office/infopath/2007/PartnerControls">
        <TermInfo xmlns="http://schemas.microsoft.com/office/infopath/2007/PartnerControls">
          <TermName xmlns="http://schemas.microsoft.com/office/infopath/2007/PartnerControls">rtz</TermName>
          <TermId xmlns="http://schemas.microsoft.com/office/infopath/2007/PartnerControls">54d337f7-e54d-4d3a-a432-5a3dfcc9035d</TermId>
        </TermInfo>
      </Terms>
    </TaxKeywordTaxHTField>
    <CTA_x0020_LinkType xmlns="b35a27d7-1396-409e-8fc2-873a3cc5d79b">Open in same window</CTA_x0020_LinkType>
    <SubHeadline1 xmlns="b35a27d7-1396-409e-8fc2-873a3cc5d79b" xsi:nil="true"/>
    <pffc795a1d454bd58a32634e2f45c3e9 xmlns="b35a27d7-1396-409e-8fc2-873a3cc5d79b">
      <Terms xmlns="http://schemas.microsoft.com/office/infopath/2007/PartnerControls">
        <TermInfo xmlns="http://schemas.microsoft.com/office/infopath/2007/PartnerControls">
          <TermName xmlns="http://schemas.microsoft.com/office/infopath/2007/PartnerControls">Educational</TermName>
          <TermId xmlns="http://schemas.microsoft.com/office/infopath/2007/PartnerControls">2ccee355-b2dd-4a32-acde-0a8b816bffd5</TermId>
        </TermInfo>
      </Terms>
    </pffc795a1d454bd58a32634e2f45c3e9>
    <Destination_x0020_URL xmlns="b35a27d7-1396-409e-8fc2-873a3cc5d79b">
      <Url xsi:nil="true"/>
      <Description xsi:nil="true"/>
    </Destination_x0020_URL>
    <ContentAuthor xmlns="b35a27d7-1396-409e-8fc2-873a3cc5d79b" xsi:nil="true"/>
    <nscDescription xmlns="b35a27d7-1396-409e-8fc2-873a3cc5d79b" xsi:nil="true"/>
    <CTA_x0020_Text xmlns="b35a27d7-1396-409e-8fc2-873a3cc5d79b" xsi:nil="true"/>
    <ExpirationDate xmlns="b35a27d7-1396-409e-8fc2-873a3cc5d79b">2099-04-23T05:00:00+00:00</ExpirationDate>
    <BulletSet1 xmlns="b35a27d7-1396-409e-8fc2-873a3cc5d79b" xsi:nil="true"/>
    <wic_System_Copyright xmlns="http://schemas.microsoft.com/sharepoint/v3/fields" xsi:nil="true"/>
    <Memberships xmlns="b35a27d7-1396-409e-8fc2-873a3cc5d79b">Public</Memberships>
    <TaxCatchAll xmlns="b35a27d7-1396-409e-8fc2-873a3cc5d79b">
      <Value>7444</Value>
      <Value>111</Value>
    </TaxCatchAll>
    <LaunchDate xmlns="b35a27d7-1396-409e-8fc2-873a3cc5d79b">2017-10-23T05:00:00+00:00</LaunchDate>
    <Document_x0020_Date xmlns="b35a27d7-1396-409e-8fc2-873a3cc5d79b">2017-10-23T05:00:00+00:00</Document_x0020_Date>
    <Preview_x0020_Image xmlns="b35a27d7-1396-409e-8fc2-873a3cc5d79b" xsi:nil="true"/>
    <i5013cc543cb4191806f0ebb65c7ab1c xmlns="b35a27d7-1396-409e-8fc2-873a3cc5d79b">
      <Terms xmlns="http://schemas.microsoft.com/office/infopath/2007/PartnerControls"/>
    </i5013cc543cb4191806f0ebb65c7ab1c>
    <jac045112f9b45ec8df8bef00c629050 xmlns="b35a27d7-1396-409e-8fc2-873a3cc5d79b">
      <Terms xmlns="http://schemas.microsoft.com/office/infopath/2007/PartnerControls"/>
    </jac045112f9b45ec8df8bef00c629050>
  </documentManagement>
</p:properties>
</file>

<file path=customXml/itemProps1.xml><?xml version="1.0" encoding="utf-8"?>
<ds:datastoreItem xmlns:ds="http://schemas.openxmlformats.org/officeDocument/2006/customXml" ds:itemID="{9CF94C63-8B5D-4891-852D-6DF481BB7AA9}"/>
</file>

<file path=customXml/itemProps2.xml><?xml version="1.0" encoding="utf-8"?>
<ds:datastoreItem xmlns:ds="http://schemas.openxmlformats.org/officeDocument/2006/customXml" ds:itemID="{02350D53-5E03-4AA3-B841-A43087450663}"/>
</file>

<file path=customXml/itemProps3.xml><?xml version="1.0" encoding="utf-8"?>
<ds:datastoreItem xmlns:ds="http://schemas.openxmlformats.org/officeDocument/2006/customXml" ds:itemID="{8DB7D595-0740-4434-839F-4427963138C6}"/>
</file>

<file path=docProps/app.xml><?xml version="1.0" encoding="utf-8"?>
<Properties xmlns="http://schemas.openxmlformats.org/officeDocument/2006/extended-properties" xmlns:vt="http://schemas.openxmlformats.org/officeDocument/2006/docPropsVTypes">
  <TotalTime>3761</TotalTime>
  <Words>1561</Words>
  <Application>Microsoft Office PowerPoint</Application>
  <PresentationFormat>On-screen Show (4:3)</PresentationFormat>
  <Paragraphs>222</Paragraphs>
  <Slides>25</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ＭＳ Ｐゴシック</vt:lpstr>
      <vt:lpstr>Arial</vt:lpstr>
      <vt:lpstr>Calibri</vt:lpstr>
      <vt:lpstr>Helvetica Neue Light</vt:lpstr>
      <vt:lpstr>Office Theme</vt:lpstr>
      <vt:lpstr>PowerPoint Presentation</vt:lpstr>
      <vt:lpstr>Global Commitments to Road Safety Action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Ward</dc:title>
  <dc:creator>John Pap</dc:creator>
  <cp:keywords>rtz</cp:keywords>
  <dc:description/>
  <cp:lastModifiedBy>Susan Crotty</cp:lastModifiedBy>
  <cp:revision>404</cp:revision>
  <dcterms:created xsi:type="dcterms:W3CDTF">2011-07-19T16:27:14Z</dcterms:created>
  <dcterms:modified xsi:type="dcterms:W3CDTF">2017-10-13T06:11:10Z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0x010100FFB43682ABBC854F8797EFF07C6E2BC0005E423E182CD73A4C9A92522598F6A644</vt:lpwstr>
  </property>
  <property fmtid="{D5CDD505-2E9C-101B-9397-08002B2CF9AE}" pid="3" name="TaxKeyword">
    <vt:lpwstr>7444;#rtz|54d337f7-e54d-4d3a-a432-5a3dfcc9035d</vt:lpwstr>
  </property>
  <property fmtid="{D5CDD505-2E9C-101B-9397-08002B2CF9AE}" pid="4" name="Topic">
    <vt:lpwstr/>
  </property>
  <property fmtid="{D5CDD505-2E9C-101B-9397-08002B2CF9AE}" pid="5" name="Document Type">
    <vt:lpwstr>111;#Educational|2ccee355-b2dd-4a32-acde-0a8b816bffd5</vt:lpwstr>
  </property>
  <property fmtid="{D5CDD505-2E9C-101B-9397-08002B2CF9AE}" pid="6" name="Departments">
    <vt:lpwstr/>
  </property>
</Properties>
</file>