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44" r:id="rId3"/>
    <p:sldMasterId id="2147483756" r:id="rId4"/>
  </p:sldMasterIdLst>
  <p:notesMasterIdLst>
    <p:notesMasterId r:id="rId11"/>
  </p:notesMasterIdLst>
  <p:sldIdLst>
    <p:sldId id="290" r:id="rId5"/>
    <p:sldId id="321" r:id="rId6"/>
    <p:sldId id="286" r:id="rId7"/>
    <p:sldId id="287" r:id="rId8"/>
    <p:sldId id="311" r:id="rId9"/>
    <p:sldId id="288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B152413-0725-4C04-8F0C-D39BEFC6C5AE}">
          <p14:sldIdLst/>
        </p14:section>
        <p14:section name="Closing Remarks" id="{9A3A999C-E656-4F5F-BA86-D6525DE27A64}">
          <p14:sldIdLst>
            <p14:sldId id="290"/>
            <p14:sldId id="321"/>
            <p14:sldId id="286"/>
            <p14:sldId id="287"/>
            <p14:sldId id="31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5"/>
    <a:srgbClr val="F86828"/>
    <a:srgbClr val="897EA9"/>
    <a:srgbClr val="557FBB"/>
    <a:srgbClr val="F7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4781" autoAdjust="0"/>
  </p:normalViewPr>
  <p:slideViewPr>
    <p:cSldViewPr snapToGrid="0" snapToObjects="1">
      <p:cViewPr varScale="1">
        <p:scale>
          <a:sx n="62" d="100"/>
          <a:sy n="62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sc.local\Main\Depts\Itasca\Public_Relations\Communications\Debbie%20Hersman\Speeches\seat%20belt%20and%20fatality%20rate%20trend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1266822470142"/>
          <c:y val="0.13859068785017803"/>
          <c:w val="0.72693877537955087"/>
          <c:h val="0.582907473122186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Belt Use Rate*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Sheet1!$A$3:$A$17</c:f>
              <c:numCache>
                <c:formatCode>General</c:formatCode>
                <c:ptCount val="15"/>
                <c:pt idx="0">
                  <c:v>1981</c:v>
                </c:pt>
                <c:pt idx="1">
                  <c:v>1988</c:v>
                </c:pt>
                <c:pt idx="2">
                  <c:v>1990</c:v>
                </c:pt>
                <c:pt idx="3">
                  <c:v>1992</c:v>
                </c:pt>
                <c:pt idx="4">
                  <c:v>1994</c:v>
                </c:pt>
                <c:pt idx="5">
                  <c:v>1996</c:v>
                </c:pt>
                <c:pt idx="6">
                  <c:v>1998</c:v>
                </c:pt>
                <c:pt idx="7">
                  <c:v>2000</c:v>
                </c:pt>
                <c:pt idx="8">
                  <c:v>2002</c:v>
                </c:pt>
                <c:pt idx="9">
                  <c:v>2004</c:v>
                </c:pt>
                <c:pt idx="10">
                  <c:v>2008</c:v>
                </c:pt>
                <c:pt idx="11">
                  <c:v>2010</c:v>
                </c:pt>
                <c:pt idx="12">
                  <c:v>2012</c:v>
                </c:pt>
                <c:pt idx="13">
                  <c:v>2014</c:v>
                </c:pt>
                <c:pt idx="14">
                  <c:v>2016</c:v>
                </c:pt>
              </c:numCache>
            </c:numRef>
          </c:cat>
          <c:val>
            <c:numRef>
              <c:f>Sheet1!$B$3:$B$17</c:f>
              <c:numCache>
                <c:formatCode>0%</c:formatCode>
                <c:ptCount val="15"/>
                <c:pt idx="0">
                  <c:v>0.11</c:v>
                </c:pt>
                <c:pt idx="1">
                  <c:v>0.45</c:v>
                </c:pt>
                <c:pt idx="2">
                  <c:v>0.49</c:v>
                </c:pt>
                <c:pt idx="3">
                  <c:v>0.62</c:v>
                </c:pt>
                <c:pt idx="4">
                  <c:v>0.67</c:v>
                </c:pt>
                <c:pt idx="5">
                  <c:v>0.68</c:v>
                </c:pt>
                <c:pt idx="6">
                  <c:v>0.69</c:v>
                </c:pt>
                <c:pt idx="7">
                  <c:v>0.70699999999999996</c:v>
                </c:pt>
                <c:pt idx="8">
                  <c:v>0.752</c:v>
                </c:pt>
                <c:pt idx="9">
                  <c:v>0.79500000000000004</c:v>
                </c:pt>
                <c:pt idx="10">
                  <c:v>0.83099999999999996</c:v>
                </c:pt>
                <c:pt idx="11">
                  <c:v>0.85099999999999998</c:v>
                </c:pt>
                <c:pt idx="12">
                  <c:v>0.86099999999999999</c:v>
                </c:pt>
                <c:pt idx="13">
                  <c:v>0.86699999999999999</c:v>
                </c:pt>
                <c:pt idx="14">
                  <c:v>0.90099999999999991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C-443F-B11A-E922F0396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252352"/>
        <c:axId val="83367424"/>
      </c:lineChart>
      <c:catAx>
        <c:axId val="1292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800"/>
            </a:pPr>
            <a:endParaRPr lang="en-US"/>
          </a:p>
        </c:txPr>
        <c:crossAx val="83367424"/>
        <c:crosses val="autoZero"/>
        <c:auto val="1"/>
        <c:lblAlgn val="ctr"/>
        <c:lblOffset val="100"/>
        <c:noMultiLvlLbl val="0"/>
      </c:catAx>
      <c:valAx>
        <c:axId val="8336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Seat belt Use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0.22588</cdr:x>
      <cdr:y>0</cdr:y>
    </cdr:from>
    <cdr:to>
      <cdr:x>0.90632</cdr:x>
      <cdr:y>0.10926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745364" y="-1139824"/>
          <a:ext cx="52578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1pPr>
          <a:lvl2pPr marL="386105" algn="l" rtl="0" fontAlgn="base">
            <a:spcBef>
              <a:spcPct val="0"/>
            </a:spcBef>
            <a:spcAft>
              <a:spcPct val="0"/>
            </a:spcAft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2pPr>
          <a:lvl3pPr marL="772211" algn="l" rtl="0" fontAlgn="base">
            <a:spcBef>
              <a:spcPct val="0"/>
            </a:spcBef>
            <a:spcAft>
              <a:spcPct val="0"/>
            </a:spcAft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3pPr>
          <a:lvl4pPr marL="1158316" algn="l" rtl="0" fontAlgn="base">
            <a:spcBef>
              <a:spcPct val="0"/>
            </a:spcBef>
            <a:spcAft>
              <a:spcPct val="0"/>
            </a:spcAft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4pPr>
          <a:lvl5pPr marL="1544422" algn="l" rtl="0" fontAlgn="base">
            <a:spcBef>
              <a:spcPct val="0"/>
            </a:spcBef>
            <a:spcAft>
              <a:spcPct val="0"/>
            </a:spcAft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5pPr>
          <a:lvl6pPr marL="1930527" algn="l" defTabSz="386105" rtl="0" eaLnBrk="1" latinLnBrk="0" hangingPunct="1"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6pPr>
          <a:lvl7pPr marL="2316632" algn="l" defTabSz="386105" rtl="0" eaLnBrk="1" latinLnBrk="0" hangingPunct="1"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7pPr>
          <a:lvl8pPr marL="2702738" algn="l" defTabSz="386105" rtl="0" eaLnBrk="1" latinLnBrk="0" hangingPunct="1"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8pPr>
          <a:lvl9pPr marL="3088843" algn="l" defTabSz="386105" rtl="0" eaLnBrk="1" latinLnBrk="0" hangingPunct="1">
            <a:defRPr sz="2027" kern="1200">
              <a:solidFill>
                <a:schemeClr val="tx1"/>
              </a:solidFill>
              <a:latin typeface="Arial" pitchFamily="-123" charset="0"/>
              <a:ea typeface="Arial" pitchFamily="-123" charset="0"/>
              <a:cs typeface="Arial" pitchFamily="-123" charset="0"/>
            </a:defRPr>
          </a:lvl9pPr>
        </a:lstStyle>
        <a:p xmlns:a="http://schemas.openxmlformats.org/drawingml/2006/main">
          <a:r>
            <a:rPr lang="en-US" sz="3200" dirty="0" smtClean="0"/>
            <a:t>Seat Belt Use: 1981-2016  </a:t>
          </a:r>
          <a:endParaRPr 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44B91D-67BD-4150-B965-1341A38A24C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9FF2-967D-4C37-A3F9-63CA762F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2EFB4C-0D71-4B56-9D10-B66C62EFFDE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641E6E-1360-4643-B9DB-B894BCA6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46D7F0-1542-46E2-B8B5-FED22B741AC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E28122-0A26-4616-87A5-3EFCDE09E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32D4EB-9BAE-4F3A-871C-1249FAC6E50A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79385C-1507-4CEE-BC5C-8B3261C6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3F757F-AC8F-4BAB-B05C-6B4679F9F84A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310C80-F2B7-47FE-8A43-E50E46DCD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97163" y="6340475"/>
            <a:ext cx="5999162" cy="242888"/>
          </a:xfrm>
          <a:prstGeom prst="rect">
            <a:avLst/>
          </a:prstGeom>
        </p:spPr>
        <p:txBody>
          <a:bodyPr/>
          <a:lstStyle>
            <a:lvl1pPr algn="r">
              <a:defRPr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-52"/>
                <a:ea typeface="Helvetica" charset="-52"/>
                <a:cs typeface="Helvetica" charset="-52"/>
              </a:defRPr>
            </a:lvl1pPr>
          </a:lstStyle>
          <a:p>
            <a:pPr>
              <a:defRPr/>
            </a:pPr>
            <a:fld id="{400F55BC-8290-42A6-BEBB-7E76D01DF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8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88" y="1505712"/>
            <a:ext cx="56720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45391" y="2865122"/>
            <a:ext cx="7941147" cy="33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97480" y="6339840"/>
            <a:ext cx="5998464" cy="243840"/>
          </a:xfrm>
          <a:prstGeom prst="rect">
            <a:avLst/>
          </a:prstGeom>
        </p:spPr>
        <p:txBody>
          <a:bodyPr/>
          <a:lstStyle>
            <a:lvl1pPr algn="r">
              <a:defRPr sz="45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-52"/>
                <a:ea typeface="Helvetica" charset="-52"/>
                <a:cs typeface="Helvetica" charset="-52"/>
              </a:defRPr>
            </a:lvl1pPr>
          </a:lstStyle>
          <a:p>
            <a:fld id="{6F791541-386C-F541-92E0-25F500DE0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2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2D3A-4FD9-40B6-B31B-B37DF7DFCC2B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8C20-A59B-4E49-8E7D-636A75AC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F5FA-E49D-4977-8D4A-14120A8D83B9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CF1C-9783-4F64-AE81-4DF3F90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EFEB-9CC5-4B67-8D5B-DB584BB2219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C0B7-09C6-4320-82B9-964D155E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6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A8D1-D7D8-45B2-B33F-C3DCA72242D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6E9-917A-4E9E-9386-6CB9491D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DF85-9948-41C5-BDFE-D5326DD0CE6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0FED-3CF0-4F69-AE9C-D15FF276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0025FD-E4B9-4A35-B9FE-131CC4260C66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3FAF32-44B7-436D-B352-58F40ADAF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1B0F-5867-4BCD-AA46-0498D75DDBB6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AAD-9863-468A-84FC-C89786B9A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DA79-6CAC-423A-904A-1F80EECD158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C5A-C7AC-4331-9A41-CD5EAD5A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2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6693-B30A-4133-9906-FEED83792343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DA8B-402D-4605-92FC-615BDABA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6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36C2-5F5B-46E2-8A90-3A8E5E7CA6A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F944-18C2-499C-8680-2870C8A6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4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4F94-87DC-4619-BE3A-809FDEEE661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F09B-F69A-4073-ABE5-5783EEE9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1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8E31-2D19-49A2-A834-30E71416C01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3904-F308-428D-BB4D-95F9BAE6F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05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9D3F15-7EAD-4367-8E8F-D2FEF13D94CC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1AD117-BDAA-42B3-B712-351100A1D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9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3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6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7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65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4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5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9139D1-4B0B-4FF5-8746-76D342A9339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8BD0B0-0DF2-4FC8-8452-FEADFA01F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1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7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2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0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8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2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6706E4-9CBC-4830-B6BD-98721AC4D65D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F91654-60F5-498A-8BEA-92615B0DA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3A6FB5-C3E2-4734-B965-B4474944CBB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762EAF-23BF-4946-8F5F-E641ABCA7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A43668-3911-4D19-BF1B-FC02B170AF27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968FA-7F2E-40B9-A083-E4B4E0D9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D2502-1AC4-4047-B9B2-79FFF8789B7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B3399E-E0A0-49DC-9A48-6FF956AE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BD27EC-DDE1-4018-8A26-E010AFE59E5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02BB0B-8AFC-4921-A6A2-4FD15F74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ad to Zero_RGB_PowerPoin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5168900"/>
            <a:ext cx="3467100" cy="175260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8199653" y="23253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7805394" y="23254"/>
            <a:ext cx="1341781" cy="1234440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7434604" y="10896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69" r:id="rId13"/>
    <p:sldLayoutId id="2147483770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F49A-D22D-4314-9C06-2B019FBBF737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A3057-A3A2-4B95-8E14-888B935E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Zero</a:t>
            </a:r>
            <a:br>
              <a:rPr lang="en-US" dirty="0" smtClean="0"/>
            </a:br>
            <a:r>
              <a:rPr lang="en-US" dirty="0" smtClean="0"/>
              <a:t>Debbie Hersman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06" y="3312307"/>
            <a:ext cx="3890500" cy="3181484"/>
          </a:xfrm>
        </p:spPr>
      </p:pic>
    </p:spTree>
    <p:extLst>
      <p:ext uri="{BB962C8B-B14F-4D97-AF65-F5344CB8AC3E}">
        <p14:creationId xmlns:p14="http://schemas.microsoft.com/office/powerpoint/2010/main" val="396345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4" y="705612"/>
            <a:ext cx="5672038" cy="1143000"/>
          </a:xfrm>
        </p:spPr>
        <p:txBody>
          <a:bodyPr/>
          <a:lstStyle/>
          <a:p>
            <a:r>
              <a:rPr lang="en-US" b="1" dirty="0" smtClean="0"/>
              <a:t>How We Get to ZERO: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2029234"/>
            <a:ext cx="7371645" cy="3355537"/>
          </a:xfrm>
        </p:spPr>
        <p:txBody>
          <a:bodyPr/>
          <a:lstStyle/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Down on What Works</a:t>
            </a: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 Technology </a:t>
            </a: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Culture 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3734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5641" r="5782" b="8205"/>
          <a:stretch/>
        </p:blipFill>
        <p:spPr>
          <a:xfrm>
            <a:off x="5230906" y="1210236"/>
            <a:ext cx="3348318" cy="2259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470" y="0"/>
            <a:ext cx="603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Future of ZERO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1" y="1210236"/>
            <a:ext cx="4409684" cy="1986568"/>
          </a:xfrm>
          <a:prstGeom prst="rect">
            <a:avLst/>
          </a:prstGeom>
        </p:spPr>
      </p:pic>
      <p:pic>
        <p:nvPicPr>
          <p:cNvPr id="2050" name="Picture 2" descr="Image result for safe roa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0" y="3637599"/>
            <a:ext cx="32099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06" y="3910137"/>
            <a:ext cx="3448237" cy="22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44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4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64100"/>
            <a:ext cx="3530600" cy="199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21599" y="1012824"/>
          <a:ext cx="7727064" cy="535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5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52" y="2138082"/>
            <a:ext cx="80278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can </a:t>
            </a:r>
            <a:r>
              <a:rPr lang="en-US" sz="4400" b="1" dirty="0" smtClean="0">
                <a:solidFill>
                  <a:srgbClr val="F86828"/>
                </a:solidFill>
              </a:rPr>
              <a:t>YOU</a:t>
            </a:r>
            <a:r>
              <a:rPr lang="en-US" sz="4400" b="1" dirty="0" smtClean="0"/>
              <a:t> do to reach ZERO? </a:t>
            </a:r>
          </a:p>
          <a:p>
            <a:endParaRPr lang="en-US" sz="4000" dirty="0"/>
          </a:p>
          <a:p>
            <a:pPr algn="ctr"/>
            <a:r>
              <a:rPr lang="en-US" sz="4000" b="1" i="1" dirty="0" smtClean="0">
                <a:solidFill>
                  <a:srgbClr val="004FA5"/>
                </a:solidFill>
              </a:rPr>
              <a:t>NSC.org/</a:t>
            </a:r>
            <a:r>
              <a:rPr lang="en-US" sz="4000" b="1" i="1" dirty="0" err="1" smtClean="0">
                <a:solidFill>
                  <a:srgbClr val="004FA5"/>
                </a:solidFill>
              </a:rPr>
              <a:t>RoadtoZero</a:t>
            </a:r>
            <a:r>
              <a:rPr lang="en-US" sz="4000" b="1" i="1" dirty="0" smtClean="0">
                <a:solidFill>
                  <a:srgbClr val="004FA5"/>
                </a:solidFill>
              </a:rPr>
              <a:t> </a:t>
            </a:r>
            <a:endParaRPr lang="en-US" sz="4000" b="1" i="1" dirty="0">
              <a:solidFill>
                <a:srgbClr val="004F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68233"/>
      </p:ext>
    </p:extLst>
  </p:cSld>
  <p:clrMapOvr>
    <a:masterClrMapping/>
  </p:clrMapOvr>
</p:sld>
</file>

<file path=ppt/theme/theme1.xml><?xml version="1.0" encoding="utf-8"?>
<a:theme xmlns:a="http://schemas.openxmlformats.org/drawingml/2006/main" name="Dec 15 2016 DA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c 15 2016 DAPH" id="{37ACAA2A-B6B3-4A6C-9821-02E6E3FBEDCD}" vid="{C373A743-2E7D-43BF-BCAC-9D91496AE2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c 15 2016 DAPH" id="{37ACAA2A-B6B3-4A6C-9821-02E6E3FBEDCD}" vid="{37622428-AA73-4FF4-885A-985C90E1010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 15 2016 DAPH" id="{37ACAA2A-B6B3-4A6C-9821-02E6E3FBEDCD}" vid="{56E5FE51-D33D-453B-B688-5EDA5955DFB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 15 2016 DAPH" id="{37ACAA2A-B6B3-4A6C-9821-02E6E3FBEDCD}" vid="{10038274-4F60-47CB-87FE-960E172FCB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rtz</TermName>
          <TermId xmlns="http://schemas.microsoft.com/office/infopath/2007/PartnerControls">54d337f7-e54d-4d3a-a432-5a3dfcc9035d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2099-06-21T05:00:00+00:00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7444</Value>
      <Value>111</Value>
    </TaxCatchAll>
    <LaunchDate xmlns="b35a27d7-1396-409e-8fc2-873a3cc5d79b">2017-12-21T06:00:00+00:00</LaunchDate>
    <Document_x0020_Date xmlns="b35a27d7-1396-409e-8fc2-873a3cc5d79b">2017-12-21T06:00:00+00:00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Props1.xml><?xml version="1.0" encoding="utf-8"?>
<ds:datastoreItem xmlns:ds="http://schemas.openxmlformats.org/officeDocument/2006/customXml" ds:itemID="{E5310CFB-DC5F-4ACE-B5E0-DDD60F908A20}"/>
</file>

<file path=customXml/itemProps2.xml><?xml version="1.0" encoding="utf-8"?>
<ds:datastoreItem xmlns:ds="http://schemas.openxmlformats.org/officeDocument/2006/customXml" ds:itemID="{7494EF50-8984-4684-AD50-208351B3B3A2}"/>
</file>

<file path=customXml/itemProps3.xml><?xml version="1.0" encoding="utf-8"?>
<ds:datastoreItem xmlns:ds="http://schemas.openxmlformats.org/officeDocument/2006/customXml" ds:itemID="{1225EF09-1015-4D95-91DE-6437D3AF9B39}"/>
</file>

<file path=docProps/app.xml><?xml version="1.0" encoding="utf-8"?>
<Properties xmlns="http://schemas.openxmlformats.org/officeDocument/2006/extended-properties" xmlns:vt="http://schemas.openxmlformats.org/officeDocument/2006/docPropsVTypes">
  <Template>Dec 15 2016 DAPH</Template>
  <TotalTime>4327</TotalTime>
  <Words>40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Dec 15 2016 DAPH</vt:lpstr>
      <vt:lpstr>Custom Design</vt:lpstr>
      <vt:lpstr>1_Custom Design</vt:lpstr>
      <vt:lpstr>2_Custom Design</vt:lpstr>
      <vt:lpstr>Getting To Zero Debbie Hersman</vt:lpstr>
      <vt:lpstr>How We Get to ZERO: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hersman close</dc:title>
  <dc:creator>Tatyana Warrick</dc:creator>
  <cp:keywords>rtz</cp:keywords>
  <dc:description/>
  <cp:lastModifiedBy>Susan Crotty</cp:lastModifiedBy>
  <cp:revision>121</cp:revision>
  <cp:lastPrinted>2017-01-23T20:58:00Z</cp:lastPrinted>
  <dcterms:created xsi:type="dcterms:W3CDTF">2016-12-15T03:41:58Z</dcterms:created>
  <dcterms:modified xsi:type="dcterms:W3CDTF">2017-12-12T05:38:48Z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7444;#rtz|54d337f7-e54d-4d3a-a432-5a3dfcc9035d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