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744" r:id="rId3"/>
    <p:sldMasterId id="2147483756" r:id="rId4"/>
  </p:sldMasterIdLst>
  <p:notesMasterIdLst>
    <p:notesMasterId r:id="rId40"/>
  </p:notesMasterIdLst>
  <p:handoutMasterIdLst>
    <p:handoutMasterId r:id="rId41"/>
  </p:handoutMasterIdLst>
  <p:sldIdLst>
    <p:sldId id="256" r:id="rId5"/>
    <p:sldId id="290" r:id="rId6"/>
    <p:sldId id="338" r:id="rId7"/>
    <p:sldId id="339" r:id="rId8"/>
    <p:sldId id="326" r:id="rId9"/>
    <p:sldId id="328" r:id="rId10"/>
    <p:sldId id="356" r:id="rId11"/>
    <p:sldId id="323" r:id="rId12"/>
    <p:sldId id="325" r:id="rId13"/>
    <p:sldId id="354" r:id="rId14"/>
    <p:sldId id="340" r:id="rId15"/>
    <p:sldId id="292" r:id="rId16"/>
    <p:sldId id="352" r:id="rId17"/>
    <p:sldId id="351" r:id="rId18"/>
    <p:sldId id="361" r:id="rId19"/>
    <p:sldId id="362" r:id="rId20"/>
    <p:sldId id="341" r:id="rId21"/>
    <p:sldId id="344" r:id="rId22"/>
    <p:sldId id="296" r:id="rId23"/>
    <p:sldId id="314" r:id="rId24"/>
    <p:sldId id="353" r:id="rId25"/>
    <p:sldId id="342" r:id="rId26"/>
    <p:sldId id="305" r:id="rId27"/>
    <p:sldId id="357" r:id="rId28"/>
    <p:sldId id="343" r:id="rId29"/>
    <p:sldId id="363" r:id="rId30"/>
    <p:sldId id="364" r:id="rId31"/>
    <p:sldId id="285" r:id="rId32"/>
    <p:sldId id="345" r:id="rId33"/>
    <p:sldId id="346" r:id="rId34"/>
    <p:sldId id="347" r:id="rId35"/>
    <p:sldId id="355" r:id="rId36"/>
    <p:sldId id="348" r:id="rId37"/>
    <p:sldId id="360" r:id="rId38"/>
    <p:sldId id="349" r:id="rId39"/>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mn-ea"/>
        <a:cs typeface="Arial"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F6C"/>
    <a:srgbClr val="004FA5"/>
    <a:srgbClr val="557FBB"/>
    <a:srgbClr val="897EA9"/>
    <a:srgbClr val="F86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7" autoAdjust="0"/>
    <p:restoredTop sz="50000" autoAdjust="0"/>
  </p:normalViewPr>
  <p:slideViewPr>
    <p:cSldViewPr snapToGrid="0" snapToObjects="1">
      <p:cViewPr varScale="1">
        <p:scale>
          <a:sx n="33" d="100"/>
          <a:sy n="33" d="100"/>
        </p:scale>
        <p:origin x="1506" y="54"/>
      </p:cViewPr>
      <p:guideLst>
        <p:guide orient="horz" pos="2160"/>
        <p:guide pos="2880"/>
      </p:guideLst>
    </p:cSldViewPr>
  </p:slideViewPr>
  <p:outlineViewPr>
    <p:cViewPr>
      <p:scale>
        <a:sx n="33" d="100"/>
        <a:sy n="33" d="100"/>
      </p:scale>
      <p:origin x="0" y="-1614"/>
    </p:cViewPr>
  </p:outlineViewPr>
  <p:notesTextViewPr>
    <p:cViewPr>
      <p:scale>
        <a:sx n="3" d="2"/>
        <a:sy n="3" d="2"/>
      </p:scale>
      <p:origin x="0" y="0"/>
    </p:cViewPr>
  </p:notesTextViewPr>
  <p:sorterViewPr>
    <p:cViewPr>
      <p:scale>
        <a:sx n="100" d="100"/>
        <a:sy n="100" d="100"/>
      </p:scale>
      <p:origin x="0" y="-41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2B0379-CACE-4E88-8FE3-2CAA10F6C78E}" type="doc">
      <dgm:prSet loTypeId="urn:microsoft.com/office/officeart/2005/8/layout/cycle6" loCatId="cycle" qsTypeId="urn:microsoft.com/office/officeart/2009/2/quickstyle/3d8" qsCatId="3D" csTypeId="urn:microsoft.com/office/officeart/2005/8/colors/accent6_3" csCatId="accent6" phldr="1"/>
      <dgm:spPr/>
      <dgm:t>
        <a:bodyPr/>
        <a:lstStyle/>
        <a:p>
          <a:endParaRPr lang="en-US"/>
        </a:p>
      </dgm:t>
    </dgm:pt>
    <dgm:pt modelId="{7A6F7724-8BAA-42B4-A15C-961821E392EC}">
      <dgm:prSet phldrT="[Text]"/>
      <dgm:spPr>
        <a:solidFill>
          <a:schemeClr val="tx2"/>
        </a:solidFill>
      </dgm:spPr>
      <dgm:t>
        <a:bodyPr/>
        <a:lstStyle/>
        <a:p>
          <a:r>
            <a:rPr lang="en-US" dirty="0" smtClean="0">
              <a:solidFill>
                <a:schemeClr val="bg1"/>
              </a:solidFill>
            </a:rPr>
            <a:t>Coalition Work</a:t>
          </a:r>
          <a:endParaRPr lang="en-US" dirty="0">
            <a:solidFill>
              <a:schemeClr val="bg1"/>
            </a:solidFill>
          </a:endParaRPr>
        </a:p>
      </dgm:t>
    </dgm:pt>
    <dgm:pt modelId="{DAE68A35-1028-4DE5-AAAC-87DD70E327A8}" type="parTrans" cxnId="{DC7593B7-D1B6-4265-8921-2CF049F04365}">
      <dgm:prSet/>
      <dgm:spPr/>
      <dgm:t>
        <a:bodyPr/>
        <a:lstStyle/>
        <a:p>
          <a:endParaRPr lang="en-US"/>
        </a:p>
      </dgm:t>
    </dgm:pt>
    <dgm:pt modelId="{433A7FAD-BC9F-4A72-9C9A-C5512C660D61}" type="sibTrans" cxnId="{DC7593B7-D1B6-4265-8921-2CF049F04365}">
      <dgm:prSet/>
      <dgm:spPr>
        <a:ln>
          <a:solidFill>
            <a:srgbClr val="004FA5"/>
          </a:solidFill>
        </a:ln>
      </dgm:spPr>
      <dgm:t>
        <a:bodyPr/>
        <a:lstStyle/>
        <a:p>
          <a:endParaRPr lang="en-US"/>
        </a:p>
      </dgm:t>
    </dgm:pt>
    <dgm:pt modelId="{191680A6-04B5-447E-A666-1E6EF908ED71}">
      <dgm:prSet phldrT="[Text]"/>
      <dgm:spPr>
        <a:solidFill>
          <a:schemeClr val="tx2">
            <a:lumMod val="60000"/>
            <a:lumOff val="40000"/>
          </a:schemeClr>
        </a:solidFill>
      </dgm:spPr>
      <dgm:t>
        <a:bodyPr/>
        <a:lstStyle/>
        <a:p>
          <a:r>
            <a:rPr lang="en-US" dirty="0" smtClean="0">
              <a:solidFill>
                <a:schemeClr val="bg1"/>
              </a:solidFill>
            </a:rPr>
            <a:t>Innovative Grants</a:t>
          </a:r>
          <a:endParaRPr lang="en-US" dirty="0">
            <a:solidFill>
              <a:schemeClr val="bg1"/>
            </a:solidFill>
          </a:endParaRPr>
        </a:p>
      </dgm:t>
    </dgm:pt>
    <dgm:pt modelId="{5318A9FF-E547-48DE-BA35-AF5986AE0EDB}" type="parTrans" cxnId="{20C22F8C-A38A-46EC-93CB-1264D4377A64}">
      <dgm:prSet/>
      <dgm:spPr/>
      <dgm:t>
        <a:bodyPr/>
        <a:lstStyle/>
        <a:p>
          <a:endParaRPr lang="en-US"/>
        </a:p>
      </dgm:t>
    </dgm:pt>
    <dgm:pt modelId="{C32E4E7C-736A-4D16-8BFD-64CC9F6D1366}" type="sibTrans" cxnId="{20C22F8C-A38A-46EC-93CB-1264D4377A64}">
      <dgm:prSet/>
      <dgm:spPr>
        <a:ln>
          <a:solidFill>
            <a:srgbClr val="004FA5"/>
          </a:solidFill>
        </a:ln>
      </dgm:spPr>
      <dgm:t>
        <a:bodyPr/>
        <a:lstStyle/>
        <a:p>
          <a:endParaRPr lang="en-US"/>
        </a:p>
      </dgm:t>
    </dgm:pt>
    <dgm:pt modelId="{8031DA2F-27EB-43AF-9846-D7FCCCC4260E}">
      <dgm:prSet phldrT="[Text]"/>
      <dgm:spPr>
        <a:solidFill>
          <a:srgbClr val="557FBB"/>
        </a:solidFill>
      </dgm:spPr>
      <dgm:t>
        <a:bodyPr/>
        <a:lstStyle/>
        <a:p>
          <a:r>
            <a:rPr lang="en-US" dirty="0" smtClean="0">
              <a:solidFill>
                <a:schemeClr val="bg1"/>
              </a:solidFill>
            </a:rPr>
            <a:t>Long Term Scenario</a:t>
          </a:r>
          <a:endParaRPr lang="en-US" dirty="0">
            <a:solidFill>
              <a:schemeClr val="bg1"/>
            </a:solidFill>
          </a:endParaRPr>
        </a:p>
      </dgm:t>
    </dgm:pt>
    <dgm:pt modelId="{063D2CDA-40E7-420D-9CBD-95641E4DBA05}" type="parTrans" cxnId="{22ABFF4A-D915-4223-9AD3-F76688165857}">
      <dgm:prSet/>
      <dgm:spPr/>
      <dgm:t>
        <a:bodyPr/>
        <a:lstStyle/>
        <a:p>
          <a:endParaRPr lang="en-US"/>
        </a:p>
      </dgm:t>
    </dgm:pt>
    <dgm:pt modelId="{8FA24735-707C-477F-9A5F-502EE1A5DCFE}" type="sibTrans" cxnId="{22ABFF4A-D915-4223-9AD3-F76688165857}">
      <dgm:prSet/>
      <dgm:spPr>
        <a:ln>
          <a:solidFill>
            <a:srgbClr val="004FA5"/>
          </a:solidFill>
        </a:ln>
      </dgm:spPr>
      <dgm:t>
        <a:bodyPr/>
        <a:lstStyle/>
        <a:p>
          <a:endParaRPr lang="en-US" sz="2800"/>
        </a:p>
      </dgm:t>
    </dgm:pt>
    <dgm:pt modelId="{2485891D-A3B5-4383-B601-A4A0E1CCF693}" type="pres">
      <dgm:prSet presAssocID="{A82B0379-CACE-4E88-8FE3-2CAA10F6C78E}" presName="cycle" presStyleCnt="0">
        <dgm:presLayoutVars>
          <dgm:dir/>
          <dgm:resizeHandles val="exact"/>
        </dgm:presLayoutVars>
      </dgm:prSet>
      <dgm:spPr/>
      <dgm:t>
        <a:bodyPr/>
        <a:lstStyle/>
        <a:p>
          <a:endParaRPr lang="en-US"/>
        </a:p>
      </dgm:t>
    </dgm:pt>
    <dgm:pt modelId="{B6418EDC-D478-467C-A0D3-23462EE0B8EC}" type="pres">
      <dgm:prSet presAssocID="{7A6F7724-8BAA-42B4-A15C-961821E392EC}" presName="node" presStyleLbl="node1" presStyleIdx="0" presStyleCnt="3" custScaleX="122597" custScaleY="164015" custRadScaleRad="103441" custRadScaleInc="-6684">
        <dgm:presLayoutVars>
          <dgm:bulletEnabled val="1"/>
        </dgm:presLayoutVars>
      </dgm:prSet>
      <dgm:spPr/>
      <dgm:t>
        <a:bodyPr/>
        <a:lstStyle/>
        <a:p>
          <a:endParaRPr lang="en-US"/>
        </a:p>
      </dgm:t>
    </dgm:pt>
    <dgm:pt modelId="{D40DDEB8-DB6E-401F-9205-5FCC370BAE28}" type="pres">
      <dgm:prSet presAssocID="{7A6F7724-8BAA-42B4-A15C-961821E392EC}" presName="spNode" presStyleCnt="0"/>
      <dgm:spPr/>
      <dgm:t>
        <a:bodyPr/>
        <a:lstStyle/>
        <a:p>
          <a:endParaRPr lang="en-US"/>
        </a:p>
      </dgm:t>
    </dgm:pt>
    <dgm:pt modelId="{5C0ADA33-D502-4A9D-BFE0-B1B90B3C2B1C}" type="pres">
      <dgm:prSet presAssocID="{433A7FAD-BC9F-4A72-9C9A-C5512C660D61}" presName="sibTrans" presStyleLbl="sibTrans1D1" presStyleIdx="0" presStyleCnt="3"/>
      <dgm:spPr/>
      <dgm:t>
        <a:bodyPr/>
        <a:lstStyle/>
        <a:p>
          <a:endParaRPr lang="en-US"/>
        </a:p>
      </dgm:t>
    </dgm:pt>
    <dgm:pt modelId="{AFAE23BC-2C3E-44C5-8AD2-F5A908A9346A}" type="pres">
      <dgm:prSet presAssocID="{191680A6-04B5-447E-A666-1E6EF908ED71}" presName="node" presStyleLbl="node1" presStyleIdx="1" presStyleCnt="3" custScaleX="126368" custScaleY="167614" custRadScaleRad="103033" custRadScaleInc="989">
        <dgm:presLayoutVars>
          <dgm:bulletEnabled val="1"/>
        </dgm:presLayoutVars>
      </dgm:prSet>
      <dgm:spPr/>
      <dgm:t>
        <a:bodyPr/>
        <a:lstStyle/>
        <a:p>
          <a:endParaRPr lang="en-US"/>
        </a:p>
      </dgm:t>
    </dgm:pt>
    <dgm:pt modelId="{C5DE4121-1CAC-476B-90FD-08DD581ED573}" type="pres">
      <dgm:prSet presAssocID="{191680A6-04B5-447E-A666-1E6EF908ED71}" presName="spNode" presStyleCnt="0"/>
      <dgm:spPr/>
      <dgm:t>
        <a:bodyPr/>
        <a:lstStyle/>
        <a:p>
          <a:endParaRPr lang="en-US"/>
        </a:p>
      </dgm:t>
    </dgm:pt>
    <dgm:pt modelId="{53B382DC-3B00-402A-A9FA-535C6565EFFE}" type="pres">
      <dgm:prSet presAssocID="{C32E4E7C-736A-4D16-8BFD-64CC9F6D1366}" presName="sibTrans" presStyleLbl="sibTrans1D1" presStyleIdx="1" presStyleCnt="3"/>
      <dgm:spPr/>
      <dgm:t>
        <a:bodyPr/>
        <a:lstStyle/>
        <a:p>
          <a:endParaRPr lang="en-US"/>
        </a:p>
      </dgm:t>
    </dgm:pt>
    <dgm:pt modelId="{54140FAD-4D81-41F0-BCC2-B4F0E35F2D56}" type="pres">
      <dgm:prSet presAssocID="{8031DA2F-27EB-43AF-9846-D7FCCCC4260E}" presName="node" presStyleLbl="node1" presStyleIdx="2" presStyleCnt="3" custScaleX="119928" custScaleY="167614">
        <dgm:presLayoutVars>
          <dgm:bulletEnabled val="1"/>
        </dgm:presLayoutVars>
      </dgm:prSet>
      <dgm:spPr/>
      <dgm:t>
        <a:bodyPr/>
        <a:lstStyle/>
        <a:p>
          <a:endParaRPr lang="en-US"/>
        </a:p>
      </dgm:t>
    </dgm:pt>
    <dgm:pt modelId="{B62AC31C-6D35-4688-947D-53B9093A301F}" type="pres">
      <dgm:prSet presAssocID="{8031DA2F-27EB-43AF-9846-D7FCCCC4260E}" presName="spNode" presStyleCnt="0"/>
      <dgm:spPr/>
      <dgm:t>
        <a:bodyPr/>
        <a:lstStyle/>
        <a:p>
          <a:endParaRPr lang="en-US"/>
        </a:p>
      </dgm:t>
    </dgm:pt>
    <dgm:pt modelId="{0B9F39E0-BC71-440C-A5D6-05608B59C6BB}" type="pres">
      <dgm:prSet presAssocID="{8FA24735-707C-477F-9A5F-502EE1A5DCFE}" presName="sibTrans" presStyleLbl="sibTrans1D1" presStyleIdx="2" presStyleCnt="3"/>
      <dgm:spPr/>
      <dgm:t>
        <a:bodyPr/>
        <a:lstStyle/>
        <a:p>
          <a:endParaRPr lang="en-US"/>
        </a:p>
      </dgm:t>
    </dgm:pt>
  </dgm:ptLst>
  <dgm:cxnLst>
    <dgm:cxn modelId="{6BAFBF1B-B018-4B5D-A14E-EE52F3A91AB9}" type="presOf" srcId="{8FA24735-707C-477F-9A5F-502EE1A5DCFE}" destId="{0B9F39E0-BC71-440C-A5D6-05608B59C6BB}" srcOrd="0" destOrd="0" presId="urn:microsoft.com/office/officeart/2005/8/layout/cycle6"/>
    <dgm:cxn modelId="{20C22F8C-A38A-46EC-93CB-1264D4377A64}" srcId="{A82B0379-CACE-4E88-8FE3-2CAA10F6C78E}" destId="{191680A6-04B5-447E-A666-1E6EF908ED71}" srcOrd="1" destOrd="0" parTransId="{5318A9FF-E547-48DE-BA35-AF5986AE0EDB}" sibTransId="{C32E4E7C-736A-4D16-8BFD-64CC9F6D1366}"/>
    <dgm:cxn modelId="{2543F636-30D8-48F6-9F18-24DAE9E80F45}" type="presOf" srcId="{A82B0379-CACE-4E88-8FE3-2CAA10F6C78E}" destId="{2485891D-A3B5-4383-B601-A4A0E1CCF693}" srcOrd="0" destOrd="0" presId="urn:microsoft.com/office/officeart/2005/8/layout/cycle6"/>
    <dgm:cxn modelId="{3A51169C-E9B2-480C-8477-88970462534F}" type="presOf" srcId="{C32E4E7C-736A-4D16-8BFD-64CC9F6D1366}" destId="{53B382DC-3B00-402A-A9FA-535C6565EFFE}" srcOrd="0" destOrd="0" presId="urn:microsoft.com/office/officeart/2005/8/layout/cycle6"/>
    <dgm:cxn modelId="{DC7593B7-D1B6-4265-8921-2CF049F04365}" srcId="{A82B0379-CACE-4E88-8FE3-2CAA10F6C78E}" destId="{7A6F7724-8BAA-42B4-A15C-961821E392EC}" srcOrd="0" destOrd="0" parTransId="{DAE68A35-1028-4DE5-AAAC-87DD70E327A8}" sibTransId="{433A7FAD-BC9F-4A72-9C9A-C5512C660D61}"/>
    <dgm:cxn modelId="{FCD72AB6-7CD9-498F-8302-E5A5DB9F92B3}" type="presOf" srcId="{8031DA2F-27EB-43AF-9846-D7FCCCC4260E}" destId="{54140FAD-4D81-41F0-BCC2-B4F0E35F2D56}" srcOrd="0" destOrd="0" presId="urn:microsoft.com/office/officeart/2005/8/layout/cycle6"/>
    <dgm:cxn modelId="{22ABFF4A-D915-4223-9AD3-F76688165857}" srcId="{A82B0379-CACE-4E88-8FE3-2CAA10F6C78E}" destId="{8031DA2F-27EB-43AF-9846-D7FCCCC4260E}" srcOrd="2" destOrd="0" parTransId="{063D2CDA-40E7-420D-9CBD-95641E4DBA05}" sibTransId="{8FA24735-707C-477F-9A5F-502EE1A5DCFE}"/>
    <dgm:cxn modelId="{5EA2AEB1-C5B2-4B57-AB76-6378B9F927A2}" type="presOf" srcId="{433A7FAD-BC9F-4A72-9C9A-C5512C660D61}" destId="{5C0ADA33-D502-4A9D-BFE0-B1B90B3C2B1C}" srcOrd="0" destOrd="0" presId="urn:microsoft.com/office/officeart/2005/8/layout/cycle6"/>
    <dgm:cxn modelId="{58C70DE0-953F-4C3A-AA4F-180B01ED3E72}" type="presOf" srcId="{7A6F7724-8BAA-42B4-A15C-961821E392EC}" destId="{B6418EDC-D478-467C-A0D3-23462EE0B8EC}" srcOrd="0" destOrd="0" presId="urn:microsoft.com/office/officeart/2005/8/layout/cycle6"/>
    <dgm:cxn modelId="{07978B98-10D8-4FCA-A20A-C2EB4589FFCC}" type="presOf" srcId="{191680A6-04B5-447E-A666-1E6EF908ED71}" destId="{AFAE23BC-2C3E-44C5-8AD2-F5A908A9346A}" srcOrd="0" destOrd="0" presId="urn:microsoft.com/office/officeart/2005/8/layout/cycle6"/>
    <dgm:cxn modelId="{AD4329EF-A245-4B4B-B9B7-93784ED7D149}" type="presParOf" srcId="{2485891D-A3B5-4383-B601-A4A0E1CCF693}" destId="{B6418EDC-D478-467C-A0D3-23462EE0B8EC}" srcOrd="0" destOrd="0" presId="urn:microsoft.com/office/officeart/2005/8/layout/cycle6"/>
    <dgm:cxn modelId="{D6FA4300-8695-464B-AE56-8EF8571AB261}" type="presParOf" srcId="{2485891D-A3B5-4383-B601-A4A0E1CCF693}" destId="{D40DDEB8-DB6E-401F-9205-5FCC370BAE28}" srcOrd="1" destOrd="0" presId="urn:microsoft.com/office/officeart/2005/8/layout/cycle6"/>
    <dgm:cxn modelId="{FAC76183-769A-4D18-AA02-431DA2E93608}" type="presParOf" srcId="{2485891D-A3B5-4383-B601-A4A0E1CCF693}" destId="{5C0ADA33-D502-4A9D-BFE0-B1B90B3C2B1C}" srcOrd="2" destOrd="0" presId="urn:microsoft.com/office/officeart/2005/8/layout/cycle6"/>
    <dgm:cxn modelId="{1567F99F-509C-4752-BA85-012D1160AC00}" type="presParOf" srcId="{2485891D-A3B5-4383-B601-A4A0E1CCF693}" destId="{AFAE23BC-2C3E-44C5-8AD2-F5A908A9346A}" srcOrd="3" destOrd="0" presId="urn:microsoft.com/office/officeart/2005/8/layout/cycle6"/>
    <dgm:cxn modelId="{4944533C-6CC3-4753-9039-21484CFD9FBC}" type="presParOf" srcId="{2485891D-A3B5-4383-B601-A4A0E1CCF693}" destId="{C5DE4121-1CAC-476B-90FD-08DD581ED573}" srcOrd="4" destOrd="0" presId="urn:microsoft.com/office/officeart/2005/8/layout/cycle6"/>
    <dgm:cxn modelId="{E9E25F76-78B9-408E-A87C-EA2D5C566C0F}" type="presParOf" srcId="{2485891D-A3B5-4383-B601-A4A0E1CCF693}" destId="{53B382DC-3B00-402A-A9FA-535C6565EFFE}" srcOrd="5" destOrd="0" presId="urn:microsoft.com/office/officeart/2005/8/layout/cycle6"/>
    <dgm:cxn modelId="{A674BABB-0B13-4242-81C6-2A45D04A8079}" type="presParOf" srcId="{2485891D-A3B5-4383-B601-A4A0E1CCF693}" destId="{54140FAD-4D81-41F0-BCC2-B4F0E35F2D56}" srcOrd="6" destOrd="0" presId="urn:microsoft.com/office/officeart/2005/8/layout/cycle6"/>
    <dgm:cxn modelId="{B4C8B004-C6A4-49EC-91E1-99C139AF33FD}" type="presParOf" srcId="{2485891D-A3B5-4383-B601-A4A0E1CCF693}" destId="{B62AC31C-6D35-4688-947D-53B9093A301F}" srcOrd="7" destOrd="0" presId="urn:microsoft.com/office/officeart/2005/8/layout/cycle6"/>
    <dgm:cxn modelId="{08B5F04A-1171-4A5E-B00F-B03782EC59EE}" type="presParOf" srcId="{2485891D-A3B5-4383-B601-A4A0E1CCF693}" destId="{0B9F39E0-BC71-440C-A5D6-05608B59C6BB}"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18EDC-D478-467C-A0D3-23462EE0B8EC}">
      <dsp:nvSpPr>
        <dsp:cNvPr id="0" name=""/>
        <dsp:cNvSpPr/>
      </dsp:nvSpPr>
      <dsp:spPr>
        <a:xfrm>
          <a:off x="1773001" y="-188974"/>
          <a:ext cx="2258790" cy="1964232"/>
        </a:xfrm>
        <a:prstGeom prst="roundRect">
          <a:avLst/>
        </a:prstGeom>
        <a:solidFill>
          <a:schemeClr val="tx2"/>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solidFill>
                <a:schemeClr val="bg1"/>
              </a:solidFill>
            </a:rPr>
            <a:t>Coalition Work</a:t>
          </a:r>
          <a:endParaRPr lang="en-US" sz="3300" kern="1200" dirty="0">
            <a:solidFill>
              <a:schemeClr val="bg1"/>
            </a:solidFill>
          </a:endParaRPr>
        </a:p>
      </dsp:txBody>
      <dsp:txXfrm>
        <a:off x="1868887" y="-93088"/>
        <a:ext cx="2067018" cy="1772460"/>
      </dsp:txXfrm>
    </dsp:sp>
    <dsp:sp modelId="{5C0ADA33-D502-4A9D-BFE0-B1B90B3C2B1C}">
      <dsp:nvSpPr>
        <dsp:cNvPr id="0" name=""/>
        <dsp:cNvSpPr/>
      </dsp:nvSpPr>
      <dsp:spPr>
        <a:xfrm>
          <a:off x="1419494" y="820992"/>
          <a:ext cx="3190940" cy="3190940"/>
        </a:xfrm>
        <a:custGeom>
          <a:avLst/>
          <a:gdLst/>
          <a:ahLst/>
          <a:cxnLst/>
          <a:rect l="0" t="0" r="0" b="0"/>
          <a:pathLst>
            <a:path>
              <a:moveTo>
                <a:pt x="2621079" y="373320"/>
              </a:moveTo>
              <a:arcTo wR="1595470" hR="1595470" stAng="18600170" swAng="2469651"/>
            </a:path>
          </a:pathLst>
        </a:custGeom>
        <a:noFill/>
        <a:ln w="9525" cap="flat" cmpd="sng" algn="ctr">
          <a:solidFill>
            <a:srgbClr val="004FA5"/>
          </a:solidFill>
          <a:prstDash val="solid"/>
        </a:ln>
        <a:effectLst/>
        <a:sp3d z="-40000" prstMaterial="matte"/>
      </dsp:spPr>
      <dsp:style>
        <a:lnRef idx="1">
          <a:scrgbClr r="0" g="0" b="0"/>
        </a:lnRef>
        <a:fillRef idx="0">
          <a:scrgbClr r="0" g="0" b="0"/>
        </a:fillRef>
        <a:effectRef idx="0">
          <a:scrgbClr r="0" g="0" b="0"/>
        </a:effectRef>
        <a:fontRef idx="minor"/>
      </dsp:style>
    </dsp:sp>
    <dsp:sp modelId="{AFAE23BC-2C3E-44C5-8AD2-F5A908A9346A}">
      <dsp:nvSpPr>
        <dsp:cNvPr id="0" name=""/>
        <dsp:cNvSpPr/>
      </dsp:nvSpPr>
      <dsp:spPr>
        <a:xfrm>
          <a:off x="3233162" y="2182680"/>
          <a:ext cx="2328269" cy="2007334"/>
        </a:xfrm>
        <a:prstGeom prst="roundRect">
          <a:avLst/>
        </a:prstGeom>
        <a:solidFill>
          <a:schemeClr val="tx2">
            <a:lumMod val="60000"/>
            <a:lumOff val="40000"/>
          </a:schemeClr>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solidFill>
                <a:schemeClr val="bg1"/>
              </a:solidFill>
            </a:rPr>
            <a:t>Innovative Grants</a:t>
          </a:r>
          <a:endParaRPr lang="en-US" sz="3300" kern="1200" dirty="0">
            <a:solidFill>
              <a:schemeClr val="bg1"/>
            </a:solidFill>
          </a:endParaRPr>
        </a:p>
      </dsp:txBody>
      <dsp:txXfrm>
        <a:off x="3331152" y="2280670"/>
        <a:ext cx="2132289" cy="1811354"/>
      </dsp:txXfrm>
    </dsp:sp>
    <dsp:sp modelId="{53B382DC-3B00-402A-A9FA-535C6565EFFE}">
      <dsp:nvSpPr>
        <dsp:cNvPr id="0" name=""/>
        <dsp:cNvSpPr/>
      </dsp:nvSpPr>
      <dsp:spPr>
        <a:xfrm>
          <a:off x="1478075" y="812680"/>
          <a:ext cx="3190940" cy="3190940"/>
        </a:xfrm>
        <a:custGeom>
          <a:avLst/>
          <a:gdLst/>
          <a:ahLst/>
          <a:cxnLst/>
          <a:rect l="0" t="0" r="0" b="0"/>
          <a:pathLst>
            <a:path>
              <a:moveTo>
                <a:pt x="1749793" y="3183459"/>
              </a:moveTo>
              <a:arcTo wR="1595470" hR="1595470" stAng="5066960" swAng="1128523"/>
            </a:path>
          </a:pathLst>
        </a:custGeom>
        <a:noFill/>
        <a:ln w="9525" cap="flat" cmpd="sng" algn="ctr">
          <a:solidFill>
            <a:srgbClr val="004FA5"/>
          </a:solidFill>
          <a:prstDash val="solid"/>
        </a:ln>
        <a:effectLst/>
        <a:sp3d z="-40000" prstMaterial="matte"/>
      </dsp:spPr>
      <dsp:style>
        <a:lnRef idx="1">
          <a:scrgbClr r="0" g="0" b="0"/>
        </a:lnRef>
        <a:fillRef idx="0">
          <a:scrgbClr r="0" g="0" b="0"/>
        </a:fillRef>
        <a:effectRef idx="0">
          <a:scrgbClr r="0" g="0" b="0"/>
        </a:effectRef>
        <a:fontRef idx="minor"/>
      </dsp:style>
    </dsp:sp>
    <dsp:sp modelId="{54140FAD-4D81-41F0-BCC2-B4F0E35F2D56}">
      <dsp:nvSpPr>
        <dsp:cNvPr id="0" name=""/>
        <dsp:cNvSpPr/>
      </dsp:nvSpPr>
      <dsp:spPr>
        <a:xfrm>
          <a:off x="492854" y="2182680"/>
          <a:ext cx="2209615" cy="2007334"/>
        </a:xfrm>
        <a:prstGeom prst="roundRect">
          <a:avLst/>
        </a:prstGeom>
        <a:solidFill>
          <a:srgbClr val="557FBB"/>
        </a:solidFill>
        <a:ln>
          <a:noFill/>
        </a:ln>
        <a:effectLst>
          <a:outerShdw blurRad="40000" dist="23000" dir="5400000" rotWithShape="0">
            <a:srgbClr val="000000">
              <a:alpha val="35000"/>
            </a:srgbClr>
          </a:outerShdw>
        </a:effectLst>
        <a:sp3d extrusionH="190500" prstMaterial="matte">
          <a:bevelT w="120650" h="38100" prst="relaxedInset"/>
          <a:bevelB w="120650" h="571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kern="1200" dirty="0" smtClean="0">
              <a:solidFill>
                <a:schemeClr val="bg1"/>
              </a:solidFill>
            </a:rPr>
            <a:t>Long Term Scenario</a:t>
          </a:r>
          <a:endParaRPr lang="en-US" sz="3300" kern="1200" dirty="0">
            <a:solidFill>
              <a:schemeClr val="bg1"/>
            </a:solidFill>
          </a:endParaRPr>
        </a:p>
      </dsp:txBody>
      <dsp:txXfrm>
        <a:off x="590844" y="2280670"/>
        <a:ext cx="2013635" cy="1811354"/>
      </dsp:txXfrm>
    </dsp:sp>
    <dsp:sp modelId="{0B9F39E0-BC71-440C-A5D6-05608B59C6BB}">
      <dsp:nvSpPr>
        <dsp:cNvPr id="0" name=""/>
        <dsp:cNvSpPr/>
      </dsp:nvSpPr>
      <dsp:spPr>
        <a:xfrm>
          <a:off x="1384339" y="789810"/>
          <a:ext cx="3190940" cy="3190940"/>
        </a:xfrm>
        <a:custGeom>
          <a:avLst/>
          <a:gdLst/>
          <a:ahLst/>
          <a:cxnLst/>
          <a:rect l="0" t="0" r="0" b="0"/>
          <a:pathLst>
            <a:path>
              <a:moveTo>
                <a:pt x="14111" y="1383736"/>
              </a:moveTo>
              <a:arcTo wR="1595470" hR="1595470" stAng="11257571" swAng="1973727"/>
            </a:path>
          </a:pathLst>
        </a:custGeom>
        <a:noFill/>
        <a:ln w="9525" cap="flat" cmpd="sng" algn="ctr">
          <a:solidFill>
            <a:srgbClr val="004FA5"/>
          </a:solidFill>
          <a:prstDash val="solid"/>
        </a:ln>
        <a:effectLst/>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E94C892-72F5-4E0B-B53B-081DC5A67960}" type="datetimeFigureOut">
              <a:rPr lang="en-US" smtClean="0"/>
              <a:t>4/21/2018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08362A67-8C72-4925-B252-F9986ACDE056}" type="slidenum">
              <a:rPr lang="en-US" smtClean="0"/>
              <a:t>‹#›</a:t>
            </a:fld>
            <a:endParaRPr lang="en-US"/>
          </a:p>
        </p:txBody>
      </p:sp>
    </p:spTree>
    <p:extLst>
      <p:ext uri="{BB962C8B-B14F-4D97-AF65-F5344CB8AC3E}">
        <p14:creationId xmlns:p14="http://schemas.microsoft.com/office/powerpoint/2010/main" val="389491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644B91D-67BD-4150-B965-1341A38A24C4}" type="datetimeFigureOut">
              <a:rPr lang="en-US" smtClean="0"/>
              <a:t>4/21/2018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E4E9FF2-967D-4C37-A3F9-63CA762FAFA0}" type="slidenum">
              <a:rPr lang="en-US" smtClean="0"/>
              <a:t>‹#›</a:t>
            </a:fld>
            <a:endParaRPr lang="en-US"/>
          </a:p>
        </p:txBody>
      </p:sp>
    </p:spTree>
    <p:extLst>
      <p:ext uri="{BB962C8B-B14F-4D97-AF65-F5344CB8AC3E}">
        <p14:creationId xmlns:p14="http://schemas.microsoft.com/office/powerpoint/2010/main" val="1682540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Lifesavers Conference – 2018 </a:t>
            </a:r>
          </a:p>
          <a:p>
            <a:r>
              <a:rPr lang="en-US" dirty="0" smtClean="0"/>
              <a:t>San Antonio</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E4E9FF2-967D-4C37-A3F9-63CA762FAFA0}" type="slidenum">
              <a:rPr lang="en-US" smtClean="0"/>
              <a:t>1</a:t>
            </a:fld>
            <a:endParaRPr lang="en-US"/>
          </a:p>
        </p:txBody>
      </p:sp>
    </p:spTree>
    <p:extLst>
      <p:ext uri="{BB962C8B-B14F-4D97-AF65-F5344CB8AC3E}">
        <p14:creationId xmlns:p14="http://schemas.microsoft.com/office/powerpoint/2010/main" val="4045191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Today, 40% of our workforce</a:t>
            </a:r>
            <a:r>
              <a:rPr lang="en-US" baseline="0" dirty="0" smtClean="0"/>
              <a:t> fatalities occur on the road. </a:t>
            </a:r>
          </a:p>
          <a:p>
            <a:endParaRPr lang="en-US" baseline="0" dirty="0" smtClean="0"/>
          </a:p>
          <a:p>
            <a:r>
              <a:rPr lang="en-US" baseline="0" dirty="0" smtClean="0"/>
              <a:t>Employers have an outsize role to play as most people have to drive to get to work, and workplace cellphone policies and other incentives can get workers to do the right thing behind the wheel. </a:t>
            </a:r>
            <a:endParaRPr lang="en-US" baseline="0" dirty="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many people here who are involved in the Our Driving Concern program for employers. Stop by their booth for some great resources and connections.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baseline="0" dirty="0" smtClean="0"/>
          </a:p>
        </p:txBody>
      </p:sp>
      <p:sp>
        <p:nvSpPr>
          <p:cNvPr id="133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800225" indent="-307778">
              <a:defRPr sz="2500">
                <a:solidFill>
                  <a:schemeClr val="tx1"/>
                </a:solidFill>
                <a:latin typeface="Arial" panose="020B0604020202020204" pitchFamily="34" charset="0"/>
                <a:ea typeface="ＭＳ Ｐゴシック" panose="020B0600070205080204" pitchFamily="34" charset="-128"/>
              </a:defRPr>
            </a:lvl2pPr>
            <a:lvl3pPr marL="1231116" indent="-246223">
              <a:defRPr sz="2500">
                <a:solidFill>
                  <a:schemeClr val="tx1"/>
                </a:solidFill>
                <a:latin typeface="Arial" panose="020B0604020202020204" pitchFamily="34" charset="0"/>
                <a:ea typeface="ＭＳ Ｐゴシック" panose="020B0600070205080204" pitchFamily="34" charset="-128"/>
              </a:defRPr>
            </a:lvl3pPr>
            <a:lvl4pPr marL="1723562" indent="-246223">
              <a:defRPr sz="2500">
                <a:solidFill>
                  <a:schemeClr val="tx1"/>
                </a:solidFill>
                <a:latin typeface="Arial" panose="020B0604020202020204" pitchFamily="34" charset="0"/>
                <a:ea typeface="ＭＳ Ｐゴシック" panose="020B0600070205080204" pitchFamily="34" charset="-128"/>
              </a:defRPr>
            </a:lvl4pPr>
            <a:lvl5pPr marL="2216009" indent="-246223">
              <a:defRPr sz="2500">
                <a:solidFill>
                  <a:schemeClr val="tx1"/>
                </a:solidFill>
                <a:latin typeface="Arial" panose="020B0604020202020204" pitchFamily="34" charset="0"/>
                <a:ea typeface="ＭＳ Ｐゴシック" panose="020B0600070205080204" pitchFamily="34" charset="-128"/>
              </a:defRPr>
            </a:lvl5pPr>
            <a:lvl6pPr marL="2708455"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200901"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93348"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85795"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AA1E3B30-5DA4-45F7-A0C0-F03B3BE28FE0}" type="slidenum">
              <a:rPr lang="en-US" altLang="en-US" sz="1200">
                <a:solidFill>
                  <a:srgbClr val="000000"/>
                </a:solidFill>
              </a:rPr>
              <a:pPr/>
              <a:t>10</a:t>
            </a:fld>
            <a:endParaRPr lang="en-US" altLang="en-US" sz="1200">
              <a:solidFill>
                <a:srgbClr val="000000"/>
              </a:solidFill>
            </a:endParaRPr>
          </a:p>
        </p:txBody>
      </p:sp>
    </p:spTree>
    <p:extLst>
      <p:ext uri="{BB962C8B-B14F-4D97-AF65-F5344CB8AC3E}">
        <p14:creationId xmlns:p14="http://schemas.microsoft.com/office/powerpoint/2010/main" val="3640172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When are we going to get a</a:t>
            </a:r>
            <a:r>
              <a:rPr lang="en-US" baseline="0" dirty="0" smtClean="0"/>
              <a:t>s serious about the 100+ roadway fatalities we experience EVERY SINGLE DAY? </a:t>
            </a:r>
          </a:p>
          <a:p>
            <a:endParaRPr lang="en-US" baseline="0" dirty="0" smtClean="0"/>
          </a:p>
          <a:p>
            <a:r>
              <a:rPr lang="en-US" baseline="0" dirty="0" smtClean="0"/>
              <a:t>Making the shift to a culture where ZERO is the only appropriate answer isn’t easy. But we have put together a vision to get us there and I am going to share that vision with you today. </a:t>
            </a:r>
            <a:endParaRPr lang="en-US" dirty="0"/>
          </a:p>
        </p:txBody>
      </p:sp>
      <p:sp>
        <p:nvSpPr>
          <p:cNvPr id="133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800225" indent="-307778">
              <a:defRPr sz="2500">
                <a:solidFill>
                  <a:schemeClr val="tx1"/>
                </a:solidFill>
                <a:latin typeface="Arial" panose="020B0604020202020204" pitchFamily="34" charset="0"/>
                <a:ea typeface="ＭＳ Ｐゴシック" panose="020B0600070205080204" pitchFamily="34" charset="-128"/>
              </a:defRPr>
            </a:lvl2pPr>
            <a:lvl3pPr marL="1231116" indent="-246223">
              <a:defRPr sz="2500">
                <a:solidFill>
                  <a:schemeClr val="tx1"/>
                </a:solidFill>
                <a:latin typeface="Arial" panose="020B0604020202020204" pitchFamily="34" charset="0"/>
                <a:ea typeface="ＭＳ Ｐゴシック" panose="020B0600070205080204" pitchFamily="34" charset="-128"/>
              </a:defRPr>
            </a:lvl3pPr>
            <a:lvl4pPr marL="1723562" indent="-246223">
              <a:defRPr sz="2500">
                <a:solidFill>
                  <a:schemeClr val="tx1"/>
                </a:solidFill>
                <a:latin typeface="Arial" panose="020B0604020202020204" pitchFamily="34" charset="0"/>
                <a:ea typeface="ＭＳ Ｐゴシック" panose="020B0600070205080204" pitchFamily="34" charset="-128"/>
              </a:defRPr>
            </a:lvl4pPr>
            <a:lvl5pPr marL="2216009" indent="-246223">
              <a:defRPr sz="2500">
                <a:solidFill>
                  <a:schemeClr val="tx1"/>
                </a:solidFill>
                <a:latin typeface="Arial" panose="020B0604020202020204" pitchFamily="34" charset="0"/>
                <a:ea typeface="ＭＳ Ｐゴシック" panose="020B0600070205080204" pitchFamily="34" charset="-128"/>
              </a:defRPr>
            </a:lvl5pPr>
            <a:lvl6pPr marL="2708455"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200901"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93348"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85795"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AA1E3B30-5DA4-45F7-A0C0-F03B3BE28FE0}" type="slidenum">
              <a:rPr lang="en-US" altLang="en-US" sz="1200">
                <a:solidFill>
                  <a:srgbClr val="000000"/>
                </a:solidFill>
              </a:rPr>
              <a:pPr/>
              <a:t>11</a:t>
            </a:fld>
            <a:endParaRPr lang="en-US" altLang="en-US" sz="1200">
              <a:solidFill>
                <a:srgbClr val="000000"/>
              </a:solidFill>
            </a:endParaRPr>
          </a:p>
        </p:txBody>
      </p:sp>
    </p:spTree>
    <p:extLst>
      <p:ext uri="{BB962C8B-B14F-4D97-AF65-F5344CB8AC3E}">
        <p14:creationId xmlns:p14="http://schemas.microsoft.com/office/powerpoint/2010/main" val="87934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built a road to zero coalition</a:t>
            </a:r>
            <a:r>
              <a:rPr lang="en-US" baseline="0" dirty="0" smtClean="0"/>
              <a:t> with over 675 unique organizations. </a:t>
            </a:r>
          </a:p>
          <a:p>
            <a:r>
              <a:rPr lang="en-US" dirty="0" smtClean="0"/>
              <a:t>Our focus it to</a:t>
            </a:r>
            <a:r>
              <a:rPr lang="en-US" baseline="0" dirty="0" smtClean="0"/>
              <a:t> get to roadway fatalities by 2050</a:t>
            </a:r>
          </a:p>
          <a:p>
            <a:endParaRPr lang="en-US" baseline="0" dirty="0" smtClean="0"/>
          </a:p>
          <a:p>
            <a:endParaRPr lang="en-US" sz="1200" kern="1200" dirty="0" smtClean="0">
              <a:solidFill>
                <a:schemeClr val="tx1"/>
              </a:solidFill>
              <a:effectLst/>
              <a:latin typeface="Arial" charset="0"/>
              <a:ea typeface="ＭＳ Ｐゴシック" charset="0"/>
              <a:cs typeface="ＭＳ Ｐゴシック" charset="0"/>
            </a:endParaRPr>
          </a:p>
        </p:txBody>
      </p:sp>
      <p:sp>
        <p:nvSpPr>
          <p:cNvPr id="4" name="Footer Placeholder 3"/>
          <p:cNvSpPr>
            <a:spLocks noGrp="1"/>
          </p:cNvSpPr>
          <p:nvPr>
            <p:ph type="ftr" sz="quarter" idx="10"/>
          </p:nvPr>
        </p:nvSpPr>
        <p:spPr/>
        <p:txBody>
          <a:bodyPr/>
          <a:lstStyle/>
          <a:p>
            <a:r>
              <a:rPr lang="en-US" smtClean="0"/>
              <a:t>©National Safety Council 2010</a:t>
            </a:r>
            <a:endParaRPr lang="en-US"/>
          </a:p>
        </p:txBody>
      </p:sp>
      <p:sp>
        <p:nvSpPr>
          <p:cNvPr id="5" name="Slide Number Placeholder 4"/>
          <p:cNvSpPr>
            <a:spLocks noGrp="1"/>
          </p:cNvSpPr>
          <p:nvPr>
            <p:ph type="sldNum" sz="quarter" idx="11"/>
          </p:nvPr>
        </p:nvSpPr>
        <p:spPr/>
        <p:txBody>
          <a:bodyPr/>
          <a:lstStyle/>
          <a:p>
            <a:fld id="{73365FEB-2F52-4819-B236-028E363F39B6}" type="slidenum">
              <a:rPr lang="en-US" smtClean="0"/>
              <a:pPr/>
              <a:t>12</a:t>
            </a:fld>
            <a:endParaRPr lang="en-US"/>
          </a:p>
        </p:txBody>
      </p:sp>
    </p:spTree>
    <p:extLst>
      <p:ext uri="{BB962C8B-B14F-4D97-AF65-F5344CB8AC3E}">
        <p14:creationId xmlns:p14="http://schemas.microsoft.com/office/powerpoint/2010/main" val="60225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a:t>
            </a:r>
            <a:r>
              <a:rPr lang="en-US" baseline="0" dirty="0" smtClean="0"/>
              <a:t> short term, we have the incredibly committed and varied members of the Coalition coming together to share best practices and develop new ways of getting things done. </a:t>
            </a:r>
          </a:p>
          <a:p>
            <a:endParaRPr lang="en-US" baseline="0" dirty="0" smtClean="0"/>
          </a:p>
          <a:p>
            <a:r>
              <a:rPr lang="en-US" baseline="0" dirty="0" smtClean="0"/>
              <a:t>If you or your organization is represented on the Road to Zero steering group, please stand! </a:t>
            </a:r>
          </a:p>
          <a:p>
            <a:r>
              <a:rPr lang="en-US" baseline="0" dirty="0" smtClean="0"/>
              <a:t>If you have been involved with Road to Zero in any way, please stand! </a:t>
            </a:r>
          </a:p>
          <a:p>
            <a:r>
              <a:rPr lang="en-US" baseline="0" dirty="0" smtClean="0"/>
              <a:t>Let’s give everyone standing a round of applause.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We are breaking the silos of transportation to bring together groups that don’t normally get a lot of interaction. We are working alongside</a:t>
            </a:r>
            <a:r>
              <a:rPr lang="en-US" sz="1200" kern="1200" baseline="0" dirty="0" smtClean="0">
                <a:solidFill>
                  <a:schemeClr val="tx1"/>
                </a:solidFill>
                <a:effectLst/>
                <a:latin typeface="Arial" charset="0"/>
                <a:ea typeface="ＭＳ Ｐゴシック" charset="0"/>
                <a:cs typeface="ＭＳ Ｐゴシック" charset="0"/>
              </a:rPr>
              <a:t> advocate and </a:t>
            </a:r>
            <a:r>
              <a:rPr lang="en-US" sz="1200" kern="1200" dirty="0" smtClean="0">
                <a:solidFill>
                  <a:schemeClr val="tx1"/>
                </a:solidFill>
                <a:effectLst/>
                <a:latin typeface="Arial" charset="0"/>
                <a:ea typeface="ＭＳ Ｐゴシック" charset="0"/>
                <a:cs typeface="ＭＳ Ｐゴシック" charset="0"/>
              </a:rPr>
              <a:t>insurance groups and technology and automation experts all getting to find where their ideas intersect, and where the Coalition can have a stronger voice in getting the private and government agencies to see these possibilities in a new light.</a:t>
            </a:r>
            <a:r>
              <a:rPr lang="en-US" sz="1200" kern="1200" baseline="0" dirty="0" smtClean="0">
                <a:solidFill>
                  <a:schemeClr val="tx1"/>
                </a:solidFill>
                <a:effectLst/>
                <a:latin typeface="Arial" charset="0"/>
                <a:ea typeface="ＭＳ Ｐゴシック" charset="0"/>
                <a:cs typeface="ＭＳ Ｐゴシック" charset="0"/>
              </a:rPr>
              <a:t> </a:t>
            </a:r>
            <a:endParaRPr lang="en-US" sz="1200" kern="1200" dirty="0" smtClean="0">
              <a:solidFill>
                <a:schemeClr val="tx1"/>
              </a:solidFill>
              <a:effectLst/>
              <a:latin typeface="Arial" charset="0"/>
              <a:ea typeface="ＭＳ Ｐゴシック" charset="0"/>
              <a:cs typeface="ＭＳ Ｐゴシック" charset="0"/>
            </a:endParaRPr>
          </a:p>
          <a:p>
            <a:endParaRPr lang="en-US" dirty="0" smtClean="0"/>
          </a:p>
          <a:p>
            <a:r>
              <a:rPr lang="en-US" dirty="0" smtClean="0"/>
              <a:t>Everyone</a:t>
            </a:r>
            <a:r>
              <a:rPr lang="en-US" baseline="0" dirty="0" smtClean="0"/>
              <a:t> in this room should be part of the Coalition, and if you haven’t joined yet, please stop by the Road to Zero booth and sign up. </a:t>
            </a:r>
            <a:endParaRPr lang="en-US" dirty="0"/>
          </a:p>
        </p:txBody>
      </p:sp>
      <p:sp>
        <p:nvSpPr>
          <p:cNvPr id="4" name="Slide Number Placeholder 3"/>
          <p:cNvSpPr>
            <a:spLocks noGrp="1"/>
          </p:cNvSpPr>
          <p:nvPr>
            <p:ph type="sldNum" sz="quarter" idx="10"/>
          </p:nvPr>
        </p:nvSpPr>
        <p:spPr/>
        <p:txBody>
          <a:bodyPr/>
          <a:lstStyle/>
          <a:p>
            <a:fld id="{BE4E9FF2-967D-4C37-A3F9-63CA762FAFA0}" type="slidenum">
              <a:rPr lang="en-US" smtClean="0"/>
              <a:t>13</a:t>
            </a:fld>
            <a:endParaRPr lang="en-US"/>
          </a:p>
        </p:txBody>
      </p:sp>
    </p:spTree>
    <p:extLst>
      <p:ext uri="{BB962C8B-B14F-4D97-AF65-F5344CB8AC3E}">
        <p14:creationId xmlns:p14="http://schemas.microsoft.com/office/powerpoint/2010/main" val="2360102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0"/>
                <a:cs typeface="ＭＳ Ｐゴシック" charset="0"/>
              </a:rPr>
              <a:t>In the near term, we are</a:t>
            </a:r>
            <a:r>
              <a:rPr lang="en-US" sz="1200" kern="1200" baseline="0" dirty="0" smtClean="0">
                <a:solidFill>
                  <a:schemeClr val="tx1"/>
                </a:solidFill>
                <a:effectLst/>
                <a:latin typeface="Arial" charset="0"/>
                <a:ea typeface="ＭＳ Ｐゴシック" charset="0"/>
                <a:cs typeface="ＭＳ Ｐゴシック" charset="0"/>
              </a:rPr>
              <a:t> providing grants to fuel innovative and proven traffic safety solutions. </a:t>
            </a:r>
          </a:p>
          <a:p>
            <a:r>
              <a:rPr lang="en-US" sz="1200" kern="1200" baseline="0" dirty="0" smtClean="0">
                <a:solidFill>
                  <a:schemeClr val="tx1"/>
                </a:solidFill>
                <a:effectLst/>
                <a:latin typeface="Arial" charset="0"/>
                <a:ea typeface="ＭＳ Ｐゴシック" charset="0"/>
                <a:cs typeface="ＭＳ Ｐゴシック" charset="0"/>
              </a:rPr>
              <a:t>We are in our 2</a:t>
            </a:r>
            <a:r>
              <a:rPr lang="en-US" sz="1200" kern="1200" baseline="30000" dirty="0" smtClean="0">
                <a:solidFill>
                  <a:schemeClr val="tx1"/>
                </a:solidFill>
                <a:effectLst/>
                <a:latin typeface="Arial" charset="0"/>
                <a:ea typeface="ＭＳ Ｐゴシック" charset="0"/>
                <a:cs typeface="ＭＳ Ｐゴシック" charset="0"/>
              </a:rPr>
              <a:t>nd</a:t>
            </a:r>
            <a:r>
              <a:rPr lang="en-US" sz="1200" kern="1200" baseline="0" dirty="0" smtClean="0">
                <a:solidFill>
                  <a:schemeClr val="tx1"/>
                </a:solidFill>
                <a:effectLst/>
                <a:latin typeface="Arial" charset="0"/>
                <a:ea typeface="ＭＳ Ｐゴシック" charset="0"/>
                <a:cs typeface="ＭＳ Ｐゴシック" charset="0"/>
              </a:rPr>
              <a:t> year of grant funding, and these are our 2018 grant recipients of the Safe System Innovation Grants. </a:t>
            </a:r>
            <a:endParaRPr lang="en-US" sz="1200" kern="1200" dirty="0" smtClean="0">
              <a:solidFill>
                <a:schemeClr val="tx1"/>
              </a:solidFill>
              <a:effectLst/>
              <a:latin typeface="Arial" charset="0"/>
              <a:ea typeface="ＭＳ Ｐゴシック" charset="0"/>
              <a:cs typeface="ＭＳ Ｐゴシック" charset="0"/>
            </a:endParaRPr>
          </a:p>
          <a:p>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To qualify,  for</a:t>
            </a:r>
            <a:r>
              <a:rPr lang="en-US" sz="1200" kern="1200" baseline="0" dirty="0" smtClean="0">
                <a:solidFill>
                  <a:schemeClr val="tx1"/>
                </a:solidFill>
                <a:effectLst/>
                <a:latin typeface="Arial" charset="0"/>
                <a:ea typeface="ＭＳ Ｐゴシック" charset="0"/>
                <a:cs typeface="ＭＳ Ｐゴシック" charset="0"/>
              </a:rPr>
              <a:t> a Safe System Innovation Grant from Road to Zero, </a:t>
            </a:r>
            <a:r>
              <a:rPr lang="en-US" sz="1200" kern="1200" dirty="0" smtClean="0">
                <a:solidFill>
                  <a:schemeClr val="tx1"/>
                </a:solidFill>
                <a:effectLst/>
                <a:latin typeface="Arial" charset="0"/>
                <a:ea typeface="ＭＳ Ｐゴシック" charset="0"/>
                <a:cs typeface="ＭＳ Ｐゴシック" charset="0"/>
              </a:rPr>
              <a:t>an organization needed to clearly explain how their innovative program will reduce roadway fatalities, set a timeframe for the reduction, outline how the program will be evaluated, detail how the organization intends to reach its target audience. </a:t>
            </a:r>
          </a:p>
          <a:p>
            <a:r>
              <a:rPr lang="en-US" sz="1200" kern="1200" dirty="0" smtClean="0">
                <a:solidFill>
                  <a:schemeClr val="tx1"/>
                </a:solidFill>
                <a:effectLst/>
                <a:latin typeface="Arial" charset="0"/>
                <a:ea typeface="ＭＳ Ｐゴシック" charset="0"/>
                <a:cs typeface="ＭＳ Ｐゴシック" charset="0"/>
              </a:rPr>
              <a:t> </a:t>
            </a:r>
            <a:endParaRPr lang="en-US" baseline="0" dirty="0" smtClean="0"/>
          </a:p>
          <a:p>
            <a:r>
              <a:rPr lang="en-US" baseline="0" dirty="0" smtClean="0"/>
              <a:t>I’d like to highlight two grants in particular: </a:t>
            </a:r>
            <a:r>
              <a:rPr lang="en-US" sz="1200" kern="1200" dirty="0" smtClean="0">
                <a:solidFill>
                  <a:schemeClr val="tx1"/>
                </a:solidFill>
                <a:effectLst/>
                <a:latin typeface="+mn-lt"/>
                <a:ea typeface="+mn-ea"/>
                <a:cs typeface="+mn-cs"/>
              </a:rPr>
              <a:t>Texas A&amp;M University Department of Industrial and Systems Engineering in collaboration with Houston Methodist Hospital </a:t>
            </a:r>
          </a:p>
          <a:p>
            <a:r>
              <a:rPr lang="en-US" sz="1200" kern="1200" dirty="0" smtClean="0">
                <a:solidFill>
                  <a:schemeClr val="tx1"/>
                </a:solidFill>
                <a:effectLst/>
                <a:latin typeface="+mn-lt"/>
                <a:ea typeface="+mn-ea"/>
                <a:cs typeface="+mn-cs"/>
              </a:rPr>
              <a:t>University of Alabama at Birmingham (UAB Youth Safety Lab) in collaboration with Safe Kids Worldwide</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of the stand out things about the latest 2018 RTZ grant winners is just how much collaboration is happening among the different organizations.  </a:t>
            </a:r>
          </a:p>
          <a:p>
            <a:endParaRPr lang="en-US" baseline="0" dirty="0" smtClean="0"/>
          </a:p>
          <a:p>
            <a:endParaRPr lang="en-US" baseline="0" dirty="0" smtClean="0"/>
          </a:p>
        </p:txBody>
      </p:sp>
      <p:sp>
        <p:nvSpPr>
          <p:cNvPr id="4" name="Footer Placeholder 3"/>
          <p:cNvSpPr>
            <a:spLocks noGrp="1"/>
          </p:cNvSpPr>
          <p:nvPr>
            <p:ph type="ftr" sz="quarter" idx="10"/>
          </p:nvPr>
        </p:nvSpPr>
        <p:spPr/>
        <p:txBody>
          <a:bodyPr/>
          <a:lstStyle/>
          <a:p>
            <a:pPr>
              <a:defRPr/>
            </a:pPr>
            <a:r>
              <a:rPr lang="en-US" altLang="x-none" smtClean="0"/>
              <a:t>©National Safety Council 2010</a:t>
            </a:r>
            <a:endParaRPr lang="en-US" altLang="x-none"/>
          </a:p>
        </p:txBody>
      </p:sp>
      <p:sp>
        <p:nvSpPr>
          <p:cNvPr id="5" name="Slide Number Placeholder 4"/>
          <p:cNvSpPr>
            <a:spLocks noGrp="1"/>
          </p:cNvSpPr>
          <p:nvPr>
            <p:ph type="sldNum" sz="quarter" idx="11"/>
          </p:nvPr>
        </p:nvSpPr>
        <p:spPr/>
        <p:txBody>
          <a:bodyPr/>
          <a:lstStyle/>
          <a:p>
            <a:pPr>
              <a:defRPr/>
            </a:pPr>
            <a:fld id="{AA78993F-9428-443A-BAEE-D6027C4C2561}" type="slidenum">
              <a:rPr lang="en-US" altLang="x-none" smtClean="0"/>
              <a:pPr>
                <a:defRPr/>
              </a:pPr>
              <a:t>14</a:t>
            </a:fld>
            <a:endParaRPr lang="en-US" altLang="x-none"/>
          </a:p>
        </p:txBody>
      </p:sp>
    </p:spTree>
    <p:extLst>
      <p:ext uri="{BB962C8B-B14F-4D97-AF65-F5344CB8AC3E}">
        <p14:creationId xmlns:p14="http://schemas.microsoft.com/office/powerpoint/2010/main" val="4248675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t>For the long term, we developed a vision for ending roadway fatalities by 2050 with help from Coalition members and the RAND Corporation. </a:t>
            </a:r>
          </a:p>
          <a:p>
            <a:endParaRPr lang="en-US" baseline="0" dirty="0" smtClean="0"/>
          </a:p>
          <a:p>
            <a:r>
              <a:rPr lang="en-US" baseline="0" dirty="0" smtClean="0"/>
              <a:t>We just released the Road to Zero report and we hope it will help everyone working in traffic safety make the case for how we can get to zero. </a:t>
            </a:r>
          </a:p>
          <a:p>
            <a:r>
              <a:rPr lang="en-US" sz="1200" kern="1200" dirty="0" smtClean="0">
                <a:solidFill>
                  <a:schemeClr val="tx1"/>
                </a:solidFill>
                <a:effectLst/>
                <a:latin typeface="Arial" charset="0"/>
                <a:ea typeface="ＭＳ Ｐゴシック" charset="0"/>
                <a:cs typeface="ＭＳ Ｐゴシック" charset="0"/>
              </a:rPr>
              <a:t> </a:t>
            </a:r>
            <a:endParaRPr lang="en-US" dirty="0" smtClean="0"/>
          </a:p>
          <a:p>
            <a:r>
              <a:rPr lang="en-US" dirty="0" smtClean="0"/>
              <a:t>The report </a:t>
            </a:r>
            <a:r>
              <a:rPr lang="en-US" baseline="0" dirty="0" smtClean="0"/>
              <a:t>breaks down how we can get to zero by focusing on three things: </a:t>
            </a:r>
          </a:p>
          <a:p>
            <a:r>
              <a:rPr lang="en-US" baseline="0" dirty="0" smtClean="0"/>
              <a:t>Doubling down on what works</a:t>
            </a:r>
          </a:p>
          <a:p>
            <a:r>
              <a:rPr lang="en-US" baseline="0" dirty="0" smtClean="0"/>
              <a:t>Accelerating technology</a:t>
            </a:r>
          </a:p>
          <a:p>
            <a:endParaRPr lang="en-US" baseline="0" dirty="0" smtClean="0"/>
          </a:p>
          <a:p>
            <a:r>
              <a:rPr lang="en-US" baseline="0" dirty="0" smtClean="0"/>
              <a:t>And implementing a Safe Systems Approach – Promoting Safety</a:t>
            </a:r>
            <a:endParaRPr lang="en-US" dirty="0"/>
          </a:p>
        </p:txBody>
      </p:sp>
      <p:sp>
        <p:nvSpPr>
          <p:cNvPr id="133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800225" indent="-307778">
              <a:defRPr sz="2500">
                <a:solidFill>
                  <a:schemeClr val="tx1"/>
                </a:solidFill>
                <a:latin typeface="Arial" panose="020B0604020202020204" pitchFamily="34" charset="0"/>
                <a:ea typeface="ＭＳ Ｐゴシック" panose="020B0600070205080204" pitchFamily="34" charset="-128"/>
              </a:defRPr>
            </a:lvl2pPr>
            <a:lvl3pPr marL="1231116" indent="-246223">
              <a:defRPr sz="2500">
                <a:solidFill>
                  <a:schemeClr val="tx1"/>
                </a:solidFill>
                <a:latin typeface="Arial" panose="020B0604020202020204" pitchFamily="34" charset="0"/>
                <a:ea typeface="ＭＳ Ｐゴシック" panose="020B0600070205080204" pitchFamily="34" charset="-128"/>
              </a:defRPr>
            </a:lvl3pPr>
            <a:lvl4pPr marL="1723562" indent="-246223">
              <a:defRPr sz="2500">
                <a:solidFill>
                  <a:schemeClr val="tx1"/>
                </a:solidFill>
                <a:latin typeface="Arial" panose="020B0604020202020204" pitchFamily="34" charset="0"/>
                <a:ea typeface="ＭＳ Ｐゴシック" panose="020B0600070205080204" pitchFamily="34" charset="-128"/>
              </a:defRPr>
            </a:lvl4pPr>
            <a:lvl5pPr marL="2216009" indent="-246223">
              <a:defRPr sz="2500">
                <a:solidFill>
                  <a:schemeClr val="tx1"/>
                </a:solidFill>
                <a:latin typeface="Arial" panose="020B0604020202020204" pitchFamily="34" charset="0"/>
                <a:ea typeface="ＭＳ Ｐゴシック" panose="020B0600070205080204" pitchFamily="34" charset="-128"/>
              </a:defRPr>
            </a:lvl5pPr>
            <a:lvl6pPr marL="2708455"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200901"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93348"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85795"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AA1E3B30-5DA4-45F7-A0C0-F03B3BE28FE0}" type="slidenum">
              <a:rPr lang="en-US" altLang="en-US" sz="1200">
                <a:solidFill>
                  <a:srgbClr val="000000"/>
                </a:solidFill>
              </a:rPr>
              <a:pPr/>
              <a:t>17</a:t>
            </a:fld>
            <a:endParaRPr lang="en-US" altLang="en-US" sz="1200">
              <a:solidFill>
                <a:srgbClr val="000000"/>
              </a:solidFill>
            </a:endParaRPr>
          </a:p>
        </p:txBody>
      </p:sp>
    </p:spTree>
    <p:extLst>
      <p:ext uri="{BB962C8B-B14F-4D97-AF65-F5344CB8AC3E}">
        <p14:creationId xmlns:p14="http://schemas.microsoft.com/office/powerpoint/2010/main" val="2443429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Step One is Double Down on What Works through proven countermeasures. </a:t>
            </a:r>
          </a:p>
          <a:p>
            <a:r>
              <a:rPr lang="en-US" sz="1200" kern="1200" dirty="0" smtClean="0">
                <a:solidFill>
                  <a:schemeClr val="tx1"/>
                </a:solidFill>
                <a:effectLst/>
                <a:latin typeface="+mn-lt"/>
                <a:ea typeface="+mn-ea"/>
                <a:cs typeface="+mn-cs"/>
              </a:rPr>
              <a:t>This is the area where most of you are making a difference. </a:t>
            </a:r>
            <a:endParaRPr lang="en-US" sz="1200" kern="1200" dirty="0">
              <a:solidFill>
                <a:schemeClr val="tx1"/>
              </a:solidFill>
              <a:effectLst/>
              <a:latin typeface="+mn-lt"/>
              <a:ea typeface="+mn-ea"/>
              <a:cs typeface="+mn-cs"/>
            </a:endParaRPr>
          </a:p>
        </p:txBody>
      </p:sp>
      <p:sp>
        <p:nvSpPr>
          <p:cNvPr id="133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800225" indent="-307778">
              <a:defRPr sz="2500">
                <a:solidFill>
                  <a:schemeClr val="tx1"/>
                </a:solidFill>
                <a:latin typeface="Arial" panose="020B0604020202020204" pitchFamily="34" charset="0"/>
                <a:ea typeface="ＭＳ Ｐゴシック" panose="020B0600070205080204" pitchFamily="34" charset="-128"/>
              </a:defRPr>
            </a:lvl2pPr>
            <a:lvl3pPr marL="1231116" indent="-246223">
              <a:defRPr sz="2500">
                <a:solidFill>
                  <a:schemeClr val="tx1"/>
                </a:solidFill>
                <a:latin typeface="Arial" panose="020B0604020202020204" pitchFamily="34" charset="0"/>
                <a:ea typeface="ＭＳ Ｐゴシック" panose="020B0600070205080204" pitchFamily="34" charset="-128"/>
              </a:defRPr>
            </a:lvl3pPr>
            <a:lvl4pPr marL="1723562" indent="-246223">
              <a:defRPr sz="2500">
                <a:solidFill>
                  <a:schemeClr val="tx1"/>
                </a:solidFill>
                <a:latin typeface="Arial" panose="020B0604020202020204" pitchFamily="34" charset="0"/>
                <a:ea typeface="ＭＳ Ｐゴシック" panose="020B0600070205080204" pitchFamily="34" charset="-128"/>
              </a:defRPr>
            </a:lvl4pPr>
            <a:lvl5pPr marL="2216009" indent="-246223">
              <a:defRPr sz="2500">
                <a:solidFill>
                  <a:schemeClr val="tx1"/>
                </a:solidFill>
                <a:latin typeface="Arial" panose="020B0604020202020204" pitchFamily="34" charset="0"/>
                <a:ea typeface="ＭＳ Ｐゴシック" panose="020B0600070205080204" pitchFamily="34" charset="-128"/>
              </a:defRPr>
            </a:lvl5pPr>
            <a:lvl6pPr marL="2708455"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200901"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93348"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85795"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AA1E3B30-5DA4-45F7-A0C0-F03B3BE28FE0}" type="slidenum">
              <a:rPr lang="en-US" altLang="en-US" sz="1200">
                <a:solidFill>
                  <a:srgbClr val="000000"/>
                </a:solidFill>
              </a:rPr>
              <a:pPr/>
              <a:t>18</a:t>
            </a:fld>
            <a:endParaRPr lang="en-US" altLang="en-US" sz="1200">
              <a:solidFill>
                <a:srgbClr val="000000"/>
              </a:solidFill>
            </a:endParaRPr>
          </a:p>
        </p:txBody>
      </p:sp>
    </p:spTree>
    <p:extLst>
      <p:ext uri="{BB962C8B-B14F-4D97-AF65-F5344CB8AC3E}">
        <p14:creationId xmlns:p14="http://schemas.microsoft.com/office/powerpoint/2010/main" val="4115610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Strong</a:t>
            </a:r>
            <a:r>
              <a:rPr lang="en-US" baseline="0" dirty="0" smtClean="0"/>
              <a:t> laws – like primary seat belt laws, have boosted seat belt use </a:t>
            </a:r>
          </a:p>
          <a:p>
            <a:r>
              <a:rPr lang="en-US" baseline="0" dirty="0" smtClean="0"/>
              <a:t>Strong and visible enforcement campaigns, like Click It or Ticket have boosted seat belt use </a:t>
            </a:r>
          </a:p>
          <a:p>
            <a:r>
              <a:rPr lang="en-US" baseline="0" dirty="0" smtClean="0"/>
              <a:t>Strong public education campaigns have also done their share in boosting seat belt use </a:t>
            </a:r>
            <a:endParaRPr lang="en-US" dirty="0" smtClean="0"/>
          </a:p>
          <a:p>
            <a:r>
              <a:rPr lang="en-US" dirty="0" smtClean="0"/>
              <a:t>These are all proven measures that work. </a:t>
            </a:r>
            <a:endParaRPr lang="en-US" dirty="0"/>
          </a:p>
        </p:txBody>
      </p:sp>
      <p:sp>
        <p:nvSpPr>
          <p:cNvPr id="4" name="Slide Number Placeholder 3"/>
          <p:cNvSpPr>
            <a:spLocks noGrp="1"/>
          </p:cNvSpPr>
          <p:nvPr>
            <p:ph type="sldNum" sz="quarter" idx="10"/>
          </p:nvPr>
        </p:nvSpPr>
        <p:spPr/>
        <p:txBody>
          <a:bodyPr/>
          <a:lstStyle/>
          <a:p>
            <a:fld id="{BE4E9FF2-967D-4C37-A3F9-63CA762FAFA0}" type="slidenum">
              <a:rPr lang="en-US" smtClean="0"/>
              <a:t>19</a:t>
            </a:fld>
            <a:endParaRPr lang="en-US"/>
          </a:p>
        </p:txBody>
      </p:sp>
    </p:spTree>
    <p:extLst>
      <p:ext uri="{BB962C8B-B14F-4D97-AF65-F5344CB8AC3E}">
        <p14:creationId xmlns:p14="http://schemas.microsoft.com/office/powerpoint/2010/main" val="29332780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know what’s causing the crashes, so we need to continue to focus on what’s killing us on the roads – speed, impairment, distraction.  </a:t>
            </a:r>
          </a:p>
          <a:p>
            <a:r>
              <a:rPr lang="en-US" sz="1200" kern="1200" dirty="0" smtClean="0">
                <a:solidFill>
                  <a:schemeClr val="tx1"/>
                </a:solidFill>
                <a:effectLst/>
                <a:latin typeface="+mn-lt"/>
                <a:ea typeface="+mn-ea"/>
                <a:cs typeface="+mn-cs"/>
              </a:rPr>
              <a:t>San Antonio is a Vision Zero city, and every Vision Zero community is making these kinds of proactive measures a focus for bringing down fatalities. </a:t>
            </a:r>
          </a:p>
          <a:p>
            <a:endParaRPr lang="en-US" dirty="0"/>
          </a:p>
        </p:txBody>
      </p:sp>
      <p:sp>
        <p:nvSpPr>
          <p:cNvPr id="4" name="Slide Number Placeholder 3"/>
          <p:cNvSpPr>
            <a:spLocks noGrp="1"/>
          </p:cNvSpPr>
          <p:nvPr>
            <p:ph type="sldNum" sz="quarter" idx="10"/>
          </p:nvPr>
        </p:nvSpPr>
        <p:spPr/>
        <p:txBody>
          <a:bodyPr/>
          <a:lstStyle/>
          <a:p>
            <a:fld id="{BE4E9FF2-967D-4C37-A3F9-63CA762FAFA0}" type="slidenum">
              <a:rPr lang="en-US" smtClean="0"/>
              <a:t>20</a:t>
            </a:fld>
            <a:endParaRPr lang="en-US"/>
          </a:p>
        </p:txBody>
      </p:sp>
    </p:spTree>
    <p:extLst>
      <p:ext uri="{BB962C8B-B14F-4D97-AF65-F5344CB8AC3E}">
        <p14:creationId xmlns:p14="http://schemas.microsoft.com/office/powerpoint/2010/main" val="1107927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so many things that ordinary people can do to protect themselves on the road. Check to Protect encourages</a:t>
            </a:r>
            <a:r>
              <a:rPr lang="en-US" sz="1200" kern="1200" baseline="0" dirty="0" smtClean="0">
                <a:solidFill>
                  <a:schemeClr val="tx1"/>
                </a:solidFill>
                <a:effectLst/>
                <a:latin typeface="+mn-lt"/>
                <a:ea typeface="+mn-ea"/>
                <a:cs typeface="+mn-cs"/>
              </a:rPr>
              <a:t> people to address open recalls</a:t>
            </a:r>
            <a:r>
              <a:rPr lang="en-US" sz="1200" kern="1200" dirty="0" smtClean="0">
                <a:solidFill>
                  <a:schemeClr val="tx1"/>
                </a:solidFill>
                <a:effectLst/>
                <a:latin typeface="+mn-lt"/>
                <a:ea typeface="+mn-ea"/>
                <a:cs typeface="+mn-cs"/>
              </a:rPr>
              <a:t>. We worked with state agencies, with DMV’s, local automotive dealers to spread the word about an easy and free action that drivers can take to make sure their vehicle is safe to drive. </a:t>
            </a:r>
          </a:p>
          <a:p>
            <a:endParaRPr lang="en-US" dirty="0"/>
          </a:p>
        </p:txBody>
      </p:sp>
      <p:sp>
        <p:nvSpPr>
          <p:cNvPr id="4" name="Slide Number Placeholder 3"/>
          <p:cNvSpPr>
            <a:spLocks noGrp="1"/>
          </p:cNvSpPr>
          <p:nvPr>
            <p:ph type="sldNum" sz="quarter" idx="10"/>
          </p:nvPr>
        </p:nvSpPr>
        <p:spPr/>
        <p:txBody>
          <a:bodyPr/>
          <a:lstStyle/>
          <a:p>
            <a:fld id="{BE4E9FF2-967D-4C37-A3F9-63CA762FAFA0}" type="slidenum">
              <a:rPr lang="en-US" smtClean="0"/>
              <a:t>21</a:t>
            </a:fld>
            <a:endParaRPr lang="en-US"/>
          </a:p>
        </p:txBody>
      </p:sp>
    </p:spTree>
    <p:extLst>
      <p:ext uri="{BB962C8B-B14F-4D97-AF65-F5344CB8AC3E}">
        <p14:creationId xmlns:p14="http://schemas.microsoft.com/office/powerpoint/2010/main" val="3604032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National Safety Council eliminating preventable deaths in our lifetime</a:t>
            </a:r>
            <a:r>
              <a:rPr lang="en-US" baseline="0" dirty="0" smtClean="0"/>
              <a:t> is our moonshot.</a:t>
            </a:r>
            <a:r>
              <a:rPr lang="en-US" dirty="0" smtClean="0"/>
              <a:t> At work, in our homes and communities, and of course, on the road. Every 3 minutes we lose</a:t>
            </a:r>
            <a:r>
              <a:rPr lang="en-US" baseline="0" dirty="0" smtClean="0"/>
              <a:t> someone. To something preventable. </a:t>
            </a:r>
            <a:endParaRPr lang="en-US" dirty="0" smtClean="0"/>
          </a:p>
          <a:p>
            <a:pPr defTabSz="948507">
              <a:defRPr/>
            </a:pPr>
            <a:endParaRPr lang="en-US" dirty="0" smtClean="0"/>
          </a:p>
          <a:p>
            <a:pPr defTabSz="948507">
              <a:defRPr/>
            </a:pPr>
            <a:r>
              <a:rPr lang="en-US" dirty="0" smtClean="0"/>
              <a:t>Data is</a:t>
            </a:r>
            <a:r>
              <a:rPr lang="en-US" baseline="0" dirty="0" smtClean="0"/>
              <a:t> a primary driver for our research and advocacy priorities, and so we go where the data tells us to go.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E4E9FF2-967D-4C37-A3F9-63CA762FAFA0}" type="slidenum">
              <a:rPr lang="en-US" smtClean="0"/>
              <a:t>2</a:t>
            </a:fld>
            <a:endParaRPr lang="en-US"/>
          </a:p>
        </p:txBody>
      </p:sp>
    </p:spTree>
    <p:extLst>
      <p:ext uri="{BB962C8B-B14F-4D97-AF65-F5344CB8AC3E}">
        <p14:creationId xmlns:p14="http://schemas.microsoft.com/office/powerpoint/2010/main" val="2219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Accelerating existing</a:t>
            </a:r>
            <a:r>
              <a:rPr lang="en-US" baseline="0" dirty="0" smtClean="0"/>
              <a:t> and other promising automated technologies is the next step.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dirty="0" smtClean="0"/>
              <a:t>Carnegie</a:t>
            </a:r>
            <a:r>
              <a:rPr lang="en-US" baseline="0" dirty="0" smtClean="0"/>
              <a:t> Mellon found that forward collision warning, lane departure warning, and blind spot monitors alone can save 10,000 lives EACH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are technologies that are already out there. </a:t>
            </a:r>
          </a:p>
          <a:p>
            <a:endParaRPr lang="en-US" dirty="0" smtClean="0"/>
          </a:p>
        </p:txBody>
      </p:sp>
      <p:sp>
        <p:nvSpPr>
          <p:cNvPr id="133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800225" indent="-307778">
              <a:defRPr sz="2500">
                <a:solidFill>
                  <a:schemeClr val="tx1"/>
                </a:solidFill>
                <a:latin typeface="Arial" panose="020B0604020202020204" pitchFamily="34" charset="0"/>
                <a:ea typeface="ＭＳ Ｐゴシック" panose="020B0600070205080204" pitchFamily="34" charset="-128"/>
              </a:defRPr>
            </a:lvl2pPr>
            <a:lvl3pPr marL="1231116" indent="-246223">
              <a:defRPr sz="2500">
                <a:solidFill>
                  <a:schemeClr val="tx1"/>
                </a:solidFill>
                <a:latin typeface="Arial" panose="020B0604020202020204" pitchFamily="34" charset="0"/>
                <a:ea typeface="ＭＳ Ｐゴシック" panose="020B0600070205080204" pitchFamily="34" charset="-128"/>
              </a:defRPr>
            </a:lvl3pPr>
            <a:lvl4pPr marL="1723562" indent="-246223">
              <a:defRPr sz="2500">
                <a:solidFill>
                  <a:schemeClr val="tx1"/>
                </a:solidFill>
                <a:latin typeface="Arial" panose="020B0604020202020204" pitchFamily="34" charset="0"/>
                <a:ea typeface="ＭＳ Ｐゴシック" panose="020B0600070205080204" pitchFamily="34" charset="-128"/>
              </a:defRPr>
            </a:lvl4pPr>
            <a:lvl5pPr marL="2216009" indent="-246223">
              <a:defRPr sz="2500">
                <a:solidFill>
                  <a:schemeClr val="tx1"/>
                </a:solidFill>
                <a:latin typeface="Arial" panose="020B0604020202020204" pitchFamily="34" charset="0"/>
                <a:ea typeface="ＭＳ Ｐゴシック" panose="020B0600070205080204" pitchFamily="34" charset="-128"/>
              </a:defRPr>
            </a:lvl5pPr>
            <a:lvl6pPr marL="2708455"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200901"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93348"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85795"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AA1E3B30-5DA4-45F7-A0C0-F03B3BE28FE0}" type="slidenum">
              <a:rPr lang="en-US" altLang="en-US" sz="1200">
                <a:solidFill>
                  <a:srgbClr val="000000"/>
                </a:solidFill>
              </a:rPr>
              <a:pPr/>
              <a:t>22</a:t>
            </a:fld>
            <a:endParaRPr lang="en-US" altLang="en-US" sz="1200">
              <a:solidFill>
                <a:srgbClr val="000000"/>
              </a:solidFill>
            </a:endParaRPr>
          </a:p>
        </p:txBody>
      </p:sp>
    </p:spTree>
    <p:extLst>
      <p:ext uri="{BB962C8B-B14F-4D97-AF65-F5344CB8AC3E}">
        <p14:creationId xmlns:p14="http://schemas.microsoft.com/office/powerpoint/2010/main" val="3582967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know automakers aren’t waiting for rulemaking or regulations to make life-saving features standard. And we can ensure that fleets out there take advantage of existing safety tech.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promise of life-saving technology doesn’t end with the vehicle itself, it also applies to the environment and emergency response. Smart grid technologies, automated enforcement, real-time transmission of crash forces and vital health information for first responders can all reduce the death toll.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4E9FF2-967D-4C37-A3F9-63CA762FAFA0}" type="slidenum">
              <a:rPr lang="en-US" smtClean="0"/>
              <a:t>23</a:t>
            </a:fld>
            <a:endParaRPr lang="en-US"/>
          </a:p>
        </p:txBody>
      </p:sp>
    </p:spTree>
    <p:extLst>
      <p:ext uri="{BB962C8B-B14F-4D97-AF65-F5344CB8AC3E}">
        <p14:creationId xmlns:p14="http://schemas.microsoft.com/office/powerpoint/2010/main" val="3191457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I’m sure many of you heard</a:t>
            </a:r>
            <a:r>
              <a:rPr lang="en-US" sz="1200" kern="1200" baseline="0" dirty="0" smtClean="0">
                <a:solidFill>
                  <a:schemeClr val="tx1"/>
                </a:solidFill>
                <a:effectLst/>
                <a:latin typeface="+mn-lt"/>
                <a:ea typeface="+mn-ea"/>
                <a:cs typeface="+mn-cs"/>
              </a:rPr>
              <a:t> about the recent Uber crash in Tempe, Arizona that struck and killed a woman who was crossing the street with her bike in poorly lit conditions. Cases like this remind us that</a:t>
            </a:r>
            <a:r>
              <a:rPr lang="en-US" sz="1200" kern="1200" dirty="0" smtClean="0">
                <a:solidFill>
                  <a:schemeClr val="tx1"/>
                </a:solidFill>
                <a:effectLst/>
                <a:latin typeface="+mn-lt"/>
                <a:ea typeface="+mn-ea"/>
                <a:cs typeface="+mn-cs"/>
              </a:rPr>
              <a:t> we</a:t>
            </a:r>
            <a:r>
              <a:rPr lang="en-US" sz="1200" kern="1200" baseline="0" dirty="0" smtClean="0">
                <a:solidFill>
                  <a:schemeClr val="tx1"/>
                </a:solidFill>
                <a:effectLst/>
                <a:latin typeface="+mn-lt"/>
                <a:ea typeface="+mn-ea"/>
                <a:cs typeface="+mn-cs"/>
              </a:rPr>
              <a:t> need more time to </a:t>
            </a:r>
            <a:r>
              <a:rPr lang="en-US" sz="1200" kern="1200" dirty="0" smtClean="0">
                <a:solidFill>
                  <a:schemeClr val="tx1"/>
                </a:solidFill>
                <a:effectLst/>
                <a:latin typeface="+mn-lt"/>
                <a:ea typeface="+mn-ea"/>
                <a:cs typeface="+mn-cs"/>
              </a:rPr>
              <a:t>self-driving vehicles</a:t>
            </a:r>
            <a:r>
              <a:rPr lang="en-US" sz="1200" kern="1200" baseline="0" dirty="0" smtClean="0">
                <a:solidFill>
                  <a:schemeClr val="tx1"/>
                </a:solidFill>
                <a:effectLst/>
                <a:latin typeface="+mn-lt"/>
                <a:ea typeface="+mn-ea"/>
                <a:cs typeface="+mn-cs"/>
              </a:rPr>
              <a:t> ready for primetime</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But there are so many other ways we can enhance safety for driver-operated ones.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E4E9FF2-967D-4C37-A3F9-63CA762FAFA0}" type="slidenum">
              <a:rPr lang="en-US" smtClean="0"/>
              <a:t>24</a:t>
            </a:fld>
            <a:endParaRPr lang="en-US"/>
          </a:p>
        </p:txBody>
      </p:sp>
    </p:spTree>
    <p:extLst>
      <p:ext uri="{BB962C8B-B14F-4D97-AF65-F5344CB8AC3E}">
        <p14:creationId xmlns:p14="http://schemas.microsoft.com/office/powerpoint/2010/main" val="2819095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mn-ea"/>
                <a:cs typeface="+mn-cs"/>
              </a:rPr>
              <a:t>The 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and most important step is to ensure we put safety at the center of every transportation system. </a:t>
            </a:r>
          </a:p>
          <a:p>
            <a:r>
              <a:rPr lang="en-US" sz="1200" kern="1200" dirty="0" smtClean="0">
                <a:solidFill>
                  <a:schemeClr val="tx1"/>
                </a:solidFill>
                <a:effectLst/>
                <a:latin typeface="+mn-lt"/>
                <a:ea typeface="+mn-ea"/>
                <a:cs typeface="+mn-cs"/>
              </a:rPr>
              <a:t>We demand 100% safe operations in aviation, marine, pipeline, rail and transit, we should cultivate a corresponding societal demand for safe roads. The U.S. is trailing our international counterparts in addressing road safety. It’s because safety is not yet our #1 priority. </a:t>
            </a:r>
          </a:p>
          <a:p>
            <a:r>
              <a:rPr lang="en-US" sz="1200" kern="1200" dirty="0" smtClean="0">
                <a:solidFill>
                  <a:schemeClr val="tx1"/>
                </a:solidFill>
                <a:effectLst/>
                <a:latin typeface="+mn-lt"/>
                <a:ea typeface="+mn-ea"/>
                <a:cs typeface="+mn-cs"/>
              </a:rPr>
              <a:t>We know humans make mistakes, but we can design our systems in such a way that will make the likelihood of deadly mistakes near zero. </a:t>
            </a:r>
          </a:p>
          <a:p>
            <a:endParaRPr lang="en-US" baseline="0" dirty="0" smtClean="0"/>
          </a:p>
        </p:txBody>
      </p:sp>
      <p:sp>
        <p:nvSpPr>
          <p:cNvPr id="133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800225" indent="-307778">
              <a:defRPr sz="2500">
                <a:solidFill>
                  <a:schemeClr val="tx1"/>
                </a:solidFill>
                <a:latin typeface="Arial" panose="020B0604020202020204" pitchFamily="34" charset="0"/>
                <a:ea typeface="ＭＳ Ｐゴシック" panose="020B0600070205080204" pitchFamily="34" charset="-128"/>
              </a:defRPr>
            </a:lvl2pPr>
            <a:lvl3pPr marL="1231116" indent="-246223">
              <a:defRPr sz="2500">
                <a:solidFill>
                  <a:schemeClr val="tx1"/>
                </a:solidFill>
                <a:latin typeface="Arial" panose="020B0604020202020204" pitchFamily="34" charset="0"/>
                <a:ea typeface="ＭＳ Ｐゴシック" panose="020B0600070205080204" pitchFamily="34" charset="-128"/>
              </a:defRPr>
            </a:lvl3pPr>
            <a:lvl4pPr marL="1723562" indent="-246223">
              <a:defRPr sz="2500">
                <a:solidFill>
                  <a:schemeClr val="tx1"/>
                </a:solidFill>
                <a:latin typeface="Arial" panose="020B0604020202020204" pitchFamily="34" charset="0"/>
                <a:ea typeface="ＭＳ Ｐゴシック" panose="020B0600070205080204" pitchFamily="34" charset="-128"/>
              </a:defRPr>
            </a:lvl4pPr>
            <a:lvl5pPr marL="2216009" indent="-246223">
              <a:defRPr sz="2500">
                <a:solidFill>
                  <a:schemeClr val="tx1"/>
                </a:solidFill>
                <a:latin typeface="Arial" panose="020B0604020202020204" pitchFamily="34" charset="0"/>
                <a:ea typeface="ＭＳ Ｐゴシック" panose="020B0600070205080204" pitchFamily="34" charset="-128"/>
              </a:defRPr>
            </a:lvl5pPr>
            <a:lvl6pPr marL="2708455"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200901"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93348"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85795"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AA1E3B30-5DA4-45F7-A0C0-F03B3BE28FE0}" type="slidenum">
              <a:rPr lang="en-US" altLang="en-US" sz="1200">
                <a:solidFill>
                  <a:srgbClr val="000000"/>
                </a:solidFill>
              </a:rPr>
              <a:pPr/>
              <a:t>25</a:t>
            </a:fld>
            <a:endParaRPr lang="en-US" altLang="en-US" sz="1200">
              <a:solidFill>
                <a:srgbClr val="000000"/>
              </a:solidFill>
            </a:endParaRPr>
          </a:p>
        </p:txBody>
      </p:sp>
    </p:spTree>
    <p:extLst>
      <p:ext uri="{BB962C8B-B14F-4D97-AF65-F5344CB8AC3E}">
        <p14:creationId xmlns:p14="http://schemas.microsoft.com/office/powerpoint/2010/main" val="2461531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11DC06-C496-4F42-8399-1DD662ADE049}" type="slidenum">
              <a:rPr lang="en-GB" smtClean="0"/>
              <a:t>26</a:t>
            </a:fld>
            <a:endParaRPr lang="en-GB"/>
          </a:p>
        </p:txBody>
      </p:sp>
    </p:spTree>
    <p:extLst>
      <p:ext uri="{BB962C8B-B14F-4D97-AF65-F5344CB8AC3E}">
        <p14:creationId xmlns:p14="http://schemas.microsoft.com/office/powerpoint/2010/main" val="2083717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11DC06-C496-4F42-8399-1DD662ADE049}" type="slidenum">
              <a:rPr lang="en-GB" smtClean="0"/>
              <a:t>27</a:t>
            </a:fld>
            <a:endParaRPr lang="en-GB"/>
          </a:p>
        </p:txBody>
      </p:sp>
    </p:spTree>
    <p:extLst>
      <p:ext uri="{BB962C8B-B14F-4D97-AF65-F5344CB8AC3E}">
        <p14:creationId xmlns:p14="http://schemas.microsoft.com/office/powerpoint/2010/main" val="885547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Vision Zero cities and others who have taken the safe systems approach have saved lives by redesigning dangerous corridors and crash-prone intersections.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Infrastructure improvements, automated enforcement, adjusting speed limits and traffic signal timing have created a safer road environments for the most vulnerable road users such as bicyclists and pedestrians.  </a:t>
            </a:r>
          </a:p>
          <a:p>
            <a:endParaRPr lang="en-US" dirty="0"/>
          </a:p>
        </p:txBody>
      </p:sp>
      <p:sp>
        <p:nvSpPr>
          <p:cNvPr id="4" name="Slide Number Placeholder 3"/>
          <p:cNvSpPr>
            <a:spLocks noGrp="1"/>
          </p:cNvSpPr>
          <p:nvPr>
            <p:ph type="sldNum" sz="quarter" idx="10"/>
          </p:nvPr>
        </p:nvSpPr>
        <p:spPr/>
        <p:txBody>
          <a:bodyPr/>
          <a:lstStyle/>
          <a:p>
            <a:fld id="{BE4E9FF2-967D-4C37-A3F9-63CA762FAFA0}" type="slidenum">
              <a:rPr lang="en-US" smtClean="0"/>
              <a:t>28</a:t>
            </a:fld>
            <a:endParaRPr lang="en-US"/>
          </a:p>
        </p:txBody>
      </p:sp>
    </p:spTree>
    <p:extLst>
      <p:ext uri="{BB962C8B-B14F-4D97-AF65-F5344CB8AC3E}">
        <p14:creationId xmlns:p14="http://schemas.microsoft.com/office/powerpoint/2010/main" val="2300359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Another</a:t>
            </a:r>
            <a:r>
              <a:rPr lang="en-US" baseline="0" dirty="0" smtClean="0"/>
              <a:t> way to improve roadway fatalities is improving what happens to those hurt in a crash. </a:t>
            </a:r>
          </a:p>
          <a:p>
            <a:endParaRPr lang="en-US" baseline="0" dirty="0" smtClean="0"/>
          </a:p>
          <a:p>
            <a:r>
              <a:rPr lang="en-US" dirty="0" smtClean="0"/>
              <a:t>NHTSA estimates that nearly 43% of victims transported by EMS who ultimately died were still alive when they arrived at the hospital. </a:t>
            </a:r>
          </a:p>
        </p:txBody>
      </p:sp>
      <p:sp>
        <p:nvSpPr>
          <p:cNvPr id="133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71450" indent="-296711">
              <a:defRPr sz="2400">
                <a:solidFill>
                  <a:schemeClr val="tx1"/>
                </a:solidFill>
                <a:latin typeface="Arial" panose="020B0604020202020204" pitchFamily="34" charset="0"/>
                <a:ea typeface="ＭＳ Ｐゴシック" panose="020B0600070205080204" pitchFamily="34" charset="-128"/>
              </a:defRPr>
            </a:lvl2pPr>
            <a:lvl3pPr marL="1186847" indent="-237369">
              <a:defRPr sz="2400">
                <a:solidFill>
                  <a:schemeClr val="tx1"/>
                </a:solidFill>
                <a:latin typeface="Arial" panose="020B0604020202020204" pitchFamily="34" charset="0"/>
                <a:ea typeface="ＭＳ Ｐゴシック" panose="020B0600070205080204" pitchFamily="34" charset="-128"/>
              </a:defRPr>
            </a:lvl3pPr>
            <a:lvl4pPr marL="1661585" indent="-237369">
              <a:defRPr sz="2400">
                <a:solidFill>
                  <a:schemeClr val="tx1"/>
                </a:solidFill>
                <a:latin typeface="Arial" panose="020B0604020202020204" pitchFamily="34" charset="0"/>
                <a:ea typeface="ＭＳ Ｐゴシック" panose="020B0600070205080204" pitchFamily="34" charset="-128"/>
              </a:defRPr>
            </a:lvl4pPr>
            <a:lvl5pPr marL="2136324" indent="-237369">
              <a:defRPr sz="2400">
                <a:solidFill>
                  <a:schemeClr val="tx1"/>
                </a:solidFill>
                <a:latin typeface="Arial" panose="020B0604020202020204" pitchFamily="34" charset="0"/>
                <a:ea typeface="ＭＳ Ｐゴシック" panose="020B0600070205080204" pitchFamily="34" charset="-128"/>
              </a:defRPr>
            </a:lvl5pPr>
            <a:lvl6pPr marL="2611062" indent="-23736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85801" indent="-23736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560540" indent="-23736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4035279" indent="-237369"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A1E3B30-5DA4-45F7-A0C0-F03B3BE28FE0}" type="slidenum">
              <a:rPr lang="en-US" altLang="en-US" sz="1200">
                <a:solidFill>
                  <a:srgbClr val="000000"/>
                </a:solidFill>
              </a:rPr>
              <a:pPr/>
              <a:t>29</a:t>
            </a:fld>
            <a:endParaRPr lang="en-US" altLang="en-US" sz="1200">
              <a:solidFill>
                <a:srgbClr val="000000"/>
              </a:solidFill>
            </a:endParaRPr>
          </a:p>
        </p:txBody>
      </p:sp>
    </p:spTree>
    <p:extLst>
      <p:ext uri="{BB962C8B-B14F-4D97-AF65-F5344CB8AC3E}">
        <p14:creationId xmlns:p14="http://schemas.microsoft.com/office/powerpoint/2010/main" val="2067288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get graphic. Here’s a heat map of sorts. The green areas are where you can crash, and assuming the ground ambulance is on scene immediately, they can get you to a level 1 or 2 trauma center within an hour.</a:t>
            </a:r>
          </a:p>
          <a:p>
            <a:endParaRPr lang="en-US" dirty="0"/>
          </a:p>
        </p:txBody>
      </p:sp>
      <p:sp>
        <p:nvSpPr>
          <p:cNvPr id="4" name="Footer Placeholder 3"/>
          <p:cNvSpPr>
            <a:spLocks noGrp="1"/>
          </p:cNvSpPr>
          <p:nvPr>
            <p:ph type="ftr" sz="quarter" idx="10"/>
          </p:nvPr>
        </p:nvSpPr>
        <p:spPr/>
        <p:txBody>
          <a:bodyPr/>
          <a:lstStyle/>
          <a:p>
            <a:r>
              <a:rPr lang="en-US" smtClean="0"/>
              <a:t>©National Safety Council 2010</a:t>
            </a:r>
            <a:endParaRPr lang="en-US"/>
          </a:p>
        </p:txBody>
      </p:sp>
      <p:sp>
        <p:nvSpPr>
          <p:cNvPr id="5" name="Slide Number Placeholder 4"/>
          <p:cNvSpPr>
            <a:spLocks noGrp="1"/>
          </p:cNvSpPr>
          <p:nvPr>
            <p:ph type="sldNum" sz="quarter" idx="11"/>
          </p:nvPr>
        </p:nvSpPr>
        <p:spPr/>
        <p:txBody>
          <a:bodyPr/>
          <a:lstStyle/>
          <a:p>
            <a:fld id="{73365FEB-2F52-4819-B236-028E363F39B6}" type="slidenum">
              <a:rPr lang="en-US" smtClean="0"/>
              <a:pPr/>
              <a:t>30</a:t>
            </a:fld>
            <a:endParaRPr lang="en-US"/>
          </a:p>
        </p:txBody>
      </p:sp>
    </p:spTree>
    <p:extLst>
      <p:ext uri="{BB962C8B-B14F-4D97-AF65-F5344CB8AC3E}">
        <p14:creationId xmlns:p14="http://schemas.microsoft.com/office/powerpoint/2010/main" val="2088413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Rural</a:t>
            </a:r>
            <a:r>
              <a:rPr lang="en-US" baseline="0" dirty="0" smtClean="0"/>
              <a:t> communities have just 19% of the population but 49% of roadway fatalities. </a:t>
            </a:r>
            <a:endParaRPr lang="en-US" dirty="0" smtClean="0"/>
          </a:p>
          <a:p>
            <a:endParaRPr lang="en-US" dirty="0" smtClean="0"/>
          </a:p>
          <a:p>
            <a:r>
              <a:rPr lang="en-US" dirty="0" smtClean="0"/>
              <a:t>The purple areas are where you can crash and pray for a helicopter to be available because they should be able to get you to the trauma center within an hour.</a:t>
            </a:r>
          </a:p>
          <a:p>
            <a:endParaRPr lang="en-US" dirty="0" smtClean="0"/>
          </a:p>
          <a:p>
            <a:endParaRPr lang="en-US" dirty="0" smtClean="0"/>
          </a:p>
        </p:txBody>
      </p:sp>
      <p:sp>
        <p:nvSpPr>
          <p:cNvPr id="4" name="Footer Placeholder 3"/>
          <p:cNvSpPr>
            <a:spLocks noGrp="1"/>
          </p:cNvSpPr>
          <p:nvPr>
            <p:ph type="ftr" sz="quarter" idx="10"/>
          </p:nvPr>
        </p:nvSpPr>
        <p:spPr/>
        <p:txBody>
          <a:bodyPr/>
          <a:lstStyle/>
          <a:p>
            <a:r>
              <a:rPr lang="en-US" smtClean="0"/>
              <a:t>©National Safety Council 2010</a:t>
            </a:r>
            <a:endParaRPr lang="en-US"/>
          </a:p>
        </p:txBody>
      </p:sp>
      <p:sp>
        <p:nvSpPr>
          <p:cNvPr id="5" name="Slide Number Placeholder 4"/>
          <p:cNvSpPr>
            <a:spLocks noGrp="1"/>
          </p:cNvSpPr>
          <p:nvPr>
            <p:ph type="sldNum" sz="quarter" idx="11"/>
          </p:nvPr>
        </p:nvSpPr>
        <p:spPr/>
        <p:txBody>
          <a:bodyPr/>
          <a:lstStyle/>
          <a:p>
            <a:fld id="{73365FEB-2F52-4819-B236-028E363F39B6}" type="slidenum">
              <a:rPr lang="en-US" smtClean="0"/>
              <a:pPr/>
              <a:t>31</a:t>
            </a:fld>
            <a:endParaRPr lang="en-US"/>
          </a:p>
        </p:txBody>
      </p:sp>
    </p:spTree>
    <p:extLst>
      <p:ext uri="{BB962C8B-B14F-4D97-AF65-F5344CB8AC3E}">
        <p14:creationId xmlns:p14="http://schemas.microsoft.com/office/powerpoint/2010/main" val="2692302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year, for</a:t>
            </a:r>
            <a:r>
              <a:rPr lang="en-US" baseline="0" dirty="0" smtClean="0"/>
              <a:t> the first time in U.S. history, preventable injuries became the 3</a:t>
            </a:r>
            <a:r>
              <a:rPr lang="en-US" baseline="30000" dirty="0" smtClean="0"/>
              <a:t>rd</a:t>
            </a:r>
            <a:r>
              <a:rPr lang="en-US" baseline="0" dirty="0" smtClean="0"/>
              <a:t> leading cause of death.</a:t>
            </a:r>
          </a:p>
          <a:p>
            <a:r>
              <a:rPr lang="en-US" baseline="0" dirty="0" smtClean="0"/>
              <a:t>As everyone gathered here today in San Antonio knows, motor vehicle crashes are still a huge contributor to that #3 cause. </a:t>
            </a:r>
          </a:p>
          <a:p>
            <a:endParaRPr lang="en-US" dirty="0" smtClean="0"/>
          </a:p>
          <a:p>
            <a:r>
              <a:rPr lang="en-US" dirty="0" smtClean="0"/>
              <a:t>Because </a:t>
            </a:r>
            <a:r>
              <a:rPr lang="en-US" dirty="0"/>
              <a:t>crashes are the leading cause of death for people from age 5 -24, young people are impacted disproportionately. </a:t>
            </a:r>
          </a:p>
          <a:p>
            <a:endParaRPr lang="en-US" dirty="0" smtClean="0"/>
          </a:p>
          <a:p>
            <a:r>
              <a:rPr lang="en-US" dirty="0" smtClean="0"/>
              <a:t>This </a:t>
            </a:r>
            <a:r>
              <a:rPr lang="en-US" dirty="0"/>
              <a:t>means car crashes impact the years of life lost – the number of years someone might have lived if they had not died of an illness or injury. </a:t>
            </a:r>
          </a:p>
          <a:p>
            <a:endParaRPr lang="en-US" dirty="0"/>
          </a:p>
        </p:txBody>
      </p:sp>
      <p:sp>
        <p:nvSpPr>
          <p:cNvPr id="4" name="Footer Placeholder 3"/>
          <p:cNvSpPr>
            <a:spLocks noGrp="1"/>
          </p:cNvSpPr>
          <p:nvPr>
            <p:ph type="ftr" sz="quarter" idx="10"/>
          </p:nvPr>
        </p:nvSpPr>
        <p:spPr/>
        <p:txBody>
          <a:bodyPr/>
          <a:lstStyle/>
          <a:p>
            <a:pPr>
              <a:defRPr/>
            </a:pPr>
            <a:r>
              <a:rPr lang="en-US" altLang="x-none" smtClean="0"/>
              <a:t>©National Safety Council 2010</a:t>
            </a:r>
            <a:endParaRPr lang="en-US" altLang="x-none"/>
          </a:p>
        </p:txBody>
      </p:sp>
      <p:sp>
        <p:nvSpPr>
          <p:cNvPr id="5" name="Slide Number Placeholder 4"/>
          <p:cNvSpPr>
            <a:spLocks noGrp="1"/>
          </p:cNvSpPr>
          <p:nvPr>
            <p:ph type="sldNum" sz="quarter" idx="11"/>
          </p:nvPr>
        </p:nvSpPr>
        <p:spPr/>
        <p:txBody>
          <a:bodyPr/>
          <a:lstStyle/>
          <a:p>
            <a:pPr>
              <a:defRPr/>
            </a:pPr>
            <a:fld id="{AA78993F-9428-443A-BAEE-D6027C4C2561}" type="slidenum">
              <a:rPr lang="en-US" altLang="x-none" smtClean="0"/>
              <a:pPr>
                <a:defRPr/>
              </a:pPr>
              <a:t>3</a:t>
            </a:fld>
            <a:endParaRPr lang="en-US" altLang="x-none"/>
          </a:p>
        </p:txBody>
      </p:sp>
    </p:spTree>
    <p:extLst>
      <p:ext uri="{BB962C8B-B14F-4D97-AF65-F5344CB8AC3E}">
        <p14:creationId xmlns:p14="http://schemas.microsoft.com/office/powerpoint/2010/main" val="3994489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National Child Passenger Safety Board celebrated its 20</a:t>
            </a:r>
            <a:r>
              <a:rPr lang="en-US" baseline="30000" dirty="0" smtClean="0"/>
              <a:t>th</a:t>
            </a:r>
            <a:r>
              <a:rPr lang="en-US" baseline="0" dirty="0" smtClean="0"/>
              <a:t> anniversary this year. We have made great strides with child passenger safety. Motor vehicle crashes used to be the #1 cause of death for kids ages 1-4 as well, but in 2011 and again in 2016, it actually dropped to #2. </a:t>
            </a:r>
          </a:p>
          <a:p>
            <a:endParaRPr lang="en-US" baseline="0" dirty="0" smtClean="0"/>
          </a:p>
          <a:p>
            <a:r>
              <a:rPr lang="en-US" baseline="0" dirty="0" smtClean="0"/>
              <a:t>Today, child restraint use is estimated to be 94%. (That’s better than our 90% seat belt use.)</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T</a:t>
            </a:r>
            <a:r>
              <a:rPr lang="en-US" sz="1200" kern="1200" dirty="0" smtClean="0">
                <a:solidFill>
                  <a:schemeClr val="tx1"/>
                </a:solidFill>
                <a:effectLst/>
                <a:latin typeface="Arial" charset="0"/>
                <a:ea typeface="ＭＳ Ｐゴシック" charset="0"/>
                <a:cs typeface="ＭＳ Ｐゴシック" charset="0"/>
              </a:rPr>
              <a:t>oday it is common for hospitals to assist new parents with correct use of car seats before newborns are discharged. </a:t>
            </a:r>
            <a:r>
              <a:rPr lang="en-US" baseline="0" dirty="0" smtClean="0"/>
              <a:t>Progress is being made. Those restrains saved an estimated 11,300 lives since 1975.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there is one area where we can do more. We still lose 500 kids under age 4 every year. 40 kids are lost to heatstroke after finding their way into, or being left in a hot car. We can do better. We have a Heatstroke report coming out in May to tackle this issue. We’re calling for lawmakers, parents, caregivers and the public to advocate for change and raise awareness. There is not a single reason why we should be losing our most precious cargo. </a:t>
            </a:r>
          </a:p>
          <a:p>
            <a:endParaRPr lang="en-US" dirty="0"/>
          </a:p>
        </p:txBody>
      </p:sp>
      <p:sp>
        <p:nvSpPr>
          <p:cNvPr id="4" name="Slide Number Placeholder 3"/>
          <p:cNvSpPr>
            <a:spLocks noGrp="1"/>
          </p:cNvSpPr>
          <p:nvPr>
            <p:ph type="sldNum" sz="quarter" idx="10"/>
          </p:nvPr>
        </p:nvSpPr>
        <p:spPr/>
        <p:txBody>
          <a:bodyPr/>
          <a:lstStyle/>
          <a:p>
            <a:fld id="{BE4E9FF2-967D-4C37-A3F9-63CA762FAFA0}" type="slidenum">
              <a:rPr lang="en-US" smtClean="0"/>
              <a:t>32</a:t>
            </a:fld>
            <a:endParaRPr lang="en-US"/>
          </a:p>
        </p:txBody>
      </p:sp>
    </p:spTree>
    <p:extLst>
      <p:ext uri="{BB962C8B-B14F-4D97-AF65-F5344CB8AC3E}">
        <p14:creationId xmlns:p14="http://schemas.microsoft.com/office/powerpoint/2010/main" val="3384996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working to </a:t>
            </a:r>
            <a:r>
              <a:rPr lang="en-US" dirty="0" smtClean="0"/>
              <a:t>change</a:t>
            </a:r>
            <a:r>
              <a:rPr lang="en-US" baseline="0" dirty="0" smtClean="0"/>
              <a:t> the culture by seeing all components in our transportation systems through a safety lens : Human, Machine, Environment, and Safety Culture. </a:t>
            </a:r>
          </a:p>
          <a:p>
            <a:endParaRPr lang="en-US" baseline="0" dirty="0" smtClean="0"/>
          </a:p>
          <a:p>
            <a:r>
              <a:rPr lang="en-US" baseline="0" dirty="0" smtClean="0"/>
              <a:t>The safety culture piece is really important. We’ve made great progress when it comes to child safety seats. </a:t>
            </a:r>
          </a:p>
          <a:p>
            <a:endParaRPr lang="en-US" baseline="0" dirty="0" smtClean="0"/>
          </a:p>
        </p:txBody>
      </p:sp>
      <p:sp>
        <p:nvSpPr>
          <p:cNvPr id="4" name="Slide Number Placeholder 3"/>
          <p:cNvSpPr>
            <a:spLocks noGrp="1"/>
          </p:cNvSpPr>
          <p:nvPr>
            <p:ph type="sldNum" sz="quarter" idx="10"/>
          </p:nvPr>
        </p:nvSpPr>
        <p:spPr/>
        <p:txBody>
          <a:bodyPr/>
          <a:lstStyle/>
          <a:p>
            <a:fld id="{BE4E9FF2-967D-4C37-A3F9-63CA762FAFA0}" type="slidenum">
              <a:rPr lang="en-US" smtClean="0"/>
              <a:t>33</a:t>
            </a:fld>
            <a:endParaRPr lang="en-US"/>
          </a:p>
        </p:txBody>
      </p:sp>
    </p:spTree>
    <p:extLst>
      <p:ext uri="{BB962C8B-B14F-4D97-AF65-F5344CB8AC3E}">
        <p14:creationId xmlns:p14="http://schemas.microsoft.com/office/powerpoint/2010/main" val="1463660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NSC video</a:t>
            </a:r>
            <a:endParaRPr lang="en-US" dirty="0"/>
          </a:p>
        </p:txBody>
      </p:sp>
      <p:sp>
        <p:nvSpPr>
          <p:cNvPr id="4" name="Slide Number Placeholder 3"/>
          <p:cNvSpPr>
            <a:spLocks noGrp="1"/>
          </p:cNvSpPr>
          <p:nvPr>
            <p:ph type="sldNum" sz="quarter" idx="10"/>
          </p:nvPr>
        </p:nvSpPr>
        <p:spPr/>
        <p:txBody>
          <a:bodyPr/>
          <a:lstStyle/>
          <a:p>
            <a:fld id="{BE4E9FF2-967D-4C37-A3F9-63CA762FAFA0}" type="slidenum">
              <a:rPr lang="en-US" smtClean="0"/>
              <a:t>34</a:t>
            </a:fld>
            <a:endParaRPr lang="en-US"/>
          </a:p>
        </p:txBody>
      </p:sp>
    </p:spTree>
    <p:extLst>
      <p:ext uri="{BB962C8B-B14F-4D97-AF65-F5344CB8AC3E}">
        <p14:creationId xmlns:p14="http://schemas.microsoft.com/office/powerpoint/2010/main" val="3204497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r>
              <a:rPr lang="en-US" baseline="0" dirty="0" smtClean="0"/>
              <a:t> </a:t>
            </a:r>
            <a:endParaRPr lang="en-US" dirty="0"/>
          </a:p>
        </p:txBody>
      </p:sp>
      <p:sp>
        <p:nvSpPr>
          <p:cNvPr id="4" name="Footer Placeholder 3"/>
          <p:cNvSpPr>
            <a:spLocks noGrp="1"/>
          </p:cNvSpPr>
          <p:nvPr>
            <p:ph type="ftr" sz="quarter" idx="10"/>
          </p:nvPr>
        </p:nvSpPr>
        <p:spPr/>
        <p:txBody>
          <a:bodyPr/>
          <a:lstStyle/>
          <a:p>
            <a:pPr>
              <a:defRPr/>
            </a:pPr>
            <a:r>
              <a:rPr lang="en-US" altLang="x-none" smtClean="0"/>
              <a:t>©National Safety Council 2010</a:t>
            </a:r>
            <a:endParaRPr lang="en-US" altLang="x-none"/>
          </a:p>
        </p:txBody>
      </p:sp>
      <p:sp>
        <p:nvSpPr>
          <p:cNvPr id="5" name="Slide Number Placeholder 4"/>
          <p:cNvSpPr>
            <a:spLocks noGrp="1"/>
          </p:cNvSpPr>
          <p:nvPr>
            <p:ph type="sldNum" sz="quarter" idx="11"/>
          </p:nvPr>
        </p:nvSpPr>
        <p:spPr/>
        <p:txBody>
          <a:bodyPr/>
          <a:lstStyle/>
          <a:p>
            <a:pPr>
              <a:defRPr/>
            </a:pPr>
            <a:fld id="{D7A6AB2B-40CD-4109-AF20-1623B818A9D4}" type="slidenum">
              <a:rPr lang="en-US" altLang="x-none" smtClean="0"/>
              <a:pPr>
                <a:defRPr/>
              </a:pPr>
              <a:t>35</a:t>
            </a:fld>
            <a:endParaRPr lang="en-US" altLang="x-none"/>
          </a:p>
        </p:txBody>
      </p:sp>
    </p:spTree>
    <p:extLst>
      <p:ext uri="{BB962C8B-B14F-4D97-AF65-F5344CB8AC3E}">
        <p14:creationId xmlns:p14="http://schemas.microsoft.com/office/powerpoint/2010/main" val="985813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know that motor vehicle deaths are moving in the wrong direction. For two years in a row we have topped 40,000 deaths/year.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In Texas, there has not be a single day without a roadway fatality since November 2000.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EndTheStreakTX</a:t>
            </a:r>
            <a:endParaRPr lang="en-US"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Something must change. </a:t>
            </a:r>
            <a:endParaRPr lang="en-US" dirty="0" smtClean="0"/>
          </a:p>
          <a:p>
            <a:endParaRPr lang="en-US" dirty="0" smtClean="0"/>
          </a:p>
          <a:p>
            <a:r>
              <a:rPr lang="en-US" dirty="0" smtClean="0"/>
              <a:t>How do we move people – where people believe the crashes are preventable.</a:t>
            </a:r>
            <a:r>
              <a:rPr lang="en-US" baseline="0" dirty="0" smtClean="0"/>
              <a:t> How do we shift culture? </a:t>
            </a:r>
            <a:r>
              <a:rPr lang="en-US" dirty="0"/>
              <a:t/>
            </a:r>
            <a:br>
              <a:rPr lang="en-US" dirty="0"/>
            </a:br>
            <a:endParaRPr lang="en-US" dirty="0"/>
          </a:p>
          <a:p>
            <a:endParaRPr lang="en-US" dirty="0"/>
          </a:p>
        </p:txBody>
      </p:sp>
      <p:sp>
        <p:nvSpPr>
          <p:cNvPr id="133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ＭＳ Ｐゴシック" panose="020B0600070205080204" pitchFamily="34" charset="-128"/>
              </a:defRPr>
            </a:lvl1pPr>
            <a:lvl2pPr marL="800225" indent="-307778">
              <a:defRPr sz="2500">
                <a:solidFill>
                  <a:schemeClr val="tx1"/>
                </a:solidFill>
                <a:latin typeface="Arial" panose="020B0604020202020204" pitchFamily="34" charset="0"/>
                <a:ea typeface="ＭＳ Ｐゴシック" panose="020B0600070205080204" pitchFamily="34" charset="-128"/>
              </a:defRPr>
            </a:lvl2pPr>
            <a:lvl3pPr marL="1231116" indent="-246223">
              <a:defRPr sz="2500">
                <a:solidFill>
                  <a:schemeClr val="tx1"/>
                </a:solidFill>
                <a:latin typeface="Arial" panose="020B0604020202020204" pitchFamily="34" charset="0"/>
                <a:ea typeface="ＭＳ Ｐゴシック" panose="020B0600070205080204" pitchFamily="34" charset="-128"/>
              </a:defRPr>
            </a:lvl3pPr>
            <a:lvl4pPr marL="1723562" indent="-246223">
              <a:defRPr sz="2500">
                <a:solidFill>
                  <a:schemeClr val="tx1"/>
                </a:solidFill>
                <a:latin typeface="Arial" panose="020B0604020202020204" pitchFamily="34" charset="0"/>
                <a:ea typeface="ＭＳ Ｐゴシック" panose="020B0600070205080204" pitchFamily="34" charset="-128"/>
              </a:defRPr>
            </a:lvl4pPr>
            <a:lvl5pPr marL="2216009" indent="-246223">
              <a:defRPr sz="2500">
                <a:solidFill>
                  <a:schemeClr val="tx1"/>
                </a:solidFill>
                <a:latin typeface="Arial" panose="020B0604020202020204" pitchFamily="34" charset="0"/>
                <a:ea typeface="ＭＳ Ｐゴシック" panose="020B0600070205080204" pitchFamily="34" charset="-128"/>
              </a:defRPr>
            </a:lvl5pPr>
            <a:lvl6pPr marL="2708455"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200901"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93348"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85795" indent="-24622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fld id="{AA1E3B30-5DA4-45F7-A0C0-F03B3BE28FE0}" type="slidenum">
              <a:rPr lang="en-US" altLang="en-US" sz="1200">
                <a:solidFill>
                  <a:srgbClr val="000000"/>
                </a:solidFill>
              </a:rPr>
              <a:pPr/>
              <a:t>4</a:t>
            </a:fld>
            <a:endParaRPr lang="en-US" altLang="en-US" sz="1200">
              <a:solidFill>
                <a:srgbClr val="000000"/>
              </a:solidFill>
            </a:endParaRPr>
          </a:p>
        </p:txBody>
      </p:sp>
    </p:spTree>
    <p:extLst>
      <p:ext uri="{BB962C8B-B14F-4D97-AF65-F5344CB8AC3E}">
        <p14:creationId xmlns:p14="http://schemas.microsoft.com/office/powerpoint/2010/main" val="2838181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know from working at</a:t>
            </a:r>
            <a:r>
              <a:rPr lang="en-US" baseline="0" dirty="0" smtClean="0"/>
              <a:t> NTSB for 10 years – aviation safety has improved significantly in our lifetime.</a:t>
            </a:r>
          </a:p>
          <a:p>
            <a:r>
              <a:rPr lang="en-US" baseline="0" dirty="0" smtClean="0"/>
              <a:t>We go for years in commercial without a single fatality.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 aviation industry, operators, labor unions, aviators – set a goal of reducing crashes by 80% and they’ve exceeded their goal, despite having a really complex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E4E9FF2-967D-4C37-A3F9-63CA762FAFA0}" type="slidenum">
              <a:rPr lang="en-US" smtClean="0"/>
              <a:t>5</a:t>
            </a:fld>
            <a:endParaRPr lang="en-US"/>
          </a:p>
        </p:txBody>
      </p:sp>
    </p:spTree>
    <p:extLst>
      <p:ext uri="{BB962C8B-B14F-4D97-AF65-F5344CB8AC3E}">
        <p14:creationId xmlns:p14="http://schemas.microsoft.com/office/powerpoint/2010/main" val="3097223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a system that’s expected to be safe and we rely on it. </a:t>
            </a:r>
          </a:p>
          <a:p>
            <a:endParaRPr lang="en-US" dirty="0"/>
          </a:p>
          <a:p>
            <a:r>
              <a:rPr lang="en-US" sz="1200" b="0" i="0" kern="1200" baseline="0" dirty="0" smtClean="0">
                <a:solidFill>
                  <a:schemeClr val="tx1"/>
                </a:solidFill>
                <a:effectLst/>
                <a:latin typeface="+mn-lt"/>
                <a:ea typeface="+mn-ea"/>
                <a:cs typeface="+mn-cs"/>
              </a:rPr>
              <a:t>The likelihood of a passenger dying in an airplane is 1 in 205,552.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Contrast that with the likelihood of dying in a motor vehicle crash is 1 in 102. </a:t>
            </a:r>
            <a:endParaRPr lang="en-US" dirty="0" smtClean="0"/>
          </a:p>
          <a:p>
            <a:endParaRPr lang="en-US" dirty="0" smtClean="0"/>
          </a:p>
          <a:p>
            <a:r>
              <a:rPr lang="en-US" sz="1200" b="0" i="0" kern="1200" baseline="0" dirty="0" smtClean="0">
                <a:solidFill>
                  <a:schemeClr val="tx1"/>
                </a:solidFill>
                <a:effectLst/>
                <a:latin typeface="+mn-lt"/>
                <a:ea typeface="+mn-ea"/>
                <a:cs typeface="+mn-cs"/>
              </a:rPr>
              <a:t>So why is it that we text our loved ones before liftoff, but not before getting behind the wheel? </a:t>
            </a:r>
          </a:p>
          <a:p>
            <a:endParaRPr lang="en-US" sz="1200" b="0" i="0" kern="1200" baseline="0" dirty="0" smtClean="0">
              <a:solidFill>
                <a:schemeClr val="tx1"/>
              </a:solidFill>
              <a:effectLst/>
              <a:latin typeface="+mn-lt"/>
              <a:ea typeface="+mn-ea"/>
              <a:cs typeface="+mn-cs"/>
            </a:endParaRPr>
          </a:p>
          <a:p>
            <a:r>
              <a:rPr lang="en-US" dirty="0" smtClean="0"/>
              <a:t>The</a:t>
            </a:r>
            <a:r>
              <a:rPr lang="en-US" baseline="0" dirty="0" smtClean="0"/>
              <a:t> fact that a single fatality can capture international media attention says something about how far we’ve come with making even a single fatality after nine years something to talk about. </a:t>
            </a:r>
          </a:p>
          <a:p>
            <a:endParaRPr lang="en-US" dirty="0" smtClean="0"/>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4E9FF2-967D-4C37-A3F9-63CA762FAFA0}" type="slidenum">
              <a:rPr lang="en-US" smtClean="0"/>
              <a:t>6</a:t>
            </a:fld>
            <a:endParaRPr lang="en-US"/>
          </a:p>
        </p:txBody>
      </p:sp>
    </p:spTree>
    <p:extLst>
      <p:ext uri="{BB962C8B-B14F-4D97-AF65-F5344CB8AC3E}">
        <p14:creationId xmlns:p14="http://schemas.microsoft.com/office/powerpoint/2010/main" val="2082386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you have heard about this crash</a:t>
            </a:r>
            <a:r>
              <a:rPr lang="en-US" baseline="0" dirty="0" smtClean="0"/>
              <a:t> last week? </a:t>
            </a:r>
          </a:p>
          <a:p>
            <a:endParaRPr lang="en-US" dirty="0" smtClean="0"/>
          </a:p>
          <a:p>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likelihood of a jet engine failure is </a:t>
            </a:r>
            <a:r>
              <a:rPr lang="en-US" sz="1200" b="0" i="0" kern="1200" dirty="0" smtClean="0">
                <a:solidFill>
                  <a:schemeClr val="tx1"/>
                </a:solidFill>
                <a:effectLst/>
                <a:latin typeface="+mn-lt"/>
                <a:ea typeface="+mn-ea"/>
                <a:cs typeface="+mn-cs"/>
              </a:rPr>
              <a:t>less than one for every million flights worldwide. </a:t>
            </a:r>
          </a:p>
          <a:p>
            <a:r>
              <a:rPr lang="en-US" sz="1200" b="0" i="0" kern="1200" dirty="0" smtClean="0">
                <a:solidFill>
                  <a:schemeClr val="tx1"/>
                </a:solidFill>
                <a:effectLst/>
                <a:latin typeface="+mn-lt"/>
                <a:ea typeface="+mn-ea"/>
                <a:cs typeface="+mn-cs"/>
              </a:rPr>
              <a:t>But that doesn’t stop many</a:t>
            </a:r>
            <a:r>
              <a:rPr lang="en-US" sz="1200" b="0" i="0" kern="1200" baseline="0" dirty="0" smtClean="0">
                <a:solidFill>
                  <a:schemeClr val="tx1"/>
                </a:solidFill>
                <a:effectLst/>
                <a:latin typeface="+mn-lt"/>
                <a:ea typeface="+mn-ea"/>
                <a:cs typeface="+mn-cs"/>
              </a:rPr>
              <a:t> from worrying about safety in the air. </a:t>
            </a: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4E9FF2-967D-4C37-A3F9-63CA762FAFA0}" type="slidenum">
              <a:rPr lang="en-US" smtClean="0"/>
              <a:t>7</a:t>
            </a:fld>
            <a:endParaRPr lang="en-US"/>
          </a:p>
        </p:txBody>
      </p:sp>
    </p:spTree>
    <p:extLst>
      <p:ext uri="{BB962C8B-B14F-4D97-AF65-F5344CB8AC3E}">
        <p14:creationId xmlns:p14="http://schemas.microsoft.com/office/powerpoint/2010/main" val="2042199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 workplace safety poster</a:t>
            </a:r>
            <a:r>
              <a:rPr lang="en-US" baseline="0" dirty="0" smtClean="0"/>
              <a:t> from NSC from the 1920’s </a:t>
            </a:r>
            <a:endParaRPr lang="en-US" dirty="0" smtClean="0"/>
          </a:p>
          <a:p>
            <a:r>
              <a:rPr lang="en-US" dirty="0" smtClean="0"/>
              <a:t>The most dangerous place</a:t>
            </a:r>
            <a:r>
              <a:rPr lang="en-US" baseline="0" dirty="0" smtClean="0"/>
              <a:t> to work was the railroad. </a:t>
            </a:r>
          </a:p>
          <a:p>
            <a:r>
              <a:rPr lang="en-US" baseline="0" dirty="0" smtClean="0"/>
              <a:t>Took a concerted effort to change that. </a:t>
            </a:r>
            <a:endParaRPr lang="en-US" dirty="0" smtClean="0"/>
          </a:p>
          <a:p>
            <a:endParaRPr lang="en-US" dirty="0"/>
          </a:p>
        </p:txBody>
      </p:sp>
      <p:sp>
        <p:nvSpPr>
          <p:cNvPr id="4" name="Slide Number Placeholder 3"/>
          <p:cNvSpPr>
            <a:spLocks noGrp="1"/>
          </p:cNvSpPr>
          <p:nvPr>
            <p:ph type="sldNum" sz="quarter" idx="10"/>
          </p:nvPr>
        </p:nvSpPr>
        <p:spPr/>
        <p:txBody>
          <a:bodyPr/>
          <a:lstStyle/>
          <a:p>
            <a:fld id="{BE4E9FF2-967D-4C37-A3F9-63CA762FAFA0}" type="slidenum">
              <a:rPr lang="en-US" smtClean="0"/>
              <a:t>8</a:t>
            </a:fld>
            <a:endParaRPr lang="en-US"/>
          </a:p>
        </p:txBody>
      </p:sp>
    </p:spTree>
    <p:extLst>
      <p:ext uri="{BB962C8B-B14F-4D97-AF65-F5344CB8AC3E}">
        <p14:creationId xmlns:p14="http://schemas.microsoft.com/office/powerpoint/2010/main" val="2097239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Dramatic reduction</a:t>
            </a:r>
            <a:r>
              <a:rPr lang="en-US" baseline="0" dirty="0" smtClean="0"/>
              <a:t> – changes in technology, equipment, training – primarily because they changed their culture.</a:t>
            </a:r>
          </a:p>
          <a:p>
            <a:r>
              <a:rPr lang="en-US" baseline="0" dirty="0" smtClean="0"/>
              <a:t>We’ve gone from 2,500 plus per year to less than 15. </a:t>
            </a:r>
          </a:p>
          <a:p>
            <a:r>
              <a:rPr lang="en-US" baseline="0" dirty="0" smtClean="0"/>
              <a:t>They’ve been able to lower deaths consistently. </a:t>
            </a:r>
            <a:endParaRPr lang="en-US" dirty="0" smtClean="0"/>
          </a:p>
          <a:p>
            <a:endParaRPr lang="en-US" dirty="0"/>
          </a:p>
        </p:txBody>
      </p:sp>
      <p:sp>
        <p:nvSpPr>
          <p:cNvPr id="4" name="Slide Number Placeholder 3"/>
          <p:cNvSpPr>
            <a:spLocks noGrp="1"/>
          </p:cNvSpPr>
          <p:nvPr>
            <p:ph type="sldNum" sz="quarter" idx="10"/>
          </p:nvPr>
        </p:nvSpPr>
        <p:spPr/>
        <p:txBody>
          <a:bodyPr/>
          <a:lstStyle/>
          <a:p>
            <a:fld id="{BE4E9FF2-967D-4C37-A3F9-63CA762FAFA0}" type="slidenum">
              <a:rPr lang="en-US" smtClean="0"/>
              <a:t>9</a:t>
            </a:fld>
            <a:endParaRPr lang="en-US"/>
          </a:p>
        </p:txBody>
      </p:sp>
    </p:spTree>
    <p:extLst>
      <p:ext uri="{BB962C8B-B14F-4D97-AF65-F5344CB8AC3E}">
        <p14:creationId xmlns:p14="http://schemas.microsoft.com/office/powerpoint/2010/main" val="323305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22EFB4C-0D71-4B56-9D10-B66C62EFFDE4}" type="datetimeFigureOut">
              <a:rPr lang="en-US"/>
              <a:pPr>
                <a:defRPr/>
              </a:pPr>
              <a:t>4/21/2018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7641E6E-1360-4643-B9DB-B894BCA6DF44}" type="slidenum">
              <a:rPr lang="en-US"/>
              <a:pPr>
                <a:defRPr/>
              </a:pPr>
              <a:t>‹#›</a:t>
            </a:fld>
            <a:endParaRPr lang="en-US"/>
          </a:p>
        </p:txBody>
      </p:sp>
    </p:spTree>
    <p:extLst>
      <p:ext uri="{BB962C8B-B14F-4D97-AF65-F5344CB8AC3E}">
        <p14:creationId xmlns:p14="http://schemas.microsoft.com/office/powerpoint/2010/main" val="2852647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846D7F0-1542-46E2-B8B5-FED22B741AC4}" type="datetimeFigureOut">
              <a:rPr lang="en-US"/>
              <a:pPr>
                <a:defRPr/>
              </a:pPr>
              <a:t>4/21/2018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3E28122-0A26-4616-87A5-3EFCDE09E9A5}" type="slidenum">
              <a:rPr lang="en-US"/>
              <a:pPr>
                <a:defRPr/>
              </a:pPr>
              <a:t>‹#›</a:t>
            </a:fld>
            <a:endParaRPr lang="en-US"/>
          </a:p>
        </p:txBody>
      </p:sp>
    </p:spTree>
    <p:extLst>
      <p:ext uri="{BB962C8B-B14F-4D97-AF65-F5344CB8AC3E}">
        <p14:creationId xmlns:p14="http://schemas.microsoft.com/office/powerpoint/2010/main" val="3176910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332D4EB-9BAE-4F3A-871C-1249FAC6E50A}" type="datetimeFigureOut">
              <a:rPr lang="en-US"/>
              <a:pPr>
                <a:defRPr/>
              </a:pPr>
              <a:t>4/21/2018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579385C-1507-4CEE-BC5C-8B3261C65EEE}" type="slidenum">
              <a:rPr lang="en-US"/>
              <a:pPr>
                <a:defRPr/>
              </a:pPr>
              <a:t>‹#›</a:t>
            </a:fld>
            <a:endParaRPr lang="en-US"/>
          </a:p>
        </p:txBody>
      </p:sp>
    </p:spTree>
    <p:extLst>
      <p:ext uri="{BB962C8B-B14F-4D97-AF65-F5344CB8AC3E}">
        <p14:creationId xmlns:p14="http://schemas.microsoft.com/office/powerpoint/2010/main" val="922610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A3F757F-AC8F-4BAB-B05C-6B4679F9F84A}" type="datetimeFigureOut">
              <a:rPr lang="en-US"/>
              <a:pPr>
                <a:defRPr/>
              </a:pPr>
              <a:t>4/21/2018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0310C80-F2B7-47FE-8A43-E50E46DCDDFF}" type="slidenum">
              <a:rPr lang="en-US"/>
              <a:pPr>
                <a:defRPr/>
              </a:pPr>
              <a:t>‹#›</a:t>
            </a:fld>
            <a:endParaRPr lang="en-US"/>
          </a:p>
        </p:txBody>
      </p:sp>
    </p:spTree>
    <p:extLst>
      <p:ext uri="{BB962C8B-B14F-4D97-AF65-F5344CB8AC3E}">
        <p14:creationId xmlns:p14="http://schemas.microsoft.com/office/powerpoint/2010/main" val="315236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45388" y="1505712"/>
            <a:ext cx="5672038"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idx="1"/>
          </p:nvPr>
        </p:nvSpPr>
        <p:spPr bwMode="auto">
          <a:xfrm>
            <a:off x="745389" y="2865121"/>
            <a:ext cx="7941147" cy="3355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2"/>
          </p:nvPr>
        </p:nvSpPr>
        <p:spPr>
          <a:xfrm>
            <a:off x="2697480" y="6339840"/>
            <a:ext cx="5998464" cy="243840"/>
          </a:xfrm>
          <a:prstGeom prst="rect">
            <a:avLst/>
          </a:prstGeom>
        </p:spPr>
        <p:txBody>
          <a:bodyPr/>
          <a:lstStyle>
            <a:lvl1pPr algn="r">
              <a:defRPr sz="600">
                <a:solidFill>
                  <a:schemeClr val="tx1">
                    <a:lumMod val="50000"/>
                    <a:lumOff val="50000"/>
                  </a:schemeClr>
                </a:solidFill>
                <a:latin typeface="Helvetica" charset="-52"/>
                <a:ea typeface="Helvetica" charset="-52"/>
                <a:cs typeface="Helvetica" charset="-52"/>
              </a:defRPr>
            </a:lvl1pPr>
          </a:lstStyle>
          <a:p>
            <a:fld id="{6F791541-386C-F541-92E0-25F500DE0DF7}" type="slidenum">
              <a:rPr lang="en-US" smtClean="0"/>
              <a:pPr/>
              <a:t>‹#›</a:t>
            </a:fld>
            <a:endParaRPr lang="en-US" dirty="0"/>
          </a:p>
        </p:txBody>
      </p:sp>
    </p:spTree>
    <p:extLst>
      <p:ext uri="{BB962C8B-B14F-4D97-AF65-F5344CB8AC3E}">
        <p14:creationId xmlns:p14="http://schemas.microsoft.com/office/powerpoint/2010/main" val="952299127"/>
      </p:ext>
    </p:extLst>
  </p:cSld>
  <p:clrMapOvr>
    <a:masterClrMapping/>
  </p:clrMapOvr>
  <p:transition spd="slow">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2697163" y="6340475"/>
            <a:ext cx="5999162" cy="242888"/>
          </a:xfrm>
          <a:prstGeom prst="rect">
            <a:avLst/>
          </a:prstGeom>
        </p:spPr>
        <p:txBody>
          <a:bodyPr/>
          <a:lstStyle>
            <a:lvl1pPr algn="r">
              <a:defRPr sz="600" smtClean="0">
                <a:solidFill>
                  <a:schemeClr val="tx1">
                    <a:lumMod val="50000"/>
                    <a:lumOff val="50000"/>
                  </a:schemeClr>
                </a:solidFill>
                <a:latin typeface="Helvetica" charset="-52"/>
                <a:ea typeface="Helvetica" charset="-52"/>
                <a:cs typeface="Helvetica" charset="-52"/>
              </a:defRPr>
            </a:lvl1pPr>
          </a:lstStyle>
          <a:p>
            <a:pPr>
              <a:defRPr/>
            </a:pPr>
            <a:fld id="{400F55BC-8290-42A6-BEBB-7E76D01DF1B3}" type="slidenum">
              <a:rPr lang="en-US"/>
              <a:pPr>
                <a:defRPr/>
              </a:pPr>
              <a:t>‹#›</a:t>
            </a:fld>
            <a:endParaRPr lang="en-US" dirty="0"/>
          </a:p>
        </p:txBody>
      </p:sp>
    </p:spTree>
    <p:extLst>
      <p:ext uri="{BB962C8B-B14F-4D97-AF65-F5344CB8AC3E}">
        <p14:creationId xmlns:p14="http://schemas.microsoft.com/office/powerpoint/2010/main" val="3265482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45388" y="1505712"/>
            <a:ext cx="5672038"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idx="1"/>
          </p:nvPr>
        </p:nvSpPr>
        <p:spPr bwMode="auto">
          <a:xfrm>
            <a:off x="745391" y="2865122"/>
            <a:ext cx="7941147" cy="3355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2"/>
          </p:nvPr>
        </p:nvSpPr>
        <p:spPr>
          <a:xfrm>
            <a:off x="2697480" y="6339840"/>
            <a:ext cx="5998464" cy="243840"/>
          </a:xfrm>
          <a:prstGeom prst="rect">
            <a:avLst/>
          </a:prstGeom>
        </p:spPr>
        <p:txBody>
          <a:bodyPr/>
          <a:lstStyle>
            <a:lvl1pPr algn="r">
              <a:defRPr sz="450">
                <a:solidFill>
                  <a:schemeClr val="tx1">
                    <a:lumMod val="50000"/>
                    <a:lumOff val="50000"/>
                  </a:schemeClr>
                </a:solidFill>
                <a:latin typeface="Helvetica" charset="-52"/>
                <a:ea typeface="Helvetica" charset="-52"/>
                <a:cs typeface="Helvetica" charset="-52"/>
              </a:defRPr>
            </a:lvl1pPr>
          </a:lstStyle>
          <a:p>
            <a:fld id="{6F791541-386C-F541-92E0-25F500DE0DF7}" type="slidenum">
              <a:rPr lang="en-US" smtClean="0"/>
              <a:pPr/>
              <a:t>‹#›</a:t>
            </a:fld>
            <a:endParaRPr lang="en-US" dirty="0"/>
          </a:p>
        </p:txBody>
      </p:sp>
    </p:spTree>
    <p:extLst>
      <p:ext uri="{BB962C8B-B14F-4D97-AF65-F5344CB8AC3E}">
        <p14:creationId xmlns:p14="http://schemas.microsoft.com/office/powerpoint/2010/main" val="1969732205"/>
      </p:ext>
    </p:extLst>
  </p:cSld>
  <p:clrMapOvr>
    <a:masterClrMapping/>
  </p:clrMapOvr>
  <p:transition spd="slow">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45388" y="1505712"/>
            <a:ext cx="5672038"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idx="1"/>
          </p:nvPr>
        </p:nvSpPr>
        <p:spPr bwMode="auto">
          <a:xfrm>
            <a:off x="745393" y="2865124"/>
            <a:ext cx="7941147" cy="3355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2"/>
          </p:nvPr>
        </p:nvSpPr>
        <p:spPr>
          <a:xfrm>
            <a:off x="2697480" y="6339840"/>
            <a:ext cx="5998464" cy="243840"/>
          </a:xfrm>
          <a:prstGeom prst="rect">
            <a:avLst/>
          </a:prstGeom>
        </p:spPr>
        <p:txBody>
          <a:bodyPr/>
          <a:lstStyle>
            <a:lvl1pPr algn="r">
              <a:defRPr sz="338">
                <a:solidFill>
                  <a:schemeClr val="tx1">
                    <a:lumMod val="50000"/>
                    <a:lumOff val="50000"/>
                  </a:schemeClr>
                </a:solidFill>
                <a:latin typeface="Helvetica" charset="-52"/>
                <a:ea typeface="Helvetica" charset="-52"/>
                <a:cs typeface="Helvetica" charset="-52"/>
              </a:defRPr>
            </a:lvl1pPr>
          </a:lstStyle>
          <a:p>
            <a:fld id="{6F791541-386C-F541-92E0-25F500DE0DF7}" type="slidenum">
              <a:rPr lang="en-US" smtClean="0"/>
              <a:pPr/>
              <a:t>‹#›</a:t>
            </a:fld>
            <a:endParaRPr lang="en-US" dirty="0"/>
          </a:p>
        </p:txBody>
      </p:sp>
    </p:spTree>
    <p:extLst>
      <p:ext uri="{BB962C8B-B14F-4D97-AF65-F5344CB8AC3E}">
        <p14:creationId xmlns:p14="http://schemas.microsoft.com/office/powerpoint/2010/main" val="3558154633"/>
      </p:ext>
    </p:extLst>
  </p:cSld>
  <p:clrMapOvr>
    <a:masterClrMapping/>
  </p:clrMapOvr>
  <p:transition spd="slow">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45388" y="1505712"/>
            <a:ext cx="5672038"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idx="1"/>
          </p:nvPr>
        </p:nvSpPr>
        <p:spPr bwMode="auto">
          <a:xfrm>
            <a:off x="745393" y="2865124"/>
            <a:ext cx="7941147" cy="3355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2"/>
          </p:nvPr>
        </p:nvSpPr>
        <p:spPr>
          <a:xfrm>
            <a:off x="2697480" y="6339840"/>
            <a:ext cx="5998464" cy="243840"/>
          </a:xfrm>
          <a:prstGeom prst="rect">
            <a:avLst/>
          </a:prstGeom>
        </p:spPr>
        <p:txBody>
          <a:bodyPr/>
          <a:lstStyle>
            <a:lvl1pPr algn="r">
              <a:defRPr sz="338">
                <a:solidFill>
                  <a:schemeClr val="tx1">
                    <a:lumMod val="50000"/>
                    <a:lumOff val="50000"/>
                  </a:schemeClr>
                </a:solidFill>
                <a:latin typeface="Helvetica" charset="-52"/>
                <a:ea typeface="Helvetica" charset="-52"/>
                <a:cs typeface="Helvetica" charset="-52"/>
              </a:defRPr>
            </a:lvl1pPr>
          </a:lstStyle>
          <a:p>
            <a:fld id="{6F791541-386C-F541-92E0-25F500DE0DF7}" type="slidenum">
              <a:rPr lang="en-US" smtClean="0"/>
              <a:pPr/>
              <a:t>‹#›</a:t>
            </a:fld>
            <a:endParaRPr lang="en-US" dirty="0"/>
          </a:p>
        </p:txBody>
      </p:sp>
    </p:spTree>
    <p:extLst>
      <p:ext uri="{BB962C8B-B14F-4D97-AF65-F5344CB8AC3E}">
        <p14:creationId xmlns:p14="http://schemas.microsoft.com/office/powerpoint/2010/main" val="1918812836"/>
      </p:ext>
    </p:extLst>
  </p:cSld>
  <p:clrMapOvr>
    <a:masterClrMapping/>
  </p:clrMapOvr>
  <p:transition spd="slow">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59E2D3A-4FD9-40B6-B31B-B37DF7DFCC2B}" type="datetimeFigureOut">
              <a:rPr lang="en-US"/>
              <a:pPr>
                <a:defRPr/>
              </a:pPr>
              <a:t>4/21/2018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558C20-A59B-4E49-8E7D-636A75ACD1D3}" type="slidenum">
              <a:rPr lang="en-US"/>
              <a:pPr>
                <a:defRPr/>
              </a:pPr>
              <a:t>‹#›</a:t>
            </a:fld>
            <a:endParaRPr lang="en-US"/>
          </a:p>
        </p:txBody>
      </p:sp>
    </p:spTree>
    <p:extLst>
      <p:ext uri="{BB962C8B-B14F-4D97-AF65-F5344CB8AC3E}">
        <p14:creationId xmlns:p14="http://schemas.microsoft.com/office/powerpoint/2010/main" val="12425736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B1F5FA-E49D-4977-8D4A-14120A8D83B9}" type="datetimeFigureOut">
              <a:rPr lang="en-US"/>
              <a:pPr>
                <a:defRPr/>
              </a:pPr>
              <a:t>4/21/2018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16CF1C-9783-4F64-AE81-4DF3F900CC5D}" type="slidenum">
              <a:rPr lang="en-US"/>
              <a:pPr>
                <a:defRPr/>
              </a:pPr>
              <a:t>‹#›</a:t>
            </a:fld>
            <a:endParaRPr lang="en-US"/>
          </a:p>
        </p:txBody>
      </p:sp>
    </p:spTree>
    <p:extLst>
      <p:ext uri="{BB962C8B-B14F-4D97-AF65-F5344CB8AC3E}">
        <p14:creationId xmlns:p14="http://schemas.microsoft.com/office/powerpoint/2010/main" val="3164161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E0025FD-E4B9-4A35-B9FE-131CC4260C66}" type="datetimeFigureOut">
              <a:rPr lang="en-US"/>
              <a:pPr>
                <a:defRPr/>
              </a:pPr>
              <a:t>4/21/2018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63FAF32-44B7-436D-B352-58F40ADAFB3B}" type="slidenum">
              <a:rPr lang="en-US"/>
              <a:pPr>
                <a:defRPr/>
              </a:pPr>
              <a:t>‹#›</a:t>
            </a:fld>
            <a:endParaRPr lang="en-US"/>
          </a:p>
        </p:txBody>
      </p:sp>
    </p:spTree>
    <p:extLst>
      <p:ext uri="{BB962C8B-B14F-4D97-AF65-F5344CB8AC3E}">
        <p14:creationId xmlns:p14="http://schemas.microsoft.com/office/powerpoint/2010/main" val="95812241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753EFEB-9CC5-4B67-8D5B-DB584BB2219F}" type="datetimeFigureOut">
              <a:rPr lang="en-US"/>
              <a:pPr>
                <a:defRPr/>
              </a:pPr>
              <a:t>4/21/2018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5AC0B7-09C6-4320-82B9-964D155EF7C1}" type="slidenum">
              <a:rPr lang="en-US"/>
              <a:pPr>
                <a:defRPr/>
              </a:pPr>
              <a:t>‹#›</a:t>
            </a:fld>
            <a:endParaRPr lang="en-US"/>
          </a:p>
        </p:txBody>
      </p:sp>
    </p:spTree>
    <p:extLst>
      <p:ext uri="{BB962C8B-B14F-4D97-AF65-F5344CB8AC3E}">
        <p14:creationId xmlns:p14="http://schemas.microsoft.com/office/powerpoint/2010/main" val="738766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37FA8D1-D7D8-45B2-B33F-C3DCA72242D5}" type="datetimeFigureOut">
              <a:rPr lang="en-US"/>
              <a:pPr>
                <a:defRPr/>
              </a:pPr>
              <a:t>4/21/2018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21A6E9-917A-4E9E-9386-6CB9491DAD57}" type="slidenum">
              <a:rPr lang="en-US"/>
              <a:pPr>
                <a:defRPr/>
              </a:pPr>
              <a:t>‹#›</a:t>
            </a:fld>
            <a:endParaRPr lang="en-US"/>
          </a:p>
        </p:txBody>
      </p:sp>
    </p:spTree>
    <p:extLst>
      <p:ext uri="{BB962C8B-B14F-4D97-AF65-F5344CB8AC3E}">
        <p14:creationId xmlns:p14="http://schemas.microsoft.com/office/powerpoint/2010/main" val="2845757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2D5DF85-9948-41C5-BDFE-D5326DD0CE60}" type="datetimeFigureOut">
              <a:rPr lang="en-US"/>
              <a:pPr>
                <a:defRPr/>
              </a:pPr>
              <a:t>4/21/2018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BF90FED-3CF0-4F69-AE9C-D15FF276128B}" type="slidenum">
              <a:rPr lang="en-US"/>
              <a:pPr>
                <a:defRPr/>
              </a:pPr>
              <a:t>‹#›</a:t>
            </a:fld>
            <a:endParaRPr lang="en-US"/>
          </a:p>
        </p:txBody>
      </p:sp>
    </p:spTree>
    <p:extLst>
      <p:ext uri="{BB962C8B-B14F-4D97-AF65-F5344CB8AC3E}">
        <p14:creationId xmlns:p14="http://schemas.microsoft.com/office/powerpoint/2010/main" val="2299094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D9A1B0F-5867-4BCD-AA46-0498D75DDBB6}" type="datetimeFigureOut">
              <a:rPr lang="en-US"/>
              <a:pPr>
                <a:defRPr/>
              </a:pPr>
              <a:t>4/21/2018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C375AAD-9863-468A-84FC-C89786B9A064}" type="slidenum">
              <a:rPr lang="en-US"/>
              <a:pPr>
                <a:defRPr/>
              </a:pPr>
              <a:t>‹#›</a:t>
            </a:fld>
            <a:endParaRPr lang="en-US"/>
          </a:p>
        </p:txBody>
      </p:sp>
    </p:spTree>
    <p:extLst>
      <p:ext uri="{BB962C8B-B14F-4D97-AF65-F5344CB8AC3E}">
        <p14:creationId xmlns:p14="http://schemas.microsoft.com/office/powerpoint/2010/main" val="788003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99DA79-6CAC-423A-904A-1F80EECD1585}" type="datetimeFigureOut">
              <a:rPr lang="en-US"/>
              <a:pPr>
                <a:defRPr/>
              </a:pPr>
              <a:t>4/21/2018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87FC5A-C7AC-4331-9A41-CD5EAD5AB09F}" type="slidenum">
              <a:rPr lang="en-US"/>
              <a:pPr>
                <a:defRPr/>
              </a:pPr>
              <a:t>‹#›</a:t>
            </a:fld>
            <a:endParaRPr lang="en-US"/>
          </a:p>
        </p:txBody>
      </p:sp>
    </p:spTree>
    <p:extLst>
      <p:ext uri="{BB962C8B-B14F-4D97-AF65-F5344CB8AC3E}">
        <p14:creationId xmlns:p14="http://schemas.microsoft.com/office/powerpoint/2010/main" val="1070762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8B6693-B30A-4133-9906-FEED83792343}" type="datetimeFigureOut">
              <a:rPr lang="en-US"/>
              <a:pPr>
                <a:defRPr/>
              </a:pPr>
              <a:t>4/21/2018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0FDA8B-402D-4605-92FC-615BDABAA31B}" type="slidenum">
              <a:rPr lang="en-US"/>
              <a:pPr>
                <a:defRPr/>
              </a:pPr>
              <a:t>‹#›</a:t>
            </a:fld>
            <a:endParaRPr lang="en-US"/>
          </a:p>
        </p:txBody>
      </p:sp>
    </p:spTree>
    <p:extLst>
      <p:ext uri="{BB962C8B-B14F-4D97-AF65-F5344CB8AC3E}">
        <p14:creationId xmlns:p14="http://schemas.microsoft.com/office/powerpoint/2010/main" val="932166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0E036C2-5F5B-46E2-8A90-3A8E5E7CA6AF}" type="datetimeFigureOut">
              <a:rPr lang="en-US"/>
              <a:pPr>
                <a:defRPr/>
              </a:pPr>
              <a:t>4/21/2018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758F944-18C2-499C-8680-2870C8A67196}" type="slidenum">
              <a:rPr lang="en-US"/>
              <a:pPr>
                <a:defRPr/>
              </a:pPr>
              <a:t>‹#›</a:t>
            </a:fld>
            <a:endParaRPr lang="en-US"/>
          </a:p>
        </p:txBody>
      </p:sp>
    </p:spTree>
    <p:extLst>
      <p:ext uri="{BB962C8B-B14F-4D97-AF65-F5344CB8AC3E}">
        <p14:creationId xmlns:p14="http://schemas.microsoft.com/office/powerpoint/2010/main" val="3777084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9444F94-87DC-4619-BE3A-809FDEEE6612}" type="datetimeFigureOut">
              <a:rPr lang="en-US"/>
              <a:pPr>
                <a:defRPr/>
              </a:pPr>
              <a:t>4/21/2018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4AF09B-F69A-4073-ABE5-5783EEE9B7E1}" type="slidenum">
              <a:rPr lang="en-US"/>
              <a:pPr>
                <a:defRPr/>
              </a:pPr>
              <a:t>‹#›</a:t>
            </a:fld>
            <a:endParaRPr lang="en-US"/>
          </a:p>
        </p:txBody>
      </p:sp>
    </p:spTree>
    <p:extLst>
      <p:ext uri="{BB962C8B-B14F-4D97-AF65-F5344CB8AC3E}">
        <p14:creationId xmlns:p14="http://schemas.microsoft.com/office/powerpoint/2010/main" val="39603917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D78E31-2D19-49A2-A834-30E71416C010}" type="datetimeFigureOut">
              <a:rPr lang="en-US"/>
              <a:pPr>
                <a:defRPr/>
              </a:pPr>
              <a:t>4/21/2018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CD3904-F308-428D-BB4D-95F9BAE6FA56}" type="slidenum">
              <a:rPr lang="en-US"/>
              <a:pPr>
                <a:defRPr/>
              </a:pPr>
              <a:t>‹#›</a:t>
            </a:fld>
            <a:endParaRPr lang="en-US"/>
          </a:p>
        </p:txBody>
      </p:sp>
    </p:spTree>
    <p:extLst>
      <p:ext uri="{BB962C8B-B14F-4D97-AF65-F5344CB8AC3E}">
        <p14:creationId xmlns:p14="http://schemas.microsoft.com/office/powerpoint/2010/main" val="567686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21AC9B-1248-41CB-ABB2-23982F18A48C}" type="datetimeFigureOut">
              <a:rPr lang="en-US" smtClean="0"/>
              <a:t>4/21/2018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FD4AB-CA67-4F43-9C98-00E777D7D7B3}" type="slidenum">
              <a:rPr lang="en-US" smtClean="0"/>
              <a:t>‹#›</a:t>
            </a:fld>
            <a:endParaRPr lang="en-US"/>
          </a:p>
        </p:txBody>
      </p:sp>
    </p:spTree>
    <p:extLst>
      <p:ext uri="{BB962C8B-B14F-4D97-AF65-F5344CB8AC3E}">
        <p14:creationId xmlns:p14="http://schemas.microsoft.com/office/powerpoint/2010/main" val="906461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09D3F15-7EAD-4367-8E8F-D2FEF13D94CC}" type="datetimeFigureOut">
              <a:rPr lang="en-US"/>
              <a:pPr>
                <a:defRPr/>
              </a:pPr>
              <a:t>4/21/2018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71AD117-BDAA-42B3-B712-351100A1DAE0}" type="slidenum">
              <a:rPr lang="en-US"/>
              <a:pPr>
                <a:defRPr/>
              </a:pPr>
              <a:t>‹#›</a:t>
            </a:fld>
            <a:endParaRPr lang="en-US"/>
          </a:p>
        </p:txBody>
      </p:sp>
    </p:spTree>
    <p:extLst>
      <p:ext uri="{BB962C8B-B14F-4D97-AF65-F5344CB8AC3E}">
        <p14:creationId xmlns:p14="http://schemas.microsoft.com/office/powerpoint/2010/main" val="3280190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21AC9B-1248-41CB-ABB2-23982F18A48C}" type="datetimeFigureOut">
              <a:rPr lang="en-US" smtClean="0"/>
              <a:t>4/21/2018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FD4AB-CA67-4F43-9C98-00E777D7D7B3}" type="slidenum">
              <a:rPr lang="en-US" smtClean="0"/>
              <a:t>‹#›</a:t>
            </a:fld>
            <a:endParaRPr lang="en-US"/>
          </a:p>
        </p:txBody>
      </p:sp>
    </p:spTree>
    <p:extLst>
      <p:ext uri="{BB962C8B-B14F-4D97-AF65-F5344CB8AC3E}">
        <p14:creationId xmlns:p14="http://schemas.microsoft.com/office/powerpoint/2010/main" val="3463705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421AC9B-1248-41CB-ABB2-23982F18A48C}" type="datetimeFigureOut">
              <a:rPr lang="en-US" smtClean="0"/>
              <a:t>4/21/2018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FD4AB-CA67-4F43-9C98-00E777D7D7B3}" type="slidenum">
              <a:rPr lang="en-US" smtClean="0"/>
              <a:t>‹#›</a:t>
            </a:fld>
            <a:endParaRPr lang="en-US"/>
          </a:p>
        </p:txBody>
      </p:sp>
    </p:spTree>
    <p:extLst>
      <p:ext uri="{BB962C8B-B14F-4D97-AF65-F5344CB8AC3E}">
        <p14:creationId xmlns:p14="http://schemas.microsoft.com/office/powerpoint/2010/main" val="4100991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21AC9B-1248-41CB-ABB2-23982F18A48C}" type="datetimeFigureOut">
              <a:rPr lang="en-US" smtClean="0"/>
              <a:t>4/21/2018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FD4AB-CA67-4F43-9C98-00E777D7D7B3}" type="slidenum">
              <a:rPr lang="en-US" smtClean="0"/>
              <a:t>‹#›</a:t>
            </a:fld>
            <a:endParaRPr lang="en-US"/>
          </a:p>
        </p:txBody>
      </p:sp>
    </p:spTree>
    <p:extLst>
      <p:ext uri="{BB962C8B-B14F-4D97-AF65-F5344CB8AC3E}">
        <p14:creationId xmlns:p14="http://schemas.microsoft.com/office/powerpoint/2010/main" val="3264761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21AC9B-1248-41CB-ABB2-23982F18A48C}" type="datetimeFigureOut">
              <a:rPr lang="en-US" smtClean="0"/>
              <a:t>4/21/2018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0FD4AB-CA67-4F43-9C98-00E777D7D7B3}" type="slidenum">
              <a:rPr lang="en-US" smtClean="0"/>
              <a:t>‹#›</a:t>
            </a:fld>
            <a:endParaRPr lang="en-US"/>
          </a:p>
        </p:txBody>
      </p:sp>
    </p:spTree>
    <p:extLst>
      <p:ext uri="{BB962C8B-B14F-4D97-AF65-F5344CB8AC3E}">
        <p14:creationId xmlns:p14="http://schemas.microsoft.com/office/powerpoint/2010/main" val="4148696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21AC9B-1248-41CB-ABB2-23982F18A48C}" type="datetimeFigureOut">
              <a:rPr lang="en-US" smtClean="0"/>
              <a:t>4/21/2018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0FD4AB-CA67-4F43-9C98-00E777D7D7B3}" type="slidenum">
              <a:rPr lang="en-US" smtClean="0"/>
              <a:t>‹#›</a:t>
            </a:fld>
            <a:endParaRPr lang="en-US"/>
          </a:p>
        </p:txBody>
      </p:sp>
    </p:spTree>
    <p:extLst>
      <p:ext uri="{BB962C8B-B14F-4D97-AF65-F5344CB8AC3E}">
        <p14:creationId xmlns:p14="http://schemas.microsoft.com/office/powerpoint/2010/main" val="1596003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21AC9B-1248-41CB-ABB2-23982F18A48C}" type="datetimeFigureOut">
              <a:rPr lang="en-US" smtClean="0"/>
              <a:t>4/21/2018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0FD4AB-CA67-4F43-9C98-00E777D7D7B3}" type="slidenum">
              <a:rPr lang="en-US" smtClean="0"/>
              <a:t>‹#›</a:t>
            </a:fld>
            <a:endParaRPr lang="en-US"/>
          </a:p>
        </p:txBody>
      </p:sp>
    </p:spTree>
    <p:extLst>
      <p:ext uri="{BB962C8B-B14F-4D97-AF65-F5344CB8AC3E}">
        <p14:creationId xmlns:p14="http://schemas.microsoft.com/office/powerpoint/2010/main" val="2114186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21AC9B-1248-41CB-ABB2-23982F18A48C}" type="datetimeFigureOut">
              <a:rPr lang="en-US" smtClean="0"/>
              <a:t>4/21/2018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FD4AB-CA67-4F43-9C98-00E777D7D7B3}" type="slidenum">
              <a:rPr lang="en-US" smtClean="0"/>
              <a:t>‹#›</a:t>
            </a:fld>
            <a:endParaRPr lang="en-US"/>
          </a:p>
        </p:txBody>
      </p:sp>
    </p:spTree>
    <p:extLst>
      <p:ext uri="{BB962C8B-B14F-4D97-AF65-F5344CB8AC3E}">
        <p14:creationId xmlns:p14="http://schemas.microsoft.com/office/powerpoint/2010/main" val="2484667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421AC9B-1248-41CB-ABB2-23982F18A48C}" type="datetimeFigureOut">
              <a:rPr lang="en-US" smtClean="0"/>
              <a:t>4/21/2018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FD4AB-CA67-4F43-9C98-00E777D7D7B3}" type="slidenum">
              <a:rPr lang="en-US" smtClean="0"/>
              <a:t>‹#›</a:t>
            </a:fld>
            <a:endParaRPr lang="en-US"/>
          </a:p>
        </p:txBody>
      </p:sp>
    </p:spTree>
    <p:extLst>
      <p:ext uri="{BB962C8B-B14F-4D97-AF65-F5344CB8AC3E}">
        <p14:creationId xmlns:p14="http://schemas.microsoft.com/office/powerpoint/2010/main" val="504499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21AC9B-1248-41CB-ABB2-23982F18A48C}" type="datetimeFigureOut">
              <a:rPr lang="en-US" smtClean="0"/>
              <a:t>4/21/2018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FD4AB-CA67-4F43-9C98-00E777D7D7B3}" type="slidenum">
              <a:rPr lang="en-US" smtClean="0"/>
              <a:t>‹#›</a:t>
            </a:fld>
            <a:endParaRPr lang="en-US"/>
          </a:p>
        </p:txBody>
      </p:sp>
    </p:spTree>
    <p:extLst>
      <p:ext uri="{BB962C8B-B14F-4D97-AF65-F5344CB8AC3E}">
        <p14:creationId xmlns:p14="http://schemas.microsoft.com/office/powerpoint/2010/main" val="297777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21AC9B-1248-41CB-ABB2-23982F18A48C}" type="datetimeFigureOut">
              <a:rPr lang="en-US" smtClean="0"/>
              <a:t>4/21/2018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FD4AB-CA67-4F43-9C98-00E777D7D7B3}" type="slidenum">
              <a:rPr lang="en-US" smtClean="0"/>
              <a:t>‹#›</a:t>
            </a:fld>
            <a:endParaRPr lang="en-US"/>
          </a:p>
        </p:txBody>
      </p:sp>
    </p:spTree>
    <p:extLst>
      <p:ext uri="{BB962C8B-B14F-4D97-AF65-F5344CB8AC3E}">
        <p14:creationId xmlns:p14="http://schemas.microsoft.com/office/powerpoint/2010/main" val="2303765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D9139D1-4B0B-4FF5-8746-76D342A93394}" type="datetimeFigureOut">
              <a:rPr lang="en-US"/>
              <a:pPr>
                <a:defRPr/>
              </a:pPr>
              <a:t>4/21/2018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F8BD0B0-0DF2-4FC8-8452-FEADFA01F746}" type="slidenum">
              <a:rPr lang="en-US"/>
              <a:pPr>
                <a:defRPr/>
              </a:pPr>
              <a:t>‹#›</a:t>
            </a:fld>
            <a:endParaRPr lang="en-US"/>
          </a:p>
        </p:txBody>
      </p:sp>
    </p:spTree>
    <p:extLst>
      <p:ext uri="{BB962C8B-B14F-4D97-AF65-F5344CB8AC3E}">
        <p14:creationId xmlns:p14="http://schemas.microsoft.com/office/powerpoint/2010/main" val="360596636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877025-8A8F-416E-8B60-2C045CA6AC20}" type="datetimeFigureOut">
              <a:rPr lang="en-US" smtClean="0"/>
              <a:t>4/21/2018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A26DF-CA29-4D26-A2AA-34D799C55FFF}" type="slidenum">
              <a:rPr lang="en-US" smtClean="0"/>
              <a:t>‹#›</a:t>
            </a:fld>
            <a:endParaRPr lang="en-US"/>
          </a:p>
        </p:txBody>
      </p:sp>
    </p:spTree>
    <p:extLst>
      <p:ext uri="{BB962C8B-B14F-4D97-AF65-F5344CB8AC3E}">
        <p14:creationId xmlns:p14="http://schemas.microsoft.com/office/powerpoint/2010/main" val="34388346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877025-8A8F-416E-8B60-2C045CA6AC20}" type="datetimeFigureOut">
              <a:rPr lang="en-US" smtClean="0"/>
              <a:t>4/21/2018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A26DF-CA29-4D26-A2AA-34D799C55FFF}" type="slidenum">
              <a:rPr lang="en-US" smtClean="0"/>
              <a:t>‹#›</a:t>
            </a:fld>
            <a:endParaRPr lang="en-US"/>
          </a:p>
        </p:txBody>
      </p:sp>
    </p:spTree>
    <p:extLst>
      <p:ext uri="{BB962C8B-B14F-4D97-AF65-F5344CB8AC3E}">
        <p14:creationId xmlns:p14="http://schemas.microsoft.com/office/powerpoint/2010/main" val="379648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877025-8A8F-416E-8B60-2C045CA6AC20}" type="datetimeFigureOut">
              <a:rPr lang="en-US" smtClean="0"/>
              <a:t>4/21/2018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A26DF-CA29-4D26-A2AA-34D799C55FFF}" type="slidenum">
              <a:rPr lang="en-US" smtClean="0"/>
              <a:t>‹#›</a:t>
            </a:fld>
            <a:endParaRPr lang="en-US"/>
          </a:p>
        </p:txBody>
      </p:sp>
    </p:spTree>
    <p:extLst>
      <p:ext uri="{BB962C8B-B14F-4D97-AF65-F5344CB8AC3E}">
        <p14:creationId xmlns:p14="http://schemas.microsoft.com/office/powerpoint/2010/main" val="6057106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877025-8A8F-416E-8B60-2C045CA6AC20}" type="datetimeFigureOut">
              <a:rPr lang="en-US" smtClean="0"/>
              <a:t>4/21/2018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A26DF-CA29-4D26-A2AA-34D799C55FFF}" type="slidenum">
              <a:rPr lang="en-US" smtClean="0"/>
              <a:t>‹#›</a:t>
            </a:fld>
            <a:endParaRPr lang="en-US"/>
          </a:p>
        </p:txBody>
      </p:sp>
    </p:spTree>
    <p:extLst>
      <p:ext uri="{BB962C8B-B14F-4D97-AF65-F5344CB8AC3E}">
        <p14:creationId xmlns:p14="http://schemas.microsoft.com/office/powerpoint/2010/main" val="16249915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877025-8A8F-416E-8B60-2C045CA6AC20}" type="datetimeFigureOut">
              <a:rPr lang="en-US" smtClean="0"/>
              <a:t>4/21/2018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0A26DF-CA29-4D26-A2AA-34D799C55FFF}" type="slidenum">
              <a:rPr lang="en-US" smtClean="0"/>
              <a:t>‹#›</a:t>
            </a:fld>
            <a:endParaRPr lang="en-US"/>
          </a:p>
        </p:txBody>
      </p:sp>
    </p:spTree>
    <p:extLst>
      <p:ext uri="{BB962C8B-B14F-4D97-AF65-F5344CB8AC3E}">
        <p14:creationId xmlns:p14="http://schemas.microsoft.com/office/powerpoint/2010/main" val="30144978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877025-8A8F-416E-8B60-2C045CA6AC20}" type="datetimeFigureOut">
              <a:rPr lang="en-US" smtClean="0"/>
              <a:t>4/21/2018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0A26DF-CA29-4D26-A2AA-34D799C55FFF}" type="slidenum">
              <a:rPr lang="en-US" smtClean="0"/>
              <a:t>‹#›</a:t>
            </a:fld>
            <a:endParaRPr lang="en-US"/>
          </a:p>
        </p:txBody>
      </p:sp>
    </p:spTree>
    <p:extLst>
      <p:ext uri="{BB962C8B-B14F-4D97-AF65-F5344CB8AC3E}">
        <p14:creationId xmlns:p14="http://schemas.microsoft.com/office/powerpoint/2010/main" val="39994229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77025-8A8F-416E-8B60-2C045CA6AC20}" type="datetimeFigureOut">
              <a:rPr lang="en-US" smtClean="0"/>
              <a:t>4/21/2018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0A26DF-CA29-4D26-A2AA-34D799C55FFF}" type="slidenum">
              <a:rPr lang="en-US" smtClean="0"/>
              <a:t>‹#›</a:t>
            </a:fld>
            <a:endParaRPr lang="en-US"/>
          </a:p>
        </p:txBody>
      </p:sp>
    </p:spTree>
    <p:extLst>
      <p:ext uri="{BB962C8B-B14F-4D97-AF65-F5344CB8AC3E}">
        <p14:creationId xmlns:p14="http://schemas.microsoft.com/office/powerpoint/2010/main" val="36250377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877025-8A8F-416E-8B60-2C045CA6AC20}" type="datetimeFigureOut">
              <a:rPr lang="en-US" smtClean="0"/>
              <a:t>4/21/2018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A26DF-CA29-4D26-A2AA-34D799C55FFF}" type="slidenum">
              <a:rPr lang="en-US" smtClean="0"/>
              <a:t>‹#›</a:t>
            </a:fld>
            <a:endParaRPr lang="en-US"/>
          </a:p>
        </p:txBody>
      </p:sp>
    </p:spTree>
    <p:extLst>
      <p:ext uri="{BB962C8B-B14F-4D97-AF65-F5344CB8AC3E}">
        <p14:creationId xmlns:p14="http://schemas.microsoft.com/office/powerpoint/2010/main" val="9137605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877025-8A8F-416E-8B60-2C045CA6AC20}" type="datetimeFigureOut">
              <a:rPr lang="en-US" smtClean="0"/>
              <a:t>4/21/2018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0A26DF-CA29-4D26-A2AA-34D799C55FFF}" type="slidenum">
              <a:rPr lang="en-US" smtClean="0"/>
              <a:t>‹#›</a:t>
            </a:fld>
            <a:endParaRPr lang="en-US"/>
          </a:p>
        </p:txBody>
      </p:sp>
    </p:spTree>
    <p:extLst>
      <p:ext uri="{BB962C8B-B14F-4D97-AF65-F5344CB8AC3E}">
        <p14:creationId xmlns:p14="http://schemas.microsoft.com/office/powerpoint/2010/main" val="1960718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877025-8A8F-416E-8B60-2C045CA6AC20}" type="datetimeFigureOut">
              <a:rPr lang="en-US" smtClean="0"/>
              <a:t>4/21/2018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A26DF-CA29-4D26-A2AA-34D799C55FFF}" type="slidenum">
              <a:rPr lang="en-US" smtClean="0"/>
              <a:t>‹#›</a:t>
            </a:fld>
            <a:endParaRPr lang="en-US"/>
          </a:p>
        </p:txBody>
      </p:sp>
    </p:spTree>
    <p:extLst>
      <p:ext uri="{BB962C8B-B14F-4D97-AF65-F5344CB8AC3E}">
        <p14:creationId xmlns:p14="http://schemas.microsoft.com/office/powerpoint/2010/main" val="2500032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86706E4-9CBC-4830-B6BD-98721AC4D65D}" type="datetimeFigureOut">
              <a:rPr lang="en-US"/>
              <a:pPr>
                <a:defRPr/>
              </a:pPr>
              <a:t>4/21/2018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ACF91654-60F5-498A-8BEA-92615B0DACC3}" type="slidenum">
              <a:rPr lang="en-US"/>
              <a:pPr>
                <a:defRPr/>
              </a:pPr>
              <a:t>‹#›</a:t>
            </a:fld>
            <a:endParaRPr lang="en-US"/>
          </a:p>
        </p:txBody>
      </p:sp>
    </p:spTree>
    <p:extLst>
      <p:ext uri="{BB962C8B-B14F-4D97-AF65-F5344CB8AC3E}">
        <p14:creationId xmlns:p14="http://schemas.microsoft.com/office/powerpoint/2010/main" val="9215668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877025-8A8F-416E-8B60-2C045CA6AC20}" type="datetimeFigureOut">
              <a:rPr lang="en-US" smtClean="0"/>
              <a:t>4/21/2018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0A26DF-CA29-4D26-A2AA-34D799C55FFF}" type="slidenum">
              <a:rPr lang="en-US" smtClean="0"/>
              <a:t>‹#›</a:t>
            </a:fld>
            <a:endParaRPr lang="en-US"/>
          </a:p>
        </p:txBody>
      </p:sp>
    </p:spTree>
    <p:extLst>
      <p:ext uri="{BB962C8B-B14F-4D97-AF65-F5344CB8AC3E}">
        <p14:creationId xmlns:p14="http://schemas.microsoft.com/office/powerpoint/2010/main" val="1593463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93A6FB5-C3E2-4734-B965-B4474944CBBF}" type="datetimeFigureOut">
              <a:rPr lang="en-US"/>
              <a:pPr>
                <a:defRPr/>
              </a:pPr>
              <a:t>4/21/2018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2762EAF-23BF-4946-8F5F-E641ABCA73E3}" type="slidenum">
              <a:rPr lang="en-US"/>
              <a:pPr>
                <a:defRPr/>
              </a:pPr>
              <a:t>‹#›</a:t>
            </a:fld>
            <a:endParaRPr lang="en-US"/>
          </a:p>
        </p:txBody>
      </p:sp>
    </p:spTree>
    <p:extLst>
      <p:ext uri="{BB962C8B-B14F-4D97-AF65-F5344CB8AC3E}">
        <p14:creationId xmlns:p14="http://schemas.microsoft.com/office/powerpoint/2010/main" val="78721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1A43668-3911-4D19-BF1B-FC02B170AF27}" type="datetimeFigureOut">
              <a:rPr lang="en-US"/>
              <a:pPr>
                <a:defRPr/>
              </a:pPr>
              <a:t>4/21/2018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EC968FA-7F2E-40B9-A083-E4B4E0D98186}" type="slidenum">
              <a:rPr lang="en-US"/>
              <a:pPr>
                <a:defRPr/>
              </a:pPr>
              <a:t>‹#›</a:t>
            </a:fld>
            <a:endParaRPr lang="en-US"/>
          </a:p>
        </p:txBody>
      </p:sp>
    </p:spTree>
    <p:extLst>
      <p:ext uri="{BB962C8B-B14F-4D97-AF65-F5344CB8AC3E}">
        <p14:creationId xmlns:p14="http://schemas.microsoft.com/office/powerpoint/2010/main" val="1947367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E1D2502-1AC4-4047-B9B2-79FFF8789B74}" type="datetimeFigureOut">
              <a:rPr lang="en-US"/>
              <a:pPr>
                <a:defRPr/>
              </a:pPr>
              <a:t>4/21/2018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0B3399E-E0A0-49DC-9A48-6FF956AE9DE3}" type="slidenum">
              <a:rPr lang="en-US"/>
              <a:pPr>
                <a:defRPr/>
              </a:pPr>
              <a:t>‹#›</a:t>
            </a:fld>
            <a:endParaRPr lang="en-US"/>
          </a:p>
        </p:txBody>
      </p:sp>
    </p:spTree>
    <p:extLst>
      <p:ext uri="{BB962C8B-B14F-4D97-AF65-F5344CB8AC3E}">
        <p14:creationId xmlns:p14="http://schemas.microsoft.com/office/powerpoint/2010/main" val="3963452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ABD27EC-DDE1-4018-8A26-E010AFE59E52}" type="datetimeFigureOut">
              <a:rPr lang="en-US"/>
              <a:pPr>
                <a:defRPr/>
              </a:pPr>
              <a:t>4/21/2018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B02BB0B-8AFC-4921-A6A2-4FD15F74C0FA}" type="slidenum">
              <a:rPr lang="en-US"/>
              <a:pPr>
                <a:defRPr/>
              </a:pPr>
              <a:t>‹#›</a:t>
            </a:fld>
            <a:endParaRPr lang="en-US"/>
          </a:p>
        </p:txBody>
      </p:sp>
    </p:spTree>
    <p:extLst>
      <p:ext uri="{BB962C8B-B14F-4D97-AF65-F5344CB8AC3E}">
        <p14:creationId xmlns:p14="http://schemas.microsoft.com/office/powerpoint/2010/main" val="98533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Road to Zero_RGB_PowerPoint.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0800" y="5168900"/>
            <a:ext cx="3467100" cy="1752600"/>
          </a:xfrm>
          <a:prstGeom prst="rect">
            <a:avLst/>
          </a:prstGeom>
          <a:noFill/>
          <a:ln>
            <a:noFill/>
          </a:ln>
          <a:extLst/>
        </p:spPr>
      </p:pic>
      <p:cxnSp>
        <p:nvCxnSpPr>
          <p:cNvPr id="9" name="Straight Connector 8"/>
          <p:cNvCxnSpPr>
            <a:cxnSpLocks noChangeAspect="1"/>
          </p:cNvCxnSpPr>
          <p:nvPr/>
        </p:nvCxnSpPr>
        <p:spPr>
          <a:xfrm>
            <a:off x="8199653" y="23253"/>
            <a:ext cx="947985" cy="877824"/>
          </a:xfrm>
          <a:prstGeom prst="line">
            <a:avLst/>
          </a:prstGeom>
          <a:ln w="69850" cap="sq">
            <a:solidFill>
              <a:srgbClr val="557FBB"/>
            </a:solidFill>
            <a:beve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p:cNvCxnSpPr>
            <a:cxnSpLocks noChangeAspect="1"/>
          </p:cNvCxnSpPr>
          <p:nvPr/>
        </p:nvCxnSpPr>
        <p:spPr>
          <a:xfrm>
            <a:off x="7805394" y="23254"/>
            <a:ext cx="1341781" cy="1234440"/>
          </a:xfrm>
          <a:prstGeom prst="line">
            <a:avLst/>
          </a:prstGeom>
          <a:ln w="69850" cap="sq">
            <a:solidFill>
              <a:srgbClr val="F78F6C"/>
            </a:solidFill>
            <a:beve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noChangeAspect="1"/>
          </p:cNvCxnSpPr>
          <p:nvPr/>
        </p:nvCxnSpPr>
        <p:spPr>
          <a:xfrm>
            <a:off x="7434604" y="10896"/>
            <a:ext cx="1720172" cy="1600200"/>
          </a:xfrm>
          <a:prstGeom prst="line">
            <a:avLst/>
          </a:prstGeom>
          <a:ln w="69850" cap="flat">
            <a:solidFill>
              <a:srgbClr val="897EA9"/>
            </a:solidFill>
            <a:bevel/>
            <a:headEnd type="none"/>
            <a:tailEnd type="triangle" w="med" len="med"/>
          </a:ln>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68" r:id="rId13"/>
    <p:sldLayoutId id="2147483769" r:id="rId14"/>
    <p:sldLayoutId id="2147483770" r:id="rId15"/>
    <p:sldLayoutId id="2147483771" r:id="rId16"/>
    <p:sldLayoutId id="2147483772" r:id="rId17"/>
  </p:sldLayoutIdLst>
  <p:timing>
    <p:tnLst>
      <p:par>
        <p:cTn id="1" dur="indefinite" restart="never" nodeType="tmRoot"/>
      </p:par>
    </p:tnLst>
  </p:timing>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D41F49A-D22D-4314-9C06-2B019FBBF737}" type="datetimeFigureOut">
              <a:rPr lang="en-US"/>
              <a:pPr>
                <a:defRPr/>
              </a:pPr>
              <a:t>4/21/2018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68A3057-A3A2-4B95-8E14-888B935E6C6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1AC9B-1248-41CB-ABB2-23982F18A48C}" type="datetimeFigureOut">
              <a:rPr lang="en-US" smtClean="0"/>
              <a:t>4/21/2018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FD4AB-CA67-4F43-9C98-00E777D7D7B3}" type="slidenum">
              <a:rPr lang="en-US" smtClean="0"/>
              <a:t>‹#›</a:t>
            </a:fld>
            <a:endParaRPr lang="en-US"/>
          </a:p>
        </p:txBody>
      </p:sp>
    </p:spTree>
    <p:extLst>
      <p:ext uri="{BB962C8B-B14F-4D97-AF65-F5344CB8AC3E}">
        <p14:creationId xmlns:p14="http://schemas.microsoft.com/office/powerpoint/2010/main" val="280348664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77025-8A8F-416E-8B60-2C045CA6AC20}" type="datetimeFigureOut">
              <a:rPr lang="en-US" smtClean="0"/>
              <a:t>4/21/2018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A26DF-CA29-4D26-A2AA-34D799C55FFF}" type="slidenum">
              <a:rPr lang="en-US" smtClean="0"/>
              <a:t>‹#›</a:t>
            </a:fld>
            <a:endParaRPr lang="en-US"/>
          </a:p>
        </p:txBody>
      </p:sp>
    </p:spTree>
    <p:extLst>
      <p:ext uri="{BB962C8B-B14F-4D97-AF65-F5344CB8AC3E}">
        <p14:creationId xmlns:p14="http://schemas.microsoft.com/office/powerpoint/2010/main" val="5985450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23.jp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32.jpeg"/><Relationship Id="rId5" Type="http://schemas.openxmlformats.org/officeDocument/2006/relationships/image" Target="../media/image36.gif"/><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2341528" y="1218543"/>
            <a:ext cx="4708202" cy="2501367"/>
          </a:xfrm>
        </p:spPr>
        <p:txBody>
          <a:bodyPr/>
          <a:lstStyle/>
          <a:p>
            <a:r>
              <a:rPr lang="en-US" altLang="en-US" sz="2000" dirty="0" smtClean="0"/>
              <a:t/>
            </a:r>
            <a:br>
              <a:rPr lang="en-US" altLang="en-US" sz="2000" dirty="0" smtClean="0"/>
            </a:br>
            <a:r>
              <a:rPr lang="en-US" altLang="en-US" b="1" cap="small" dirty="0" smtClean="0">
                <a:latin typeface="Helvetica" panose="020B0604020202020204" pitchFamily="34" charset="0"/>
                <a:cs typeface="Helvetica" panose="020B0604020202020204" pitchFamily="34" charset="0"/>
              </a:rPr>
              <a:t>Getting to Zero Roadway Fatalities – What Will It Take?</a:t>
            </a:r>
            <a:r>
              <a:rPr lang="en-US" altLang="en-US" cap="small" dirty="0" smtClean="0"/>
              <a:t/>
            </a:r>
            <a:br>
              <a:rPr lang="en-US" altLang="en-US" cap="small" dirty="0" smtClean="0"/>
            </a:br>
            <a:endParaRPr lang="en-US" altLang="en-US" cap="small" dirty="0" smtClean="0"/>
          </a:p>
        </p:txBody>
      </p:sp>
      <p:pic>
        <p:nvPicPr>
          <p:cNvPr id="4" name="Picture 3"/>
          <p:cNvPicPr>
            <a:picLocks noChangeAspect="1"/>
          </p:cNvPicPr>
          <p:nvPr/>
        </p:nvPicPr>
        <p:blipFill>
          <a:blip r:embed="rId3"/>
          <a:stretch>
            <a:fillRect/>
          </a:stretch>
        </p:blipFill>
        <p:spPr>
          <a:xfrm>
            <a:off x="4572000" y="5346061"/>
            <a:ext cx="5145470" cy="1511939"/>
          </a:xfrm>
          <a:prstGeom prst="rect">
            <a:avLst/>
          </a:prstGeom>
        </p:spPr>
      </p:pic>
      <p:pic>
        <p:nvPicPr>
          <p:cNvPr id="6" name="Picture 5"/>
          <p:cNvPicPr>
            <a:picLocks noChangeAspect="1"/>
          </p:cNvPicPr>
          <p:nvPr/>
        </p:nvPicPr>
        <p:blipFill>
          <a:blip r:embed="rId4"/>
          <a:stretch>
            <a:fillRect/>
          </a:stretch>
        </p:blipFill>
        <p:spPr>
          <a:xfrm>
            <a:off x="5049227" y="5597567"/>
            <a:ext cx="707197" cy="51820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248388" y="2495075"/>
            <a:ext cx="4387043" cy="1471172"/>
          </a:xfrm>
          <a:prstGeom prst="rect">
            <a:avLst/>
          </a:prstGeom>
        </p:spPr>
        <p:txBody>
          <a:bodyPr wrap="square">
            <a:spAutoFit/>
          </a:bodyPr>
          <a:lstStyle/>
          <a:p>
            <a:pPr>
              <a:lnSpc>
                <a:spcPct val="80000"/>
              </a:lnSpc>
              <a:defRPr/>
            </a:pPr>
            <a:r>
              <a:rPr lang="en-US" b="1" dirty="0">
                <a:solidFill>
                  <a:schemeClr val="tx1">
                    <a:lumMod val="75000"/>
                    <a:lumOff val="25000"/>
                  </a:schemeClr>
                </a:solidFill>
                <a:latin typeface="Helvetica" charset="-52"/>
                <a:ea typeface="Helvetica" charset="-52"/>
                <a:cs typeface="Helvetica" charset="-52"/>
              </a:rPr>
              <a:t/>
            </a:r>
            <a:br>
              <a:rPr lang="en-US" b="1" dirty="0">
                <a:solidFill>
                  <a:schemeClr val="tx1">
                    <a:lumMod val="75000"/>
                    <a:lumOff val="25000"/>
                  </a:schemeClr>
                </a:solidFill>
                <a:latin typeface="Helvetica" charset="-52"/>
                <a:ea typeface="Helvetica" charset="-52"/>
                <a:cs typeface="Helvetica" charset="-52"/>
              </a:rPr>
            </a:br>
            <a:r>
              <a:rPr lang="en-US" sz="4000" b="1" dirty="0" smtClean="0">
                <a:solidFill>
                  <a:schemeClr val="tx1">
                    <a:lumMod val="75000"/>
                    <a:lumOff val="25000"/>
                  </a:schemeClr>
                </a:solidFill>
                <a:latin typeface="Helvetica" charset="-52"/>
                <a:ea typeface="Helvetica" charset="-52"/>
                <a:cs typeface="Helvetica" charset="-52"/>
              </a:rPr>
              <a:t>WHAT </a:t>
            </a:r>
            <a:r>
              <a:rPr lang="en-US" sz="4000" b="1" dirty="0">
                <a:solidFill>
                  <a:schemeClr val="tx1">
                    <a:lumMod val="75000"/>
                    <a:lumOff val="25000"/>
                  </a:schemeClr>
                </a:solidFill>
                <a:latin typeface="Helvetica" charset="-52"/>
                <a:ea typeface="Helvetica" charset="-52"/>
                <a:cs typeface="Helvetica" charset="-52"/>
              </a:rPr>
              <a:t>ABOUT </a:t>
            </a:r>
            <a:r>
              <a:rPr lang="en-US" sz="5000" b="1" dirty="0">
                <a:solidFill>
                  <a:schemeClr val="tx1">
                    <a:lumMod val="75000"/>
                    <a:lumOff val="25000"/>
                  </a:schemeClr>
                </a:solidFill>
                <a:latin typeface="Helvetica" charset="-52"/>
                <a:ea typeface="Helvetica" charset="-52"/>
                <a:cs typeface="Helvetica" charset="-52"/>
              </a:rPr>
              <a:t>ROADWAYS?</a:t>
            </a:r>
          </a:p>
        </p:txBody>
      </p:sp>
      <p:pic>
        <p:nvPicPr>
          <p:cNvPr id="11" name="Picture 10"/>
          <p:cNvPicPr>
            <a:picLocks noChangeAspect="1"/>
          </p:cNvPicPr>
          <p:nvPr/>
        </p:nvPicPr>
        <p:blipFill>
          <a:blip r:embed="rId3"/>
          <a:stretch>
            <a:fillRect/>
          </a:stretch>
        </p:blipFill>
        <p:spPr>
          <a:xfrm>
            <a:off x="4876800" y="2201391"/>
            <a:ext cx="4119058" cy="2610095"/>
          </a:xfrm>
          <a:prstGeom prst="rect">
            <a:avLst/>
          </a:prstGeom>
        </p:spPr>
      </p:pic>
      <p:cxnSp>
        <p:nvCxnSpPr>
          <p:cNvPr id="13" name="Straight Connector 12"/>
          <p:cNvCxnSpPr/>
          <p:nvPr/>
        </p:nvCxnSpPr>
        <p:spPr bwMode="auto">
          <a:xfrm flipH="1" flipV="1">
            <a:off x="4624645" y="2552777"/>
            <a:ext cx="7019" cy="1575663"/>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690108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3" name="Group 2"/>
          <p:cNvGrpSpPr>
            <a:grpSpLocks/>
          </p:cNvGrpSpPr>
          <p:nvPr/>
        </p:nvGrpSpPr>
        <p:grpSpPr bwMode="auto">
          <a:xfrm>
            <a:off x="762001" y="1565198"/>
            <a:ext cx="7461719" cy="3397395"/>
            <a:chOff x="-810272" y="2301471"/>
            <a:chExt cx="9949427" cy="3447635"/>
          </a:xfrm>
        </p:grpSpPr>
        <p:grpSp>
          <p:nvGrpSpPr>
            <p:cNvPr id="12295" name="Group 1"/>
            <p:cNvGrpSpPr>
              <a:grpSpLocks/>
            </p:cNvGrpSpPr>
            <p:nvPr/>
          </p:nvGrpSpPr>
          <p:grpSpPr bwMode="auto">
            <a:xfrm>
              <a:off x="4010447" y="2301471"/>
              <a:ext cx="5128708" cy="3447635"/>
              <a:chOff x="3964475" y="2068897"/>
              <a:chExt cx="5128708" cy="2585726"/>
            </a:xfrm>
          </p:grpSpPr>
          <p:sp>
            <p:nvSpPr>
              <p:cNvPr id="14" name="Rectangle 13"/>
              <p:cNvSpPr/>
              <p:nvPr/>
            </p:nvSpPr>
            <p:spPr>
              <a:xfrm>
                <a:off x="4698777" y="2900024"/>
                <a:ext cx="4394406" cy="1754599"/>
              </a:xfrm>
              <a:prstGeom prst="rect">
                <a:avLst/>
              </a:prstGeom>
            </p:spPr>
            <p:txBody>
              <a:bodyPr>
                <a:spAutoFit/>
              </a:bodyPr>
              <a:lstStyle/>
              <a:p>
                <a:pPr>
                  <a:lnSpc>
                    <a:spcPct val="75000"/>
                  </a:lnSpc>
                  <a:spcAft>
                    <a:spcPts val="0"/>
                  </a:spcAft>
                  <a:defRPr/>
                </a:pPr>
                <a:r>
                  <a:rPr lang="en-US" sz="4800" b="1" dirty="0">
                    <a:solidFill>
                      <a:schemeClr val="tx1">
                        <a:lumMod val="75000"/>
                        <a:lumOff val="25000"/>
                      </a:schemeClr>
                    </a:solidFill>
                    <a:latin typeface="Helvetica" charset="-52"/>
                    <a:ea typeface="Helvetica" charset="-52"/>
                    <a:cs typeface="Helvetica" charset="-52"/>
                  </a:rPr>
                  <a:t>Deaths</a:t>
                </a:r>
              </a:p>
              <a:p>
                <a:pPr>
                  <a:lnSpc>
                    <a:spcPct val="75000"/>
                  </a:lnSpc>
                  <a:spcAft>
                    <a:spcPts val="0"/>
                  </a:spcAft>
                  <a:defRPr/>
                </a:pPr>
                <a:r>
                  <a:rPr lang="en-US" sz="4800" b="1" dirty="0">
                    <a:solidFill>
                      <a:schemeClr val="tx1">
                        <a:lumMod val="75000"/>
                        <a:lumOff val="25000"/>
                      </a:schemeClr>
                    </a:solidFill>
                    <a:latin typeface="Helvetica" charset="-52"/>
                    <a:ea typeface="Helvetica" charset="-52"/>
                    <a:cs typeface="Helvetica" charset="-52"/>
                  </a:rPr>
                  <a:t>per day</a:t>
                </a:r>
              </a:p>
              <a:p>
                <a:pPr>
                  <a:lnSpc>
                    <a:spcPct val="75000"/>
                  </a:lnSpc>
                  <a:spcAft>
                    <a:spcPts val="0"/>
                  </a:spcAft>
                  <a:defRPr/>
                </a:pPr>
                <a:r>
                  <a:rPr lang="en-US" sz="4800" b="1" dirty="0">
                    <a:solidFill>
                      <a:schemeClr val="tx1">
                        <a:lumMod val="75000"/>
                        <a:lumOff val="25000"/>
                      </a:schemeClr>
                    </a:solidFill>
                    <a:latin typeface="Helvetica" charset="-52"/>
                    <a:ea typeface="Helvetica" charset="-52"/>
                    <a:cs typeface="Helvetica" charset="-52"/>
                  </a:rPr>
                  <a:t>in the U.S. </a:t>
                </a:r>
              </a:p>
            </p:txBody>
          </p:sp>
          <p:sp>
            <p:nvSpPr>
              <p:cNvPr id="19" name="Rectangle 18"/>
              <p:cNvSpPr/>
              <p:nvPr/>
            </p:nvSpPr>
            <p:spPr>
              <a:xfrm>
                <a:off x="3964475" y="2068897"/>
                <a:ext cx="4435683" cy="1175889"/>
              </a:xfrm>
              <a:prstGeom prst="rect">
                <a:avLst/>
              </a:prstGeom>
            </p:spPr>
            <p:txBody>
              <a:bodyPr>
                <a:spAutoFit/>
              </a:bodyPr>
              <a:lstStyle/>
              <a:p>
                <a:pPr algn="ctr">
                  <a:lnSpc>
                    <a:spcPct val="80000"/>
                  </a:lnSpc>
                  <a:spcAft>
                    <a:spcPts val="0"/>
                  </a:spcAft>
                  <a:defRPr/>
                </a:pPr>
                <a:r>
                  <a:rPr lang="en-US" sz="8800" b="1" spc="-85" dirty="0">
                    <a:solidFill>
                      <a:srgbClr val="92D050"/>
                    </a:solidFill>
                    <a:latin typeface="Helvetica" charset="-52"/>
                    <a:ea typeface="Helvetica" charset="-52"/>
                    <a:cs typeface="Helvetica" charset="-52"/>
                  </a:rPr>
                  <a:t>100+</a:t>
                </a:r>
                <a:endParaRPr lang="en-US" sz="8800" b="1" dirty="0">
                  <a:solidFill>
                    <a:srgbClr val="92D050"/>
                  </a:solidFill>
                  <a:latin typeface="Helvetica" charset="-52"/>
                  <a:ea typeface="Helvetica" charset="-52"/>
                  <a:cs typeface="Helvetica" charset="-52"/>
                </a:endParaRPr>
              </a:p>
            </p:txBody>
          </p:sp>
        </p:grpSp>
        <p:sp>
          <p:nvSpPr>
            <p:cNvPr id="10" name="Rectangle 9"/>
            <p:cNvSpPr/>
            <p:nvPr/>
          </p:nvSpPr>
          <p:spPr>
            <a:xfrm>
              <a:off x="-810272" y="2625159"/>
              <a:ext cx="4820720" cy="2617308"/>
            </a:xfrm>
            <a:prstGeom prst="rect">
              <a:avLst/>
            </a:prstGeom>
          </p:spPr>
          <p:txBody>
            <a:bodyPr wrap="square">
              <a:spAutoFit/>
            </a:bodyPr>
            <a:lstStyle/>
            <a:p>
              <a:pPr algn="r">
                <a:lnSpc>
                  <a:spcPct val="80000"/>
                </a:lnSpc>
                <a:defRPr/>
              </a:pPr>
              <a:endParaRPr lang="en-US" sz="1600" b="1" dirty="0" smtClean="0">
                <a:solidFill>
                  <a:schemeClr val="tx1">
                    <a:lumMod val="75000"/>
                    <a:lumOff val="25000"/>
                  </a:schemeClr>
                </a:solidFill>
                <a:latin typeface="Helvetica" charset="-52"/>
                <a:ea typeface="Helvetica" charset="-52"/>
                <a:cs typeface="Helvetica" charset="-52"/>
              </a:endParaRPr>
            </a:p>
            <a:p>
              <a:pPr algn="r">
                <a:lnSpc>
                  <a:spcPct val="80000"/>
                </a:lnSpc>
                <a:defRPr/>
              </a:pPr>
              <a:r>
                <a:rPr lang="en-US" sz="1600" b="1" dirty="0" smtClean="0">
                  <a:solidFill>
                    <a:schemeClr val="tx1">
                      <a:lumMod val="75000"/>
                      <a:lumOff val="25000"/>
                    </a:schemeClr>
                  </a:solidFill>
                  <a:latin typeface="Helvetica" charset="-52"/>
                  <a:ea typeface="Helvetica" charset="-52"/>
                  <a:cs typeface="Helvetica" charset="-52"/>
                </a:rPr>
                <a:t>CAN </a:t>
              </a:r>
              <a:r>
                <a:rPr lang="en-US" sz="1600" b="1" dirty="0">
                  <a:solidFill>
                    <a:schemeClr val="tx1">
                      <a:lumMod val="75000"/>
                      <a:lumOff val="25000"/>
                    </a:schemeClr>
                  </a:solidFill>
                  <a:latin typeface="Helvetica" charset="-52"/>
                  <a:ea typeface="Helvetica" charset="-52"/>
                  <a:cs typeface="Helvetica" charset="-52"/>
                </a:rPr>
                <a:t>WE  MAKE A DIFFERENCE?</a:t>
              </a:r>
              <a:r>
                <a:rPr lang="en-US" b="1" dirty="0">
                  <a:solidFill>
                    <a:schemeClr val="tx1">
                      <a:lumMod val="75000"/>
                      <a:lumOff val="25000"/>
                    </a:schemeClr>
                  </a:solidFill>
                  <a:latin typeface="Helvetica" charset="-52"/>
                  <a:ea typeface="Helvetica" charset="-52"/>
                  <a:cs typeface="Helvetica" charset="-52"/>
                </a:rPr>
                <a:t> </a:t>
              </a:r>
            </a:p>
            <a:p>
              <a:pPr algn="r">
                <a:lnSpc>
                  <a:spcPct val="80000"/>
                </a:lnSpc>
                <a:defRPr/>
              </a:pPr>
              <a:endParaRPr lang="en-US" sz="1100" b="1" dirty="0">
                <a:solidFill>
                  <a:schemeClr val="tx1">
                    <a:lumMod val="75000"/>
                    <a:lumOff val="25000"/>
                  </a:schemeClr>
                </a:solidFill>
                <a:latin typeface="Helvetica" charset="-52"/>
                <a:ea typeface="Helvetica" charset="-52"/>
                <a:cs typeface="Helvetica" charset="-52"/>
              </a:endParaRPr>
            </a:p>
            <a:p>
              <a:pPr algn="r">
                <a:lnSpc>
                  <a:spcPct val="80000"/>
                </a:lnSpc>
                <a:defRPr/>
              </a:pPr>
              <a:r>
                <a:rPr lang="en-US" b="1" dirty="0">
                  <a:solidFill>
                    <a:schemeClr val="tx1">
                      <a:lumMod val="75000"/>
                      <a:lumOff val="25000"/>
                    </a:schemeClr>
                  </a:solidFill>
                  <a:latin typeface="Helvetica" charset="-52"/>
                  <a:ea typeface="Helvetica" charset="-52"/>
                  <a:cs typeface="Helvetica" charset="-52"/>
                </a:rPr>
                <a:t/>
              </a:r>
              <a:br>
                <a:rPr lang="en-US" b="1" dirty="0">
                  <a:solidFill>
                    <a:schemeClr val="tx1">
                      <a:lumMod val="75000"/>
                      <a:lumOff val="25000"/>
                    </a:schemeClr>
                  </a:solidFill>
                  <a:latin typeface="Helvetica" charset="-52"/>
                  <a:ea typeface="Helvetica" charset="-52"/>
                  <a:cs typeface="Helvetica" charset="-52"/>
                </a:rPr>
              </a:br>
              <a:r>
                <a:rPr lang="en-US" sz="3600" b="1" dirty="0">
                  <a:solidFill>
                    <a:schemeClr val="tx1">
                      <a:lumMod val="75000"/>
                      <a:lumOff val="25000"/>
                    </a:schemeClr>
                  </a:solidFill>
                  <a:latin typeface="Helvetica" charset="-52"/>
                  <a:ea typeface="Helvetica" charset="-52"/>
                  <a:cs typeface="Helvetica" charset="-52"/>
                </a:rPr>
                <a:t> </a:t>
              </a:r>
              <a:r>
                <a:rPr lang="en-US" sz="4400" b="1" dirty="0">
                  <a:solidFill>
                    <a:schemeClr val="tx1">
                      <a:lumMod val="75000"/>
                      <a:lumOff val="25000"/>
                    </a:schemeClr>
                  </a:solidFill>
                  <a:latin typeface="Helvetica" charset="-52"/>
                  <a:ea typeface="Helvetica" charset="-52"/>
                  <a:cs typeface="Helvetica" charset="-52"/>
                </a:rPr>
                <a:t>WHAT IS THE RIGHT NUMBER?</a:t>
              </a:r>
            </a:p>
          </p:txBody>
        </p:sp>
        <p:cxnSp>
          <p:nvCxnSpPr>
            <p:cNvPr id="12" name="Straight Connector 11"/>
            <p:cNvCxnSpPr/>
            <p:nvPr/>
          </p:nvCxnSpPr>
          <p:spPr>
            <a:xfrm flipH="1" flipV="1">
              <a:off x="4352024" y="2794640"/>
              <a:ext cx="9359" cy="2101212"/>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935243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rot="2308241">
            <a:off x="2242848" y="3448925"/>
            <a:ext cx="1437918" cy="369332"/>
          </a:xfrm>
          <a:prstGeom prst="rect">
            <a:avLst/>
          </a:prstGeom>
          <a:noFill/>
        </p:spPr>
        <p:txBody>
          <a:bodyPr wrap="square" rtlCol="0">
            <a:spAutoFit/>
          </a:bodyPr>
          <a:lstStyle/>
          <a:p>
            <a:r>
              <a:rPr lang="en-US" dirty="0">
                <a:solidFill>
                  <a:schemeClr val="bg1"/>
                </a:solidFill>
              </a:rPr>
              <a:t>Coalition</a:t>
            </a:r>
          </a:p>
        </p:txBody>
      </p:sp>
      <p:sp>
        <p:nvSpPr>
          <p:cNvPr id="11" name="TextBox 10"/>
          <p:cNvSpPr txBox="1"/>
          <p:nvPr/>
        </p:nvSpPr>
        <p:spPr>
          <a:xfrm rot="2349141">
            <a:off x="3871393" y="3462703"/>
            <a:ext cx="1437918" cy="369332"/>
          </a:xfrm>
          <a:prstGeom prst="rect">
            <a:avLst/>
          </a:prstGeom>
          <a:noFill/>
        </p:spPr>
        <p:txBody>
          <a:bodyPr wrap="square" rtlCol="0">
            <a:spAutoFit/>
          </a:bodyPr>
          <a:lstStyle/>
          <a:p>
            <a:r>
              <a:rPr lang="en-US" dirty="0">
                <a:solidFill>
                  <a:schemeClr val="bg1"/>
                </a:solidFill>
              </a:rPr>
              <a:t>Grants</a:t>
            </a:r>
          </a:p>
        </p:txBody>
      </p:sp>
      <p:sp>
        <p:nvSpPr>
          <p:cNvPr id="3" name="TextBox 2"/>
          <p:cNvSpPr txBox="1"/>
          <p:nvPr/>
        </p:nvSpPr>
        <p:spPr>
          <a:xfrm>
            <a:off x="266007" y="554724"/>
            <a:ext cx="7962436" cy="769441"/>
          </a:xfrm>
          <a:prstGeom prst="rect">
            <a:avLst/>
          </a:prstGeom>
          <a:noFill/>
        </p:spPr>
        <p:txBody>
          <a:bodyPr wrap="none" rtlCol="0">
            <a:spAutoFit/>
          </a:bodyPr>
          <a:lstStyle/>
          <a:p>
            <a:r>
              <a:rPr lang="en-US" sz="4400" b="1" dirty="0">
                <a:latin typeface="Helvetica" panose="020B0604020202020204" pitchFamily="34" charset="0"/>
                <a:cs typeface="Helvetica" panose="020B0604020202020204" pitchFamily="34" charset="0"/>
              </a:rPr>
              <a:t>How </a:t>
            </a:r>
            <a:r>
              <a:rPr lang="en-US" sz="4400" b="1" dirty="0" smtClean="0">
                <a:latin typeface="Helvetica" panose="020B0604020202020204" pitchFamily="34" charset="0"/>
                <a:cs typeface="Helvetica" panose="020B0604020202020204" pitchFamily="34" charset="0"/>
              </a:rPr>
              <a:t>Road to Zero </a:t>
            </a:r>
            <a:r>
              <a:rPr lang="en-US" sz="4400" b="1" dirty="0">
                <a:latin typeface="Helvetica" panose="020B0604020202020204" pitchFamily="34" charset="0"/>
                <a:cs typeface="Helvetica" panose="020B0604020202020204" pitchFamily="34" charset="0"/>
              </a:rPr>
              <a:t>is working</a:t>
            </a:r>
          </a:p>
        </p:txBody>
      </p:sp>
      <p:graphicFrame>
        <p:nvGraphicFramePr>
          <p:cNvPr id="13" name="Diagram 12"/>
          <p:cNvGraphicFramePr/>
          <p:nvPr>
            <p:extLst>
              <p:ext uri="{D42A27DB-BD31-4B8C-83A1-F6EECF244321}">
                <p14:modId xmlns:p14="http://schemas.microsoft.com/office/powerpoint/2010/main" val="2502830552"/>
              </p:ext>
            </p:extLst>
          </p:nvPr>
        </p:nvGraphicFramePr>
        <p:xfrm>
          <a:off x="3125913" y="1639268"/>
          <a:ext cx="6018087" cy="4016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4237388"/>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8" descr="cid:image001.png@01D3CD1B.43F83F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744" y="1063079"/>
            <a:ext cx="7179252" cy="500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9374700"/>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p:cNvGraphicFramePr>
            <a:graphicFrameLocks/>
          </p:cNvGraphicFramePr>
          <p:nvPr>
            <p:extLst>
              <p:ext uri="{D42A27DB-BD31-4B8C-83A1-F6EECF244321}">
                <p14:modId xmlns:p14="http://schemas.microsoft.com/office/powerpoint/2010/main" val="237485144"/>
              </p:ext>
            </p:extLst>
          </p:nvPr>
        </p:nvGraphicFramePr>
        <p:xfrm>
          <a:off x="0" y="1692374"/>
          <a:ext cx="9144000" cy="5232031"/>
        </p:xfrm>
        <a:graphic>
          <a:graphicData uri="http://schemas.openxmlformats.org/drawingml/2006/table">
            <a:tbl>
              <a:tblPr firstRow="1" bandRow="1">
                <a:tableStyleId>{74C1A8A3-306A-4EB7-A6B1-4F7E0EB9C5D6}</a:tableStyleId>
              </a:tblPr>
              <a:tblGrid>
                <a:gridCol w="3505200">
                  <a:extLst>
                    <a:ext uri="{9D8B030D-6E8A-4147-A177-3AD203B41FA5}">
                      <a16:colId xmlns:a16="http://schemas.microsoft.com/office/drawing/2014/main" val="36406038"/>
                    </a:ext>
                  </a:extLst>
                </a:gridCol>
                <a:gridCol w="5638800">
                  <a:extLst>
                    <a:ext uri="{9D8B030D-6E8A-4147-A177-3AD203B41FA5}">
                      <a16:colId xmlns:a16="http://schemas.microsoft.com/office/drawing/2014/main" val="2271514136"/>
                    </a:ext>
                  </a:extLst>
                </a:gridCol>
              </a:tblGrid>
              <a:tr h="332824">
                <a:tc>
                  <a:txBody>
                    <a:bodyPr/>
                    <a:lstStyle>
                      <a:lvl1pPr marL="0" algn="l" defTabSz="685800" rtl="0" eaLnBrk="1" latinLnBrk="0" hangingPunct="1">
                        <a:defRPr sz="1350" b="1" kern="1200">
                          <a:solidFill>
                            <a:schemeClr val="lt1"/>
                          </a:solidFill>
                          <a:latin typeface="Helvetica"/>
                        </a:defRPr>
                      </a:lvl1pPr>
                      <a:lvl2pPr marL="342900" algn="l" defTabSz="685800" rtl="0" eaLnBrk="1" latinLnBrk="0" hangingPunct="1">
                        <a:defRPr sz="1350" b="1" kern="1200">
                          <a:solidFill>
                            <a:schemeClr val="lt1"/>
                          </a:solidFill>
                          <a:latin typeface="Helvetica"/>
                        </a:defRPr>
                      </a:lvl2pPr>
                      <a:lvl3pPr marL="685800" algn="l" defTabSz="685800" rtl="0" eaLnBrk="1" latinLnBrk="0" hangingPunct="1">
                        <a:defRPr sz="1350" b="1" kern="1200">
                          <a:solidFill>
                            <a:schemeClr val="lt1"/>
                          </a:solidFill>
                          <a:latin typeface="Helvetica"/>
                        </a:defRPr>
                      </a:lvl3pPr>
                      <a:lvl4pPr marL="1028700" algn="l" defTabSz="685800" rtl="0" eaLnBrk="1" latinLnBrk="0" hangingPunct="1">
                        <a:defRPr sz="1350" b="1" kern="1200">
                          <a:solidFill>
                            <a:schemeClr val="lt1"/>
                          </a:solidFill>
                          <a:latin typeface="Helvetica"/>
                        </a:defRPr>
                      </a:lvl4pPr>
                      <a:lvl5pPr marL="1371600" algn="l" defTabSz="685800" rtl="0" eaLnBrk="1" latinLnBrk="0" hangingPunct="1">
                        <a:defRPr sz="1350" b="1" kern="1200">
                          <a:solidFill>
                            <a:schemeClr val="lt1"/>
                          </a:solidFill>
                          <a:latin typeface="Helvetica"/>
                        </a:defRPr>
                      </a:lvl5pPr>
                      <a:lvl6pPr marL="1714500" algn="l" defTabSz="685800" rtl="0" eaLnBrk="1" latinLnBrk="0" hangingPunct="1">
                        <a:defRPr sz="1350" b="1" kern="1200">
                          <a:solidFill>
                            <a:schemeClr val="lt1"/>
                          </a:solidFill>
                          <a:latin typeface="Helvetica"/>
                        </a:defRPr>
                      </a:lvl6pPr>
                      <a:lvl7pPr marL="2057400" algn="l" defTabSz="685800" rtl="0" eaLnBrk="1" latinLnBrk="0" hangingPunct="1">
                        <a:defRPr sz="1350" b="1" kern="1200">
                          <a:solidFill>
                            <a:schemeClr val="lt1"/>
                          </a:solidFill>
                          <a:latin typeface="Helvetica"/>
                        </a:defRPr>
                      </a:lvl7pPr>
                      <a:lvl8pPr marL="2400300" algn="l" defTabSz="685800" rtl="0" eaLnBrk="1" latinLnBrk="0" hangingPunct="1">
                        <a:defRPr sz="1350" b="1" kern="1200">
                          <a:solidFill>
                            <a:schemeClr val="lt1"/>
                          </a:solidFill>
                          <a:latin typeface="Helvetica"/>
                        </a:defRPr>
                      </a:lvl8pPr>
                      <a:lvl9pPr marL="2743200" algn="l" defTabSz="685800" rtl="0" eaLnBrk="1" latinLnBrk="0" hangingPunct="1">
                        <a:defRPr sz="1350" b="1" kern="1200">
                          <a:solidFill>
                            <a:schemeClr val="lt1"/>
                          </a:solidFill>
                          <a:latin typeface="Helvetica"/>
                        </a:defRPr>
                      </a:lvl9pPr>
                    </a:lstStyle>
                    <a:p>
                      <a:pPr algn="l"/>
                      <a:r>
                        <a:rPr lang="en-US" sz="1200" dirty="0" smtClean="0">
                          <a:solidFill>
                            <a:schemeClr val="tx1"/>
                          </a:solidFill>
                        </a:rPr>
                        <a:t>Organization</a:t>
                      </a:r>
                      <a:endParaRPr lang="en-US" sz="1200" dirty="0">
                        <a:solidFill>
                          <a:schemeClr val="tx1"/>
                        </a:solidFill>
                        <a:latin typeface="Helvetica" panose="020B0604020202020204" pitchFamily="34" charset="0"/>
                        <a:cs typeface="Helvetica" panose="020B0604020202020204" pitchFamily="34" charset="0"/>
                      </a:endParaRPr>
                    </a:p>
                  </a:txBody>
                  <a:tcPr/>
                </a:tc>
                <a:tc>
                  <a:txBody>
                    <a:bodyPr/>
                    <a:lstStyle>
                      <a:lvl1pPr marL="0" algn="l" defTabSz="685800" rtl="0" eaLnBrk="1" latinLnBrk="0" hangingPunct="1">
                        <a:defRPr sz="1350" b="1" kern="1200">
                          <a:solidFill>
                            <a:schemeClr val="lt1"/>
                          </a:solidFill>
                          <a:latin typeface="Helvetica"/>
                        </a:defRPr>
                      </a:lvl1pPr>
                      <a:lvl2pPr marL="342900" algn="l" defTabSz="685800" rtl="0" eaLnBrk="1" latinLnBrk="0" hangingPunct="1">
                        <a:defRPr sz="1350" b="1" kern="1200">
                          <a:solidFill>
                            <a:schemeClr val="lt1"/>
                          </a:solidFill>
                          <a:latin typeface="Helvetica"/>
                        </a:defRPr>
                      </a:lvl2pPr>
                      <a:lvl3pPr marL="685800" algn="l" defTabSz="685800" rtl="0" eaLnBrk="1" latinLnBrk="0" hangingPunct="1">
                        <a:defRPr sz="1350" b="1" kern="1200">
                          <a:solidFill>
                            <a:schemeClr val="lt1"/>
                          </a:solidFill>
                          <a:latin typeface="Helvetica"/>
                        </a:defRPr>
                      </a:lvl3pPr>
                      <a:lvl4pPr marL="1028700" algn="l" defTabSz="685800" rtl="0" eaLnBrk="1" latinLnBrk="0" hangingPunct="1">
                        <a:defRPr sz="1350" b="1" kern="1200">
                          <a:solidFill>
                            <a:schemeClr val="lt1"/>
                          </a:solidFill>
                          <a:latin typeface="Helvetica"/>
                        </a:defRPr>
                      </a:lvl4pPr>
                      <a:lvl5pPr marL="1371600" algn="l" defTabSz="685800" rtl="0" eaLnBrk="1" latinLnBrk="0" hangingPunct="1">
                        <a:defRPr sz="1350" b="1" kern="1200">
                          <a:solidFill>
                            <a:schemeClr val="lt1"/>
                          </a:solidFill>
                          <a:latin typeface="Helvetica"/>
                        </a:defRPr>
                      </a:lvl5pPr>
                      <a:lvl6pPr marL="1714500" algn="l" defTabSz="685800" rtl="0" eaLnBrk="1" latinLnBrk="0" hangingPunct="1">
                        <a:defRPr sz="1350" b="1" kern="1200">
                          <a:solidFill>
                            <a:schemeClr val="lt1"/>
                          </a:solidFill>
                          <a:latin typeface="Helvetica"/>
                        </a:defRPr>
                      </a:lvl6pPr>
                      <a:lvl7pPr marL="2057400" algn="l" defTabSz="685800" rtl="0" eaLnBrk="1" latinLnBrk="0" hangingPunct="1">
                        <a:defRPr sz="1350" b="1" kern="1200">
                          <a:solidFill>
                            <a:schemeClr val="lt1"/>
                          </a:solidFill>
                          <a:latin typeface="Helvetica"/>
                        </a:defRPr>
                      </a:lvl7pPr>
                      <a:lvl8pPr marL="2400300" algn="l" defTabSz="685800" rtl="0" eaLnBrk="1" latinLnBrk="0" hangingPunct="1">
                        <a:defRPr sz="1350" b="1" kern="1200">
                          <a:solidFill>
                            <a:schemeClr val="lt1"/>
                          </a:solidFill>
                          <a:latin typeface="Helvetica"/>
                        </a:defRPr>
                      </a:lvl8pPr>
                      <a:lvl9pPr marL="2743200" algn="l" defTabSz="685800" rtl="0" eaLnBrk="1" latinLnBrk="0" hangingPunct="1">
                        <a:defRPr sz="1350" b="1" kern="1200">
                          <a:solidFill>
                            <a:schemeClr val="lt1"/>
                          </a:solidFill>
                          <a:latin typeface="Helvetica"/>
                        </a:defRPr>
                      </a:lvl9pPr>
                    </a:lstStyle>
                    <a:p>
                      <a:pPr algn="l"/>
                      <a:r>
                        <a:rPr lang="en-US" sz="1200" dirty="0" smtClean="0">
                          <a:solidFill>
                            <a:schemeClr val="tx1"/>
                          </a:solidFill>
                        </a:rPr>
                        <a:t>Grant Name</a:t>
                      </a:r>
                      <a:endParaRPr lang="en-US" sz="1200" dirty="0">
                        <a:solidFill>
                          <a:schemeClr val="tx1"/>
                        </a:solidFill>
                        <a:latin typeface="Helvetica" panose="020B0604020202020204" pitchFamily="34" charset="0"/>
                        <a:cs typeface="Helvetica" panose="020B0604020202020204" pitchFamily="34" charset="0"/>
                      </a:endParaRPr>
                    </a:p>
                  </a:txBody>
                  <a:tcPr/>
                </a:tc>
                <a:extLst>
                  <a:ext uri="{0D108BD9-81ED-4DB2-BD59-A6C34878D82A}">
                    <a16:rowId xmlns:a16="http://schemas.microsoft.com/office/drawing/2014/main" val="1388741303"/>
                  </a:ext>
                </a:extLst>
              </a:tr>
              <a:tr h="276830">
                <a:tc>
                  <a:txBody>
                    <a:bodyPr/>
                    <a:lstStyle/>
                    <a:p>
                      <a:pPr marL="0" marR="0" algn="l">
                        <a:lnSpc>
                          <a:spcPct val="115000"/>
                        </a:lnSpc>
                        <a:spcBef>
                          <a:spcPts val="0"/>
                        </a:spcBef>
                        <a:spcAft>
                          <a:spcPts val="0"/>
                        </a:spcAft>
                      </a:pPr>
                      <a:r>
                        <a:rPr lang="en-US" sz="1600" b="1" dirty="0">
                          <a:effectLst/>
                        </a:rPr>
                        <a:t>America Walks </a:t>
                      </a:r>
                      <a:r>
                        <a:rPr lang="en-US" sz="1600" b="1" dirty="0" smtClean="0">
                          <a:effectLst/>
                        </a:rPr>
                        <a:t>with UNC-HSRC</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l">
                        <a:lnSpc>
                          <a:spcPct val="115000"/>
                        </a:lnSpc>
                        <a:spcBef>
                          <a:spcPts val="0"/>
                        </a:spcBef>
                        <a:spcAft>
                          <a:spcPts val="0"/>
                        </a:spcAft>
                      </a:pPr>
                      <a:r>
                        <a:rPr lang="en-US" sz="1600" dirty="0">
                          <a:effectLst/>
                        </a:rPr>
                        <a:t>Accelerating Adoption of Safer Systems for All Road Users </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836286679"/>
                  </a:ext>
                </a:extLst>
              </a:tr>
              <a:tr h="276830">
                <a:tc>
                  <a:txBody>
                    <a:bodyPr/>
                    <a:lstStyle/>
                    <a:p>
                      <a:pPr marL="0" marR="0" algn="l">
                        <a:lnSpc>
                          <a:spcPct val="115000"/>
                        </a:lnSpc>
                        <a:spcBef>
                          <a:spcPts val="0"/>
                        </a:spcBef>
                        <a:spcAft>
                          <a:spcPts val="0"/>
                        </a:spcAft>
                      </a:pPr>
                      <a:r>
                        <a:rPr lang="en-US" sz="1600" b="1" dirty="0" smtClean="0">
                          <a:effectLst/>
                        </a:rPr>
                        <a:t>Bicycle </a:t>
                      </a:r>
                      <a:r>
                        <a:rPr lang="en-US" sz="1600" b="1" dirty="0">
                          <a:effectLst/>
                        </a:rPr>
                        <a:t>Colorado</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l">
                        <a:lnSpc>
                          <a:spcPct val="115000"/>
                        </a:lnSpc>
                        <a:spcBef>
                          <a:spcPts val="0"/>
                        </a:spcBef>
                        <a:spcAft>
                          <a:spcPts val="0"/>
                        </a:spcAft>
                      </a:pPr>
                      <a:r>
                        <a:rPr lang="en-US" sz="1600" dirty="0">
                          <a:effectLst/>
                        </a:rPr>
                        <a:t>Bicycle-Friendly Driver and Confident Commuting Program</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129616507"/>
                  </a:ext>
                </a:extLst>
              </a:tr>
              <a:tr h="299571">
                <a:tc>
                  <a:txBody>
                    <a:bodyPr/>
                    <a:lstStyle/>
                    <a:p>
                      <a:pPr marL="0" marR="0" algn="l">
                        <a:lnSpc>
                          <a:spcPct val="115000"/>
                        </a:lnSpc>
                        <a:spcBef>
                          <a:spcPts val="0"/>
                        </a:spcBef>
                        <a:spcAft>
                          <a:spcPts val="0"/>
                        </a:spcAft>
                      </a:pPr>
                      <a:r>
                        <a:rPr lang="en-US" sz="1600" b="1" dirty="0">
                          <a:effectLst/>
                        </a:rPr>
                        <a:t>Center for Latino </a:t>
                      </a:r>
                      <a:r>
                        <a:rPr lang="en-US" sz="1600" b="1" dirty="0" smtClean="0">
                          <a:effectLst/>
                        </a:rPr>
                        <a:t>Progress</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l">
                        <a:lnSpc>
                          <a:spcPct val="115000"/>
                        </a:lnSpc>
                        <a:spcBef>
                          <a:spcPts val="0"/>
                        </a:spcBef>
                        <a:spcAft>
                          <a:spcPts val="0"/>
                        </a:spcAft>
                      </a:pPr>
                      <a:r>
                        <a:rPr lang="en-US" sz="1600" dirty="0">
                          <a:effectLst/>
                        </a:rPr>
                        <a:t>Cooperative Community Crash Reduction, Hartford CT</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048638490"/>
                  </a:ext>
                </a:extLst>
              </a:tr>
              <a:tr h="275076">
                <a:tc>
                  <a:txBody>
                    <a:bodyPr/>
                    <a:lstStyle/>
                    <a:p>
                      <a:pPr marL="0" marR="0" algn="l">
                        <a:lnSpc>
                          <a:spcPct val="115000"/>
                        </a:lnSpc>
                        <a:spcBef>
                          <a:spcPts val="0"/>
                        </a:spcBef>
                        <a:spcAft>
                          <a:spcPts val="0"/>
                        </a:spcAft>
                      </a:pPr>
                      <a:r>
                        <a:rPr lang="en-US" sz="1600" b="1" dirty="0">
                          <a:effectLst/>
                        </a:rPr>
                        <a:t>City of </a:t>
                      </a:r>
                      <a:r>
                        <a:rPr lang="en-US" sz="1600" b="1" dirty="0" smtClean="0">
                          <a:effectLst/>
                        </a:rPr>
                        <a:t>Boston</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l">
                        <a:lnSpc>
                          <a:spcPct val="115000"/>
                        </a:lnSpc>
                        <a:spcBef>
                          <a:spcPts val="0"/>
                        </a:spcBef>
                        <a:spcAft>
                          <a:spcPts val="0"/>
                        </a:spcAft>
                      </a:pPr>
                      <a:r>
                        <a:rPr lang="en-US" sz="1600" dirty="0">
                          <a:effectLst/>
                        </a:rPr>
                        <a:t>Boston's Safest Driver</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175007304"/>
                  </a:ext>
                </a:extLst>
              </a:tr>
              <a:tr h="550151">
                <a:tc>
                  <a:txBody>
                    <a:bodyPr/>
                    <a:lstStyle/>
                    <a:p>
                      <a:pPr marL="0" marR="0" algn="l">
                        <a:lnSpc>
                          <a:spcPct val="115000"/>
                        </a:lnSpc>
                        <a:spcBef>
                          <a:spcPts val="0"/>
                        </a:spcBef>
                        <a:spcAft>
                          <a:spcPts val="0"/>
                        </a:spcAft>
                      </a:pPr>
                      <a:r>
                        <a:rPr lang="en-US" sz="1600" b="1" dirty="0">
                          <a:effectLst/>
                        </a:rPr>
                        <a:t>Institute of Transportation </a:t>
                      </a:r>
                      <a:r>
                        <a:rPr lang="en-US" sz="1600" b="1" dirty="0" smtClean="0">
                          <a:effectLst/>
                        </a:rPr>
                        <a:t>Engineers/</a:t>
                      </a:r>
                      <a:r>
                        <a:rPr lang="en-US" sz="1600" b="1" baseline="0" dirty="0" smtClean="0">
                          <a:effectLst/>
                        </a:rPr>
                        <a:t> </a:t>
                      </a:r>
                    </a:p>
                    <a:p>
                      <a:pPr marL="0" marR="0" algn="l">
                        <a:lnSpc>
                          <a:spcPct val="115000"/>
                        </a:lnSpc>
                        <a:spcBef>
                          <a:spcPts val="0"/>
                        </a:spcBef>
                        <a:spcAft>
                          <a:spcPts val="0"/>
                        </a:spcAft>
                      </a:pPr>
                      <a:r>
                        <a:rPr lang="en-US" sz="1600" b="1" baseline="0" dirty="0" smtClean="0">
                          <a:effectLst/>
                        </a:rPr>
                        <a:t>Vision Zero Network</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l">
                        <a:lnSpc>
                          <a:spcPct val="115000"/>
                        </a:lnSpc>
                        <a:spcBef>
                          <a:spcPts val="0"/>
                        </a:spcBef>
                        <a:spcAft>
                          <a:spcPts val="0"/>
                        </a:spcAft>
                      </a:pPr>
                      <a:r>
                        <a:rPr lang="en-US" sz="1600" dirty="0">
                          <a:effectLst/>
                        </a:rPr>
                        <a:t>Moving from Conversation to Action: A Scalable Training Resource on Speed Management for Transportation Professionals and Community Stakeholders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2585219936"/>
                  </a:ext>
                </a:extLst>
              </a:tr>
              <a:tr h="275076">
                <a:tc>
                  <a:txBody>
                    <a:bodyPr/>
                    <a:lstStyle/>
                    <a:p>
                      <a:pPr marL="0" marR="0" algn="l">
                        <a:lnSpc>
                          <a:spcPct val="115000"/>
                        </a:lnSpc>
                        <a:spcBef>
                          <a:spcPts val="0"/>
                        </a:spcBef>
                        <a:spcAft>
                          <a:spcPts val="0"/>
                        </a:spcAft>
                      </a:pPr>
                      <a:r>
                        <a:rPr lang="en-US" sz="1600" b="1" dirty="0">
                          <a:effectLst/>
                        </a:rPr>
                        <a:t>Lorain County Public Health</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l">
                        <a:lnSpc>
                          <a:spcPct val="115000"/>
                        </a:lnSpc>
                        <a:spcBef>
                          <a:spcPts val="0"/>
                        </a:spcBef>
                        <a:spcAft>
                          <a:spcPts val="0"/>
                        </a:spcAft>
                      </a:pPr>
                      <a:r>
                        <a:rPr lang="en-US" sz="1600" dirty="0">
                          <a:effectLst/>
                        </a:rPr>
                        <a:t>Lorain Active Transportation Collaborative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887269565"/>
                  </a:ext>
                </a:extLst>
              </a:tr>
              <a:tr h="550151">
                <a:tc>
                  <a:txBody>
                    <a:bodyPr/>
                    <a:lstStyle/>
                    <a:p>
                      <a:pPr marL="0" marR="0" algn="l">
                        <a:lnSpc>
                          <a:spcPct val="115000"/>
                        </a:lnSpc>
                        <a:spcBef>
                          <a:spcPts val="0"/>
                        </a:spcBef>
                        <a:spcAft>
                          <a:spcPts val="0"/>
                        </a:spcAft>
                      </a:pPr>
                      <a:r>
                        <a:rPr lang="en-US" sz="1600" b="1" dirty="0">
                          <a:effectLst/>
                        </a:rPr>
                        <a:t>National Complete Streets Coalition, </a:t>
                      </a:r>
                    </a:p>
                    <a:p>
                      <a:pPr marL="0" marR="0" algn="l">
                        <a:lnSpc>
                          <a:spcPct val="115000"/>
                        </a:lnSpc>
                        <a:spcBef>
                          <a:spcPts val="0"/>
                        </a:spcBef>
                        <a:spcAft>
                          <a:spcPts val="0"/>
                        </a:spcAft>
                      </a:pPr>
                      <a:r>
                        <a:rPr lang="en-US" sz="1600" b="1" dirty="0">
                          <a:effectLst/>
                        </a:rPr>
                        <a:t>Smart Growth America</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l">
                        <a:lnSpc>
                          <a:spcPct val="115000"/>
                        </a:lnSpc>
                        <a:spcBef>
                          <a:spcPts val="0"/>
                        </a:spcBef>
                        <a:spcAft>
                          <a:spcPts val="0"/>
                        </a:spcAft>
                      </a:pPr>
                      <a:r>
                        <a:rPr lang="en-US" sz="1600" dirty="0">
                          <a:effectLst/>
                        </a:rPr>
                        <a:t>Safe Street, Smart Cities Academy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433781715"/>
                  </a:ext>
                </a:extLst>
              </a:tr>
              <a:tr h="320485">
                <a:tc>
                  <a:txBody>
                    <a:bodyPr/>
                    <a:lstStyle/>
                    <a:p>
                      <a:pPr marL="0" marR="0" algn="l">
                        <a:lnSpc>
                          <a:spcPct val="115000"/>
                        </a:lnSpc>
                        <a:spcBef>
                          <a:spcPts val="0"/>
                        </a:spcBef>
                        <a:spcAft>
                          <a:spcPts val="0"/>
                        </a:spcAft>
                      </a:pPr>
                      <a:r>
                        <a:rPr lang="en-US" sz="1600" b="1" dirty="0" smtClean="0">
                          <a:effectLst/>
                        </a:rPr>
                        <a:t>NORC at</a:t>
                      </a:r>
                      <a:r>
                        <a:rPr lang="en-US" sz="1600" b="1" baseline="0" dirty="0" smtClean="0">
                          <a:effectLst/>
                        </a:rPr>
                        <a:t> </a:t>
                      </a:r>
                      <a:r>
                        <a:rPr lang="en-US" sz="1600" b="1" dirty="0" smtClean="0">
                          <a:effectLst/>
                        </a:rPr>
                        <a:t>University </a:t>
                      </a:r>
                      <a:r>
                        <a:rPr lang="en-US" sz="1600" b="1" dirty="0">
                          <a:effectLst/>
                        </a:rPr>
                        <a:t>of Chicago</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l">
                        <a:lnSpc>
                          <a:spcPct val="115000"/>
                        </a:lnSpc>
                        <a:spcBef>
                          <a:spcPts val="0"/>
                        </a:spcBef>
                        <a:spcAft>
                          <a:spcPts val="0"/>
                        </a:spcAft>
                      </a:pPr>
                      <a:r>
                        <a:rPr lang="en-US" sz="1600" dirty="0">
                          <a:effectLst/>
                        </a:rPr>
                        <a:t>Underutilized Strategies in Traffic Safety</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048140112"/>
                  </a:ext>
                </a:extLst>
              </a:tr>
              <a:tr h="550151">
                <a:tc>
                  <a:txBody>
                    <a:bodyPr/>
                    <a:lstStyle/>
                    <a:p>
                      <a:pPr marL="0" marR="0" algn="l">
                        <a:lnSpc>
                          <a:spcPct val="115000"/>
                        </a:lnSpc>
                        <a:spcBef>
                          <a:spcPts val="0"/>
                        </a:spcBef>
                        <a:spcAft>
                          <a:spcPts val="0"/>
                        </a:spcAft>
                      </a:pPr>
                      <a:r>
                        <a:rPr lang="en-US" sz="1600" b="1" dirty="0">
                          <a:effectLst/>
                        </a:rPr>
                        <a:t>Texas A&amp;M University </a:t>
                      </a:r>
                      <a:r>
                        <a:rPr lang="en-US" sz="1600" b="1" dirty="0" smtClean="0">
                          <a:effectLst/>
                        </a:rPr>
                        <a:t>/</a:t>
                      </a:r>
                      <a:r>
                        <a:rPr lang="en-US" sz="1600" b="1" baseline="0" dirty="0" smtClean="0">
                          <a:effectLst/>
                        </a:rPr>
                        <a:t> </a:t>
                      </a:r>
                    </a:p>
                    <a:p>
                      <a:pPr marL="0" marR="0" algn="l">
                        <a:lnSpc>
                          <a:spcPct val="115000"/>
                        </a:lnSpc>
                        <a:spcBef>
                          <a:spcPts val="0"/>
                        </a:spcBef>
                        <a:spcAft>
                          <a:spcPts val="0"/>
                        </a:spcAft>
                      </a:pPr>
                      <a:r>
                        <a:rPr lang="en-US" sz="1600" b="1" dirty="0" smtClean="0">
                          <a:effectLst/>
                        </a:rPr>
                        <a:t>Houston </a:t>
                      </a:r>
                      <a:r>
                        <a:rPr lang="en-US" sz="1600" b="1" dirty="0">
                          <a:effectLst/>
                        </a:rPr>
                        <a:t>Methodist Hospital</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l">
                        <a:lnSpc>
                          <a:spcPct val="115000"/>
                        </a:lnSpc>
                        <a:spcBef>
                          <a:spcPts val="0"/>
                        </a:spcBef>
                        <a:spcAft>
                          <a:spcPts val="0"/>
                        </a:spcAft>
                      </a:pPr>
                      <a:r>
                        <a:rPr lang="en-US" sz="1600" dirty="0">
                          <a:effectLst/>
                        </a:rPr>
                        <a:t>A systems approach to reduce drowsy driving among night-shift nurses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721867384"/>
                  </a:ext>
                </a:extLst>
              </a:tr>
              <a:tr h="550151">
                <a:tc>
                  <a:txBody>
                    <a:bodyPr/>
                    <a:lstStyle/>
                    <a:p>
                      <a:pPr marL="0" marR="0" algn="l">
                        <a:lnSpc>
                          <a:spcPct val="115000"/>
                        </a:lnSpc>
                        <a:spcBef>
                          <a:spcPts val="0"/>
                        </a:spcBef>
                        <a:spcAft>
                          <a:spcPts val="0"/>
                        </a:spcAft>
                      </a:pPr>
                      <a:r>
                        <a:rPr lang="en-US" sz="1600" b="1" dirty="0" smtClean="0">
                          <a:effectLst/>
                        </a:rPr>
                        <a:t>University</a:t>
                      </a:r>
                      <a:r>
                        <a:rPr lang="en-US" sz="1600" b="1" baseline="0" dirty="0" smtClean="0">
                          <a:effectLst/>
                        </a:rPr>
                        <a:t> of </a:t>
                      </a:r>
                      <a:r>
                        <a:rPr lang="en-US" sz="1600" b="1" dirty="0" smtClean="0">
                          <a:effectLst/>
                        </a:rPr>
                        <a:t>Alabama</a:t>
                      </a:r>
                      <a:r>
                        <a:rPr lang="en-US" sz="1600" b="1" baseline="0" dirty="0" smtClean="0">
                          <a:effectLst/>
                        </a:rPr>
                        <a:t> at </a:t>
                      </a:r>
                      <a:r>
                        <a:rPr lang="en-US" sz="1600" b="1" dirty="0" smtClean="0">
                          <a:effectLst/>
                        </a:rPr>
                        <a:t>Birmingham/ </a:t>
                      </a:r>
                    </a:p>
                    <a:p>
                      <a:pPr marL="0" marR="0" algn="l">
                        <a:lnSpc>
                          <a:spcPct val="115000"/>
                        </a:lnSpc>
                        <a:spcBef>
                          <a:spcPts val="0"/>
                        </a:spcBef>
                        <a:spcAft>
                          <a:spcPts val="0"/>
                        </a:spcAft>
                      </a:pPr>
                      <a:r>
                        <a:rPr lang="en-US" sz="1600" b="1" dirty="0" smtClean="0">
                          <a:effectLst/>
                        </a:rPr>
                        <a:t>Safe </a:t>
                      </a:r>
                      <a:r>
                        <a:rPr lang="en-US" sz="1600" b="1" dirty="0">
                          <a:effectLst/>
                        </a:rPr>
                        <a:t>Kids Worldwide</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l">
                        <a:lnSpc>
                          <a:spcPct val="115000"/>
                        </a:lnSpc>
                        <a:spcBef>
                          <a:spcPts val="0"/>
                        </a:spcBef>
                        <a:spcAft>
                          <a:spcPts val="0"/>
                        </a:spcAft>
                      </a:pPr>
                      <a:r>
                        <a:rPr lang="en-US" sz="1600" dirty="0">
                          <a:effectLst/>
                        </a:rPr>
                        <a:t>Improving Child Restraint Installation in Rural America through Interactive Virtual Presence</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731895793"/>
                  </a:ext>
                </a:extLst>
              </a:tr>
              <a:tr h="313258">
                <a:tc>
                  <a:txBody>
                    <a:bodyPr/>
                    <a:lstStyle/>
                    <a:p>
                      <a:pPr marL="0" marR="0" algn="l">
                        <a:lnSpc>
                          <a:spcPct val="115000"/>
                        </a:lnSpc>
                        <a:spcBef>
                          <a:spcPts val="0"/>
                        </a:spcBef>
                        <a:spcAft>
                          <a:spcPts val="0"/>
                        </a:spcAft>
                      </a:pPr>
                      <a:r>
                        <a:rPr lang="en-US" sz="1600" b="1" dirty="0">
                          <a:effectLst/>
                        </a:rPr>
                        <a:t>University of </a:t>
                      </a:r>
                      <a:r>
                        <a:rPr lang="en-US" sz="1600" b="1" dirty="0" smtClean="0">
                          <a:effectLst/>
                        </a:rPr>
                        <a:t>Michigan</a:t>
                      </a:r>
                      <a:endParaRPr lang="en-US" sz="1600" b="1" dirty="0">
                        <a:effectLst/>
                        <a:latin typeface="+mn-lt"/>
                        <a:ea typeface="Times New Roman" panose="02020603050405020304" pitchFamily="18" charset="0"/>
                        <a:cs typeface="Times New Roman" panose="02020603050405020304" pitchFamily="18" charset="0"/>
                      </a:endParaRPr>
                    </a:p>
                  </a:txBody>
                  <a:tcPr marL="68580" marR="68580" marT="0" marB="0" anchor="b">
                    <a:solidFill>
                      <a:schemeClr val="bg1">
                        <a:lumMod val="85000"/>
                      </a:schemeClr>
                    </a:solidFill>
                  </a:tcPr>
                </a:tc>
                <a:tc>
                  <a:txBody>
                    <a:bodyPr/>
                    <a:lstStyle/>
                    <a:p>
                      <a:pPr marL="0" marR="0" algn="l">
                        <a:lnSpc>
                          <a:spcPct val="115000"/>
                        </a:lnSpc>
                        <a:spcBef>
                          <a:spcPts val="0"/>
                        </a:spcBef>
                        <a:spcAft>
                          <a:spcPts val="0"/>
                        </a:spcAft>
                      </a:pPr>
                      <a:r>
                        <a:rPr lang="en-US" sz="1600" dirty="0">
                          <a:effectLst/>
                        </a:rPr>
                        <a:t>Addressing Socioeconomic Disparities in Motor-Vehicle Fatalities</a:t>
                      </a:r>
                      <a:endParaRPr lang="en-US" sz="16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solidFill>
                      <a:schemeClr val="bg1">
                        <a:lumMod val="85000"/>
                      </a:schemeClr>
                    </a:solidFill>
                  </a:tcPr>
                </a:tc>
                <a:extLst>
                  <a:ext uri="{0D108BD9-81ED-4DB2-BD59-A6C34878D82A}">
                    <a16:rowId xmlns:a16="http://schemas.microsoft.com/office/drawing/2014/main" val="1766631659"/>
                  </a:ext>
                </a:extLst>
              </a:tr>
              <a:tr h="320485">
                <a:tc>
                  <a:txBody>
                    <a:bodyPr/>
                    <a:lstStyle/>
                    <a:p>
                      <a:pPr marL="0" marR="0" algn="r">
                        <a:lnSpc>
                          <a:spcPct val="115000"/>
                        </a:lnSpc>
                        <a:spcBef>
                          <a:spcPts val="0"/>
                        </a:spcBef>
                        <a:spcAft>
                          <a:spcPts val="0"/>
                        </a:spcAft>
                      </a:pPr>
                      <a:r>
                        <a:rPr lang="en-US" sz="1400" b="1" dirty="0" smtClean="0">
                          <a:effectLst/>
                        </a:rPr>
                        <a:t>TOTAL</a:t>
                      </a:r>
                      <a:r>
                        <a:rPr lang="en-US" sz="1400" b="1" baseline="0" dirty="0" smtClean="0">
                          <a:effectLst/>
                        </a:rPr>
                        <a:t> AMOUNT</a:t>
                      </a:r>
                      <a:r>
                        <a:rPr lang="en-US" sz="1400" b="1" dirty="0" smtClean="0">
                          <a:effectLst/>
                        </a:rPr>
                        <a:t> </a:t>
                      </a:r>
                      <a:r>
                        <a:rPr lang="en-US" sz="1400" dirty="0">
                          <a:effectLst/>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15000"/>
                        </a:lnSpc>
                        <a:spcBef>
                          <a:spcPts val="0"/>
                        </a:spcBef>
                        <a:spcAft>
                          <a:spcPts val="0"/>
                        </a:spcAft>
                      </a:pPr>
                      <a:r>
                        <a:rPr lang="en-US" sz="1800" dirty="0">
                          <a:effectLst/>
                        </a:rPr>
                        <a:t> </a:t>
                      </a:r>
                      <a:r>
                        <a:rPr lang="en-US" sz="1800" b="1" dirty="0">
                          <a:effectLst/>
                        </a:rPr>
                        <a:t>$ 1,500,000 </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393376958"/>
                  </a:ext>
                </a:extLst>
              </a:tr>
            </a:tbl>
          </a:graphicData>
        </a:graphic>
      </p:graphicFrame>
      <p:sp>
        <p:nvSpPr>
          <p:cNvPr id="3" name="Title 1"/>
          <p:cNvSpPr txBox="1">
            <a:spLocks/>
          </p:cNvSpPr>
          <p:nvPr/>
        </p:nvSpPr>
        <p:spPr>
          <a:xfrm>
            <a:off x="1287194" y="378948"/>
            <a:ext cx="6569612" cy="1127907"/>
          </a:xfrm>
        </p:spPr>
        <p:txBody>
          <a:bodyPr/>
          <a:lstStyle>
            <a:lvl1pPr algn="ctr" defTabSz="685800" rtl="0" eaLnBrk="1" latinLnBrk="0" hangingPunct="1">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r>
              <a:rPr lang="en-US" sz="3600" b="1" dirty="0">
                <a:latin typeface="Helvetica" panose="020B0604020202020204" pitchFamily="34" charset="0"/>
                <a:cs typeface="Helvetica" panose="020B0604020202020204" pitchFamily="34" charset="0"/>
              </a:rPr>
              <a:t>2018 Road to Zero </a:t>
            </a:r>
          </a:p>
          <a:p>
            <a:r>
              <a:rPr lang="en-US" sz="3600" b="1" dirty="0">
                <a:latin typeface="Helvetica" panose="020B0604020202020204" pitchFamily="34" charset="0"/>
                <a:cs typeface="Helvetica" panose="020B0604020202020204" pitchFamily="34" charset="0"/>
              </a:rPr>
              <a:t>Grant Recipients</a:t>
            </a:r>
          </a:p>
        </p:txBody>
      </p:sp>
    </p:spTree>
    <p:extLst>
      <p:ext uri="{BB962C8B-B14F-4D97-AF65-F5344CB8AC3E}">
        <p14:creationId xmlns:p14="http://schemas.microsoft.com/office/powerpoint/2010/main" val="34477761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1729" y="707923"/>
            <a:ext cx="5496519" cy="4242626"/>
          </a:xfrm>
          <a:prstGeom prst="rect">
            <a:avLst/>
          </a:prstGeom>
        </p:spPr>
      </p:pic>
    </p:spTree>
    <p:extLst>
      <p:ext uri="{BB962C8B-B14F-4D97-AF65-F5344CB8AC3E}">
        <p14:creationId xmlns:p14="http://schemas.microsoft.com/office/powerpoint/2010/main" val="1356744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731" y="1179871"/>
            <a:ext cx="5595313" cy="3676343"/>
          </a:xfrm>
          <a:prstGeom prst="rect">
            <a:avLst/>
          </a:prstGeom>
        </p:spPr>
      </p:pic>
    </p:spTree>
    <p:extLst>
      <p:ext uri="{BB962C8B-B14F-4D97-AF65-F5344CB8AC3E}">
        <p14:creationId xmlns:p14="http://schemas.microsoft.com/office/powerpoint/2010/main" val="4130964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3" name="Group 2"/>
          <p:cNvGrpSpPr>
            <a:grpSpLocks/>
          </p:cNvGrpSpPr>
          <p:nvPr/>
        </p:nvGrpSpPr>
        <p:grpSpPr bwMode="auto">
          <a:xfrm>
            <a:off x="4613550" y="1657339"/>
            <a:ext cx="4384237" cy="3416320"/>
            <a:chOff x="4168929" y="2797540"/>
            <a:chExt cx="4637788" cy="4555803"/>
          </a:xfrm>
        </p:grpSpPr>
        <p:sp>
          <p:nvSpPr>
            <p:cNvPr id="14" name="Rectangle 13"/>
            <p:cNvSpPr/>
            <p:nvPr/>
          </p:nvSpPr>
          <p:spPr bwMode="auto">
            <a:xfrm>
              <a:off x="4712320" y="2797540"/>
              <a:ext cx="4094397" cy="4555803"/>
            </a:xfrm>
            <a:prstGeom prst="rect">
              <a:avLst/>
            </a:prstGeom>
          </p:spPr>
          <p:txBody>
            <a:bodyPr wrap="square">
              <a:spAutoFit/>
            </a:bodyPr>
            <a:lstStyle/>
            <a:p>
              <a:pPr>
                <a:lnSpc>
                  <a:spcPct val="75000"/>
                </a:lnSpc>
                <a:spcAft>
                  <a:spcPts val="0"/>
                </a:spcAft>
                <a:defRPr/>
              </a:pPr>
              <a:r>
                <a:rPr lang="en-US" sz="3600" b="1" dirty="0" smtClean="0">
                  <a:solidFill>
                    <a:srgbClr val="60568F"/>
                  </a:solidFill>
                  <a:latin typeface="Helvetica" charset="-52"/>
                  <a:ea typeface="Helvetica" charset="-52"/>
                  <a:cs typeface="Helvetica" charset="-52"/>
                </a:rPr>
                <a:t>DOUBLE DOWN</a:t>
              </a:r>
              <a:endParaRPr lang="en-US" sz="3600" b="1" dirty="0">
                <a:solidFill>
                  <a:srgbClr val="60568F"/>
                </a:solidFill>
                <a:latin typeface="Helvetica" charset="-52"/>
                <a:ea typeface="Helvetica" charset="-52"/>
                <a:cs typeface="Helvetica" charset="-52"/>
              </a:endParaRPr>
            </a:p>
            <a:p>
              <a:pPr>
                <a:lnSpc>
                  <a:spcPct val="75000"/>
                </a:lnSpc>
                <a:spcAft>
                  <a:spcPts val="0"/>
                </a:spcAft>
                <a:defRPr/>
              </a:pPr>
              <a:r>
                <a:rPr lang="en-US" sz="3600" b="1" dirty="0">
                  <a:solidFill>
                    <a:schemeClr val="tx1">
                      <a:lumMod val="75000"/>
                      <a:lumOff val="25000"/>
                    </a:schemeClr>
                  </a:solidFill>
                  <a:latin typeface="Helvetica" charset="-52"/>
                  <a:ea typeface="Helvetica" charset="-52"/>
                  <a:cs typeface="Helvetica" charset="-52"/>
                </a:rPr>
                <a:t>on What Works</a:t>
              </a:r>
            </a:p>
            <a:p>
              <a:pPr marL="685800" indent="-685800">
                <a:lnSpc>
                  <a:spcPct val="75000"/>
                </a:lnSpc>
                <a:spcAft>
                  <a:spcPts val="0"/>
                </a:spcAft>
                <a:buFont typeface="Arial" panose="020B0604020202020204" pitchFamily="34" charset="0"/>
                <a:buChar char="•"/>
                <a:defRPr/>
              </a:pPr>
              <a:endParaRPr lang="en-US" sz="3600" b="1" dirty="0">
                <a:solidFill>
                  <a:schemeClr val="tx1">
                    <a:lumMod val="75000"/>
                    <a:lumOff val="25000"/>
                  </a:schemeClr>
                </a:solidFill>
                <a:latin typeface="Helvetica" charset="-52"/>
                <a:ea typeface="Helvetica" charset="-52"/>
                <a:cs typeface="Helvetica" charset="-52"/>
              </a:endParaRPr>
            </a:p>
            <a:p>
              <a:pPr>
                <a:lnSpc>
                  <a:spcPct val="75000"/>
                </a:lnSpc>
                <a:spcAft>
                  <a:spcPts val="0"/>
                </a:spcAft>
                <a:defRPr/>
              </a:pPr>
              <a:r>
                <a:rPr lang="en-US" sz="3600" b="1" dirty="0" smtClean="0">
                  <a:solidFill>
                    <a:srgbClr val="F26C35"/>
                  </a:solidFill>
                  <a:latin typeface="Helvetica" charset="-52"/>
                  <a:ea typeface="Helvetica" charset="-52"/>
                  <a:cs typeface="Helvetica" charset="-52"/>
                </a:rPr>
                <a:t>ACCELERATE</a:t>
              </a:r>
              <a:r>
                <a:rPr lang="en-US" sz="3600" b="1" dirty="0" smtClean="0">
                  <a:solidFill>
                    <a:schemeClr val="tx1">
                      <a:lumMod val="75000"/>
                      <a:lumOff val="25000"/>
                    </a:schemeClr>
                  </a:solidFill>
                  <a:latin typeface="Helvetica" charset="-52"/>
                  <a:ea typeface="Helvetica" charset="-52"/>
                  <a:cs typeface="Helvetica" charset="-52"/>
                </a:rPr>
                <a:t> </a:t>
              </a:r>
              <a:r>
                <a:rPr lang="en-US" sz="3600" b="1" dirty="0">
                  <a:latin typeface="Helvetica" charset="-52"/>
                  <a:ea typeface="Helvetica" charset="-52"/>
                  <a:cs typeface="Helvetica" charset="-52"/>
                </a:rPr>
                <a:t>Technology</a:t>
              </a:r>
            </a:p>
            <a:p>
              <a:pPr>
                <a:lnSpc>
                  <a:spcPct val="75000"/>
                </a:lnSpc>
                <a:spcAft>
                  <a:spcPts val="0"/>
                </a:spcAft>
                <a:defRPr/>
              </a:pPr>
              <a:endParaRPr lang="en-US" sz="3600" b="1" dirty="0">
                <a:solidFill>
                  <a:schemeClr val="tx1">
                    <a:lumMod val="75000"/>
                    <a:lumOff val="25000"/>
                  </a:schemeClr>
                </a:solidFill>
                <a:latin typeface="Helvetica" charset="-52"/>
                <a:ea typeface="Helvetica" charset="-52"/>
                <a:cs typeface="Helvetica" charset="-52"/>
              </a:endParaRPr>
            </a:p>
            <a:p>
              <a:pPr>
                <a:lnSpc>
                  <a:spcPct val="75000"/>
                </a:lnSpc>
                <a:spcAft>
                  <a:spcPts val="0"/>
                </a:spcAft>
                <a:defRPr/>
              </a:pPr>
              <a:r>
                <a:rPr lang="en-US" sz="3600" b="1" dirty="0" smtClean="0">
                  <a:solidFill>
                    <a:srgbClr val="0051A5"/>
                  </a:solidFill>
                  <a:latin typeface="Helvetica" charset="-52"/>
                  <a:ea typeface="Helvetica" charset="-52"/>
                  <a:cs typeface="Helvetica" charset="-52"/>
                </a:rPr>
                <a:t>PRIORITIZE</a:t>
              </a:r>
              <a:endParaRPr lang="en-US" sz="3600" b="1" dirty="0">
                <a:solidFill>
                  <a:srgbClr val="0051A5"/>
                </a:solidFill>
                <a:latin typeface="Helvetica" charset="-52"/>
                <a:ea typeface="Helvetica" charset="-52"/>
                <a:cs typeface="Helvetica" charset="-52"/>
              </a:endParaRPr>
            </a:p>
            <a:p>
              <a:pPr>
                <a:lnSpc>
                  <a:spcPct val="75000"/>
                </a:lnSpc>
                <a:spcAft>
                  <a:spcPts val="0"/>
                </a:spcAft>
                <a:defRPr/>
              </a:pPr>
              <a:r>
                <a:rPr lang="en-US" sz="3600" b="1" dirty="0">
                  <a:latin typeface="Helvetica" charset="-52"/>
                  <a:ea typeface="Helvetica" charset="-52"/>
                  <a:cs typeface="Helvetica" charset="-52"/>
                </a:rPr>
                <a:t>Safety</a:t>
              </a:r>
            </a:p>
          </p:txBody>
        </p:sp>
        <p:cxnSp>
          <p:nvCxnSpPr>
            <p:cNvPr id="12" name="Straight Connector 11"/>
            <p:cNvCxnSpPr/>
            <p:nvPr/>
          </p:nvCxnSpPr>
          <p:spPr>
            <a:xfrm flipV="1">
              <a:off x="4168929" y="3744908"/>
              <a:ext cx="0" cy="2661067"/>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0" y="4864100"/>
            <a:ext cx="3530600" cy="1993900"/>
          </a:xfrm>
          <a:prstGeom prst="rect">
            <a:avLst/>
          </a:prstGeom>
          <a:solidFill>
            <a:schemeClr val="bg1"/>
          </a:solidFill>
        </p:spPr>
        <p:txBody>
          <a:bodyPr wrap="square" rtlCol="0">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1624"/>
            <a:ext cx="4107110" cy="4579426"/>
          </a:xfrm>
          <a:prstGeom prst="rect">
            <a:avLst/>
          </a:prstGeom>
        </p:spPr>
      </p:pic>
    </p:spTree>
    <p:extLst>
      <p:ext uri="{BB962C8B-B14F-4D97-AF65-F5344CB8AC3E}">
        <p14:creationId xmlns:p14="http://schemas.microsoft.com/office/powerpoint/2010/main" val="184808235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3" name="Group 2"/>
          <p:cNvGrpSpPr>
            <a:grpSpLocks/>
          </p:cNvGrpSpPr>
          <p:nvPr/>
        </p:nvGrpSpPr>
        <p:grpSpPr bwMode="auto">
          <a:xfrm>
            <a:off x="4473527" y="1814717"/>
            <a:ext cx="4121834" cy="2244239"/>
            <a:chOff x="3543261" y="3387206"/>
            <a:chExt cx="4514643" cy="2992786"/>
          </a:xfrm>
        </p:grpSpPr>
        <p:sp>
          <p:nvSpPr>
            <p:cNvPr id="14" name="Rectangle 13"/>
            <p:cNvSpPr/>
            <p:nvPr/>
          </p:nvSpPr>
          <p:spPr bwMode="auto">
            <a:xfrm>
              <a:off x="4214670" y="3548006"/>
              <a:ext cx="3843234" cy="2831986"/>
            </a:xfrm>
            <a:prstGeom prst="rect">
              <a:avLst/>
            </a:prstGeom>
          </p:spPr>
          <p:txBody>
            <a:bodyPr wrap="square">
              <a:spAutoFit/>
            </a:bodyPr>
            <a:lstStyle/>
            <a:p>
              <a:pPr>
                <a:lnSpc>
                  <a:spcPct val="75000"/>
                </a:lnSpc>
                <a:spcAft>
                  <a:spcPts val="0"/>
                </a:spcAft>
                <a:defRPr/>
              </a:pPr>
              <a:r>
                <a:rPr lang="en-US" sz="4400" b="1" dirty="0">
                  <a:solidFill>
                    <a:srgbClr val="92D050"/>
                  </a:solidFill>
                  <a:latin typeface="Helvetica" charset="-52"/>
                  <a:ea typeface="Helvetica" charset="-52"/>
                  <a:cs typeface="Helvetica" charset="-52"/>
                </a:rPr>
                <a:t>ADVANCE</a:t>
              </a:r>
              <a:br>
                <a:rPr lang="en-US" sz="4400" b="1" dirty="0">
                  <a:solidFill>
                    <a:srgbClr val="92D050"/>
                  </a:solidFill>
                  <a:latin typeface="Helvetica" charset="-52"/>
                  <a:ea typeface="Helvetica" charset="-52"/>
                  <a:cs typeface="Helvetica" charset="-52"/>
                </a:rPr>
              </a:br>
              <a:r>
                <a:rPr lang="en-US" sz="4400" b="1" dirty="0">
                  <a:latin typeface="Helvetica" charset="-52"/>
                  <a:ea typeface="Helvetica" charset="-52"/>
                  <a:cs typeface="Helvetica" charset="-52"/>
                </a:rPr>
                <a:t>PROVEN COUNTER-MEASURES</a:t>
              </a:r>
            </a:p>
          </p:txBody>
        </p:sp>
        <p:cxnSp>
          <p:nvCxnSpPr>
            <p:cNvPr id="12" name="Straight Connector 11"/>
            <p:cNvCxnSpPr/>
            <p:nvPr/>
          </p:nvCxnSpPr>
          <p:spPr>
            <a:xfrm flipV="1">
              <a:off x="3543261" y="3387206"/>
              <a:ext cx="0" cy="2661067"/>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
        <p:nvSpPr>
          <p:cNvPr id="8" name="Rectangle 7"/>
          <p:cNvSpPr/>
          <p:nvPr/>
        </p:nvSpPr>
        <p:spPr bwMode="auto">
          <a:xfrm>
            <a:off x="125862" y="1375146"/>
            <a:ext cx="3813092" cy="3145476"/>
          </a:xfrm>
          <a:prstGeom prst="rect">
            <a:avLst/>
          </a:prstGeom>
        </p:spPr>
        <p:txBody>
          <a:bodyPr wrap="square">
            <a:spAutoFit/>
          </a:bodyPr>
          <a:lstStyle/>
          <a:p>
            <a:pPr algn="r">
              <a:lnSpc>
                <a:spcPct val="80000"/>
              </a:lnSpc>
              <a:defRPr/>
            </a:pPr>
            <a:r>
              <a:rPr lang="en-US" sz="2000" b="1" dirty="0">
                <a:solidFill>
                  <a:schemeClr val="tx1">
                    <a:lumMod val="75000"/>
                    <a:lumOff val="25000"/>
                  </a:schemeClr>
                </a:solidFill>
                <a:latin typeface="Helvetica" charset="-52"/>
                <a:ea typeface="Helvetica" charset="-52"/>
                <a:cs typeface="Helvetica" charset="-52"/>
              </a:rPr>
              <a:t/>
            </a:r>
            <a:br>
              <a:rPr lang="en-US" sz="2000" b="1" dirty="0">
                <a:solidFill>
                  <a:schemeClr val="tx1">
                    <a:lumMod val="75000"/>
                    <a:lumOff val="25000"/>
                  </a:schemeClr>
                </a:solidFill>
                <a:latin typeface="Helvetica" charset="-52"/>
                <a:ea typeface="Helvetica" charset="-52"/>
                <a:cs typeface="Helvetica" charset="-52"/>
              </a:rPr>
            </a:br>
            <a:r>
              <a:rPr lang="en-US" sz="4000" b="1" dirty="0">
                <a:solidFill>
                  <a:schemeClr val="tx1">
                    <a:lumMod val="75000"/>
                    <a:lumOff val="25000"/>
                  </a:schemeClr>
                </a:solidFill>
                <a:latin typeface="Helvetica" charset="-52"/>
                <a:ea typeface="Helvetica" charset="-52"/>
                <a:cs typeface="Helvetica" charset="-52"/>
              </a:rPr>
              <a:t> </a:t>
            </a:r>
            <a:r>
              <a:rPr lang="en-US" sz="4000" b="1" dirty="0">
                <a:solidFill>
                  <a:srgbClr val="60568F"/>
                </a:solidFill>
                <a:latin typeface="Helvetica" charset="-52"/>
                <a:ea typeface="Helvetica" charset="-52"/>
                <a:cs typeface="Helvetica" charset="-52"/>
              </a:rPr>
              <a:t>DOUBLE </a:t>
            </a:r>
          </a:p>
          <a:p>
            <a:pPr algn="r">
              <a:lnSpc>
                <a:spcPct val="80000"/>
              </a:lnSpc>
              <a:defRPr/>
            </a:pPr>
            <a:r>
              <a:rPr lang="en-US" sz="4000" b="1" dirty="0">
                <a:solidFill>
                  <a:srgbClr val="60568F"/>
                </a:solidFill>
                <a:latin typeface="Helvetica" charset="-52"/>
                <a:ea typeface="Helvetica" charset="-52"/>
                <a:cs typeface="Helvetica" charset="-52"/>
              </a:rPr>
              <a:t>DOWN </a:t>
            </a:r>
          </a:p>
          <a:p>
            <a:pPr algn="r">
              <a:lnSpc>
                <a:spcPct val="80000"/>
              </a:lnSpc>
              <a:defRPr/>
            </a:pPr>
            <a:r>
              <a:rPr lang="en-US" sz="4000" b="1" dirty="0">
                <a:solidFill>
                  <a:srgbClr val="60568F"/>
                </a:solidFill>
                <a:latin typeface="Helvetica" charset="-52"/>
                <a:ea typeface="Helvetica" charset="-52"/>
                <a:cs typeface="Helvetica" charset="-52"/>
              </a:rPr>
              <a:t>ON </a:t>
            </a:r>
          </a:p>
          <a:p>
            <a:pPr algn="r">
              <a:lnSpc>
                <a:spcPct val="80000"/>
              </a:lnSpc>
              <a:defRPr/>
            </a:pPr>
            <a:r>
              <a:rPr lang="en-US" sz="5400" b="1" dirty="0">
                <a:solidFill>
                  <a:schemeClr val="tx1">
                    <a:lumMod val="75000"/>
                    <a:lumOff val="25000"/>
                  </a:schemeClr>
                </a:solidFill>
                <a:latin typeface="Helvetica" charset="-52"/>
                <a:ea typeface="Helvetica" charset="-52"/>
                <a:cs typeface="Helvetica" charset="-52"/>
              </a:rPr>
              <a:t>WHAT WORKS</a:t>
            </a:r>
          </a:p>
        </p:txBody>
      </p:sp>
    </p:spTree>
    <p:extLst>
      <p:ext uri="{BB962C8B-B14F-4D97-AF65-F5344CB8AC3E}">
        <p14:creationId xmlns:p14="http://schemas.microsoft.com/office/powerpoint/2010/main" val="86689225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eatbelts work and we've got proo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309" y="228599"/>
            <a:ext cx="5822575" cy="582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539543"/>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4697" y="274638"/>
            <a:ext cx="5534605" cy="4525963"/>
          </a:xfrm>
        </p:spPr>
      </p:pic>
    </p:spTree>
    <p:extLst>
      <p:ext uri="{BB962C8B-B14F-4D97-AF65-F5344CB8AC3E}">
        <p14:creationId xmlns:p14="http://schemas.microsoft.com/office/powerpoint/2010/main" val="39634561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894" y="265346"/>
            <a:ext cx="8168538" cy="1143000"/>
          </a:xfrm>
        </p:spPr>
        <p:txBody>
          <a:bodyPr/>
          <a:lstStyle/>
          <a:p>
            <a:r>
              <a:rPr lang="en-US" b="1" dirty="0" smtClean="0">
                <a:latin typeface="+mn-lt"/>
              </a:rPr>
              <a:t>Fatality Risk Goes Up </a:t>
            </a:r>
            <a:br>
              <a:rPr lang="en-US" b="1" dirty="0" smtClean="0">
                <a:latin typeface="+mn-lt"/>
              </a:rPr>
            </a:br>
            <a:r>
              <a:rPr lang="en-US" b="1" dirty="0" smtClean="0">
                <a:latin typeface="+mn-lt"/>
              </a:rPr>
              <a:t>Over 25 MPH</a:t>
            </a:r>
            <a:endParaRPr lang="en-US" b="1" dirty="0">
              <a:latin typeface="+mn-lt"/>
            </a:endParaRPr>
          </a:p>
        </p:txBody>
      </p:sp>
      <p:pic>
        <p:nvPicPr>
          <p:cNvPr id="307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88" y="1720201"/>
            <a:ext cx="7524750" cy="30765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45899" y="4843710"/>
            <a:ext cx="4841746" cy="307777"/>
          </a:xfrm>
          <a:prstGeom prst="rect">
            <a:avLst/>
          </a:prstGeom>
        </p:spPr>
        <p:txBody>
          <a:bodyPr wrap="square">
            <a:spAutoFit/>
          </a:bodyPr>
          <a:lstStyle/>
          <a:p>
            <a:pPr algn="r"/>
            <a:r>
              <a:rPr lang="en-US" sz="1400" dirty="0">
                <a:solidFill>
                  <a:srgbClr val="B6B8B9"/>
                </a:solidFill>
                <a:latin typeface="Lato"/>
              </a:rPr>
              <a:t>Image: Seattle Department of Transportation</a:t>
            </a:r>
            <a:endParaRPr lang="en-US" sz="1400" dirty="0"/>
          </a:p>
        </p:txBody>
      </p:sp>
    </p:spTree>
    <p:extLst>
      <p:ext uri="{BB962C8B-B14F-4D97-AF65-F5344CB8AC3E}">
        <p14:creationId xmlns:p14="http://schemas.microsoft.com/office/powerpoint/2010/main" val="2506878339"/>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864100"/>
            <a:ext cx="3530600" cy="1993900"/>
          </a:xfrm>
          <a:prstGeom prst="rect">
            <a:avLst/>
          </a:prstGeom>
          <a:solidFill>
            <a:schemeClr val="bg1"/>
          </a:solidFill>
        </p:spPr>
        <p:txBody>
          <a:bodyPr wrap="square" rtlCol="0">
            <a:spAutoFit/>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17" y="1269120"/>
            <a:ext cx="7709095" cy="4443437"/>
          </a:xfrm>
          <a:prstGeom prst="rect">
            <a:avLst/>
          </a:prstGeom>
        </p:spPr>
      </p:pic>
    </p:spTree>
    <p:extLst>
      <p:ext uri="{BB962C8B-B14F-4D97-AF65-F5344CB8AC3E}">
        <p14:creationId xmlns:p14="http://schemas.microsoft.com/office/powerpoint/2010/main" val="4122304803"/>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1764534" y="478501"/>
            <a:ext cx="5416062" cy="1545038"/>
          </a:xfrm>
          <a:prstGeom prst="rect">
            <a:avLst/>
          </a:prstGeom>
        </p:spPr>
        <p:txBody>
          <a:bodyPr wrap="square">
            <a:spAutoFit/>
          </a:bodyPr>
          <a:lstStyle/>
          <a:p>
            <a:pPr algn="ctr">
              <a:lnSpc>
                <a:spcPct val="80000"/>
              </a:lnSpc>
              <a:defRPr/>
            </a:pPr>
            <a:r>
              <a:rPr lang="en-US" sz="2400" b="1" dirty="0">
                <a:solidFill>
                  <a:schemeClr val="tx1">
                    <a:lumMod val="75000"/>
                    <a:lumOff val="25000"/>
                  </a:schemeClr>
                </a:solidFill>
                <a:latin typeface="Helvetica" charset="-52"/>
                <a:ea typeface="Helvetica" charset="-52"/>
                <a:cs typeface="Helvetica" charset="-52"/>
              </a:rPr>
              <a:t/>
            </a:r>
            <a:br>
              <a:rPr lang="en-US" sz="2400" b="1" dirty="0">
                <a:solidFill>
                  <a:schemeClr val="tx1">
                    <a:lumMod val="75000"/>
                    <a:lumOff val="25000"/>
                  </a:schemeClr>
                </a:solidFill>
                <a:latin typeface="Helvetica" charset="-52"/>
                <a:ea typeface="Helvetica" charset="-52"/>
                <a:cs typeface="Helvetica" charset="-52"/>
              </a:rPr>
            </a:br>
            <a:r>
              <a:rPr lang="en-US" sz="4000" b="1" dirty="0">
                <a:solidFill>
                  <a:schemeClr val="accent6">
                    <a:lumMod val="75000"/>
                  </a:schemeClr>
                </a:solidFill>
                <a:latin typeface="Helvetica" charset="-52"/>
                <a:ea typeface="Helvetica" charset="-52"/>
                <a:cs typeface="Helvetica" charset="-52"/>
              </a:rPr>
              <a:t>ACCELERATE</a:t>
            </a:r>
            <a:r>
              <a:rPr lang="en-US" sz="4000" b="1" dirty="0">
                <a:solidFill>
                  <a:schemeClr val="tx1">
                    <a:lumMod val="75000"/>
                    <a:lumOff val="25000"/>
                  </a:schemeClr>
                </a:solidFill>
                <a:latin typeface="Helvetica" charset="-52"/>
                <a:ea typeface="Helvetica" charset="-52"/>
                <a:cs typeface="Helvetica" charset="-52"/>
              </a:rPr>
              <a:t> </a:t>
            </a:r>
            <a:r>
              <a:rPr lang="en-US" sz="5400" b="1" dirty="0">
                <a:latin typeface="Helvetica" charset="-52"/>
                <a:ea typeface="Helvetica" charset="-52"/>
                <a:cs typeface="Helvetica" charset="-52"/>
              </a:rPr>
              <a:t>TECHNOLOGY</a:t>
            </a:r>
          </a:p>
        </p:txBody>
      </p:sp>
      <p:sp>
        <p:nvSpPr>
          <p:cNvPr id="3" name="Rectangle 2"/>
          <p:cNvSpPr/>
          <p:nvPr/>
        </p:nvSpPr>
        <p:spPr>
          <a:xfrm>
            <a:off x="4025790" y="5198710"/>
            <a:ext cx="5111132" cy="1200329"/>
          </a:xfrm>
          <a:prstGeom prst="rect">
            <a:avLst/>
          </a:prstGeom>
        </p:spPr>
        <p:txBody>
          <a:bodyPr wrap="square">
            <a:spAutoFit/>
          </a:bodyPr>
          <a:lstStyle/>
          <a:p>
            <a:pPr algn="ctr"/>
            <a:r>
              <a:rPr lang="en-US" sz="3600" b="1" dirty="0">
                <a:latin typeface="+mj-lt"/>
              </a:rPr>
              <a:t>3 Existing Technologies Can Save 10,000 Lives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419" y="2443271"/>
            <a:ext cx="1820163" cy="203316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811" b="5398"/>
          <a:stretch/>
        </p:blipFill>
        <p:spPr>
          <a:xfrm>
            <a:off x="3456096" y="2444125"/>
            <a:ext cx="1955320" cy="2120442"/>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7447" t="7227" r="6914"/>
          <a:stretch/>
        </p:blipFill>
        <p:spPr>
          <a:xfrm>
            <a:off x="5989493" y="2443271"/>
            <a:ext cx="1943517" cy="2169193"/>
          </a:xfrm>
          <a:prstGeom prst="rect">
            <a:avLst/>
          </a:prstGeom>
        </p:spPr>
      </p:pic>
    </p:spTree>
    <p:extLst>
      <p:ext uri="{BB962C8B-B14F-4D97-AF65-F5344CB8AC3E}">
        <p14:creationId xmlns:p14="http://schemas.microsoft.com/office/powerpoint/2010/main" val="58943196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864100"/>
            <a:ext cx="3530600" cy="1993900"/>
          </a:xfrm>
          <a:prstGeom prst="rect">
            <a:avLst/>
          </a:prstGeom>
          <a:solidFill>
            <a:schemeClr val="bg1"/>
          </a:solidFill>
        </p:spPr>
        <p:txBody>
          <a:bodyPr wrap="square" rtlCol="0">
            <a:spAutoFit/>
          </a:bodyPr>
          <a:lstStyle/>
          <a:p>
            <a:endParaRPr lang="en-US"/>
          </a:p>
        </p:txBody>
      </p:sp>
      <p:pic>
        <p:nvPicPr>
          <p:cNvPr id="2" name="Picture 1" descr="LA Times A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74" y="871154"/>
            <a:ext cx="7871116" cy="5377051"/>
          </a:xfrm>
          <a:prstGeom prst="rect">
            <a:avLst/>
          </a:prstGeom>
        </p:spPr>
      </p:pic>
    </p:spTree>
    <p:extLst>
      <p:ext uri="{BB962C8B-B14F-4D97-AF65-F5344CB8AC3E}">
        <p14:creationId xmlns:p14="http://schemas.microsoft.com/office/powerpoint/2010/main" val="42743671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326" y="1066800"/>
            <a:ext cx="6729102" cy="3751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6421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6200" y="2600888"/>
            <a:ext cx="4116984" cy="1495794"/>
          </a:xfrm>
          <a:prstGeom prst="rect">
            <a:avLst/>
          </a:prstGeom>
        </p:spPr>
        <p:txBody>
          <a:bodyPr wrap="square">
            <a:spAutoFit/>
          </a:bodyPr>
          <a:lstStyle/>
          <a:p>
            <a:pPr algn="r">
              <a:lnSpc>
                <a:spcPct val="80000"/>
              </a:lnSpc>
              <a:defRPr/>
            </a:pPr>
            <a:r>
              <a:rPr lang="en-US" b="1" dirty="0">
                <a:solidFill>
                  <a:schemeClr val="tx1">
                    <a:lumMod val="75000"/>
                    <a:lumOff val="25000"/>
                  </a:schemeClr>
                </a:solidFill>
                <a:latin typeface="Helvetica" charset="-52"/>
                <a:ea typeface="Helvetica" charset="-52"/>
                <a:cs typeface="Helvetica" charset="-52"/>
              </a:rPr>
              <a:t/>
            </a:r>
            <a:br>
              <a:rPr lang="en-US" b="1" dirty="0">
                <a:solidFill>
                  <a:schemeClr val="tx1">
                    <a:lumMod val="75000"/>
                    <a:lumOff val="25000"/>
                  </a:schemeClr>
                </a:solidFill>
                <a:latin typeface="Helvetica" charset="-52"/>
                <a:ea typeface="Helvetica" charset="-52"/>
                <a:cs typeface="Helvetica" charset="-52"/>
              </a:rPr>
            </a:br>
            <a:r>
              <a:rPr lang="en-US" sz="3600" b="1" dirty="0">
                <a:solidFill>
                  <a:schemeClr val="tx1">
                    <a:lumMod val="75000"/>
                    <a:lumOff val="25000"/>
                  </a:schemeClr>
                </a:solidFill>
                <a:latin typeface="Helvetica" charset="-52"/>
                <a:ea typeface="Helvetica" charset="-52"/>
                <a:cs typeface="Helvetica" charset="-52"/>
              </a:rPr>
              <a:t> </a:t>
            </a:r>
            <a:r>
              <a:rPr lang="en-US" sz="4800" b="1" dirty="0">
                <a:solidFill>
                  <a:srgbClr val="0051A5"/>
                </a:solidFill>
                <a:latin typeface="Helvetica" charset="-52"/>
                <a:ea typeface="Helvetica" charset="-52"/>
                <a:cs typeface="Helvetica" charset="-52"/>
              </a:rPr>
              <a:t>PRIORITIZE</a:t>
            </a:r>
          </a:p>
          <a:p>
            <a:pPr algn="r">
              <a:lnSpc>
                <a:spcPct val="80000"/>
              </a:lnSpc>
              <a:defRPr/>
            </a:pPr>
            <a:r>
              <a:rPr lang="en-US" sz="4800" b="1" dirty="0">
                <a:latin typeface="Helvetica" charset="-52"/>
                <a:ea typeface="Helvetica" charset="-52"/>
                <a:cs typeface="Helvetica" charset="-52"/>
              </a:rPr>
              <a:t>SAFETY</a:t>
            </a:r>
            <a:endParaRPr lang="en-US" sz="6000" b="1" dirty="0">
              <a:latin typeface="Helvetica" charset="-52"/>
              <a:ea typeface="Helvetica" charset="-52"/>
              <a:cs typeface="Helvetica" charset="-52"/>
            </a:endParaRPr>
          </a:p>
        </p:txBody>
      </p:sp>
      <p:sp>
        <p:nvSpPr>
          <p:cNvPr id="9" name="Rectangle 8"/>
          <p:cNvSpPr/>
          <p:nvPr/>
        </p:nvSpPr>
        <p:spPr bwMode="auto">
          <a:xfrm>
            <a:off x="4666706" y="2133601"/>
            <a:ext cx="4464594" cy="2723823"/>
          </a:xfrm>
          <a:prstGeom prst="rect">
            <a:avLst/>
          </a:prstGeom>
        </p:spPr>
        <p:txBody>
          <a:bodyPr>
            <a:spAutoFit/>
          </a:bodyPr>
          <a:lstStyle/>
          <a:p>
            <a:pPr>
              <a:lnSpc>
                <a:spcPct val="75000"/>
              </a:lnSpc>
              <a:spcAft>
                <a:spcPts val="0"/>
              </a:spcAft>
              <a:defRPr/>
            </a:pPr>
            <a:r>
              <a:rPr lang="en-US" sz="4800" b="1" dirty="0">
                <a:solidFill>
                  <a:srgbClr val="92D050"/>
                </a:solidFill>
                <a:latin typeface="Helvetica" charset="-52"/>
                <a:ea typeface="Helvetica" charset="-52"/>
                <a:cs typeface="Helvetica" charset="-52"/>
              </a:rPr>
              <a:t>CREATE</a:t>
            </a:r>
            <a:r>
              <a:rPr lang="en-US" sz="3600" b="1" dirty="0">
                <a:solidFill>
                  <a:schemeClr val="tx1">
                    <a:lumMod val="75000"/>
                    <a:lumOff val="25000"/>
                  </a:schemeClr>
                </a:solidFill>
                <a:latin typeface="Helvetica" charset="-52"/>
                <a:ea typeface="Helvetica" charset="-52"/>
                <a:cs typeface="Helvetica" charset="-52"/>
              </a:rPr>
              <a:t> </a:t>
            </a:r>
          </a:p>
          <a:p>
            <a:pPr>
              <a:lnSpc>
                <a:spcPct val="75000"/>
              </a:lnSpc>
              <a:spcAft>
                <a:spcPts val="0"/>
              </a:spcAft>
              <a:defRPr/>
            </a:pPr>
            <a:r>
              <a:rPr lang="en-US" sz="3600" b="1" dirty="0">
                <a:solidFill>
                  <a:schemeClr val="tx1">
                    <a:lumMod val="75000"/>
                    <a:lumOff val="25000"/>
                  </a:schemeClr>
                </a:solidFill>
                <a:latin typeface="Helvetica" charset="-52"/>
                <a:ea typeface="Helvetica" charset="-52"/>
                <a:cs typeface="Helvetica" charset="-52"/>
              </a:rPr>
              <a:t>A SAFE SYSTEMS APPROACH TO</a:t>
            </a:r>
          </a:p>
          <a:p>
            <a:pPr>
              <a:lnSpc>
                <a:spcPct val="75000"/>
              </a:lnSpc>
              <a:spcAft>
                <a:spcPts val="0"/>
              </a:spcAft>
              <a:defRPr/>
            </a:pPr>
            <a:r>
              <a:rPr lang="en-US" sz="4800" b="1" dirty="0">
                <a:solidFill>
                  <a:srgbClr val="92D050"/>
                </a:solidFill>
                <a:latin typeface="Helvetica" charset="-52"/>
                <a:ea typeface="Helvetica" charset="-52"/>
                <a:cs typeface="Helvetica" charset="-52"/>
              </a:rPr>
              <a:t>SHIFT</a:t>
            </a:r>
            <a:r>
              <a:rPr lang="en-US" sz="3600" b="1" dirty="0">
                <a:solidFill>
                  <a:schemeClr val="tx1">
                    <a:lumMod val="75000"/>
                    <a:lumOff val="25000"/>
                  </a:schemeClr>
                </a:solidFill>
                <a:latin typeface="Helvetica" charset="-52"/>
                <a:ea typeface="Helvetica" charset="-52"/>
                <a:cs typeface="Helvetica" charset="-52"/>
              </a:rPr>
              <a:t> </a:t>
            </a:r>
          </a:p>
          <a:p>
            <a:pPr>
              <a:lnSpc>
                <a:spcPct val="75000"/>
              </a:lnSpc>
              <a:spcAft>
                <a:spcPts val="0"/>
              </a:spcAft>
              <a:defRPr/>
            </a:pPr>
            <a:r>
              <a:rPr lang="en-US" sz="6000" b="1" dirty="0">
                <a:solidFill>
                  <a:schemeClr val="tx1">
                    <a:lumMod val="75000"/>
                    <a:lumOff val="25000"/>
                  </a:schemeClr>
                </a:solidFill>
                <a:latin typeface="Helvetica" charset="-52"/>
                <a:ea typeface="Helvetica" charset="-52"/>
                <a:cs typeface="Helvetica" charset="-52"/>
              </a:rPr>
              <a:t>CULTURE</a:t>
            </a:r>
            <a:endParaRPr lang="en-US" sz="3600" b="1" dirty="0">
              <a:solidFill>
                <a:schemeClr val="tx1">
                  <a:lumMod val="75000"/>
                  <a:lumOff val="25000"/>
                </a:schemeClr>
              </a:solidFill>
              <a:latin typeface="Helvetica" charset="-52"/>
              <a:ea typeface="Helvetica" charset="-52"/>
              <a:cs typeface="Helvetica" charset="-52"/>
            </a:endParaRPr>
          </a:p>
        </p:txBody>
      </p:sp>
      <p:cxnSp>
        <p:nvCxnSpPr>
          <p:cNvPr id="11" name="Straight Connector 10"/>
          <p:cNvCxnSpPr/>
          <p:nvPr/>
        </p:nvCxnSpPr>
        <p:spPr bwMode="auto">
          <a:xfrm flipV="1">
            <a:off x="4114800" y="2362201"/>
            <a:ext cx="0" cy="1995489"/>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133382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bwMode="auto">
          <a:xfrm>
            <a:off x="800822" y="573403"/>
            <a:ext cx="7025655" cy="4453085"/>
          </a:xfrm>
          <a:prstGeom prst="rect">
            <a:avLst/>
          </a:prstGeom>
          <a:noFill/>
          <a:ln w="9525">
            <a:noFill/>
            <a:miter lim="800000"/>
            <a:headEnd/>
            <a:tailEnd/>
          </a:ln>
        </p:spPr>
      </p:pic>
      <p:sp>
        <p:nvSpPr>
          <p:cNvPr id="4" name="TextBox 3"/>
          <p:cNvSpPr txBox="1"/>
          <p:nvPr/>
        </p:nvSpPr>
        <p:spPr>
          <a:xfrm>
            <a:off x="3911034" y="5232965"/>
            <a:ext cx="4775766" cy="246221"/>
          </a:xfrm>
          <a:prstGeom prst="rect">
            <a:avLst/>
          </a:prstGeom>
          <a:noFill/>
        </p:spPr>
        <p:txBody>
          <a:bodyPr wrap="square" rtlCol="0">
            <a:spAutoFit/>
          </a:bodyPr>
          <a:lstStyle/>
          <a:p>
            <a:r>
              <a:rPr lang="en-US" sz="1000" dirty="0"/>
              <a:t>Source: Dr. Matts-Ake Belin, Swedish Transport Administration, Vision Zero Academy</a:t>
            </a:r>
          </a:p>
        </p:txBody>
      </p:sp>
      <p:sp>
        <p:nvSpPr>
          <p:cNvPr id="2" name="Slide Number Placeholder 1"/>
          <p:cNvSpPr>
            <a:spLocks noGrp="1"/>
          </p:cNvSpPr>
          <p:nvPr>
            <p:ph type="sldNum" sz="quarter" idx="12"/>
          </p:nvPr>
        </p:nvSpPr>
        <p:spPr/>
        <p:txBody>
          <a:bodyPr/>
          <a:lstStyle/>
          <a:p>
            <a:fld id="{66478385-194E-45AC-8030-3AD7B3613405}" type="slidenum">
              <a:rPr lang="en-GB" smtClean="0"/>
              <a:t>26</a:t>
            </a:fld>
            <a:endParaRPr lang="en-GB"/>
          </a:p>
        </p:txBody>
      </p:sp>
    </p:spTree>
    <p:extLst>
      <p:ext uri="{BB962C8B-B14F-4D97-AF65-F5344CB8AC3E}">
        <p14:creationId xmlns:p14="http://schemas.microsoft.com/office/powerpoint/2010/main" val="1182843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OH_1"/>
          <p:cNvPicPr>
            <a:picLocks noChangeAspect="1" noChangeArrowheads="1"/>
          </p:cNvPicPr>
          <p:nvPr/>
        </p:nvPicPr>
        <p:blipFill>
          <a:blip r:embed="rId3" cstate="print"/>
          <a:srcRect/>
          <a:stretch>
            <a:fillRect/>
          </a:stretch>
        </p:blipFill>
        <p:spPr bwMode="auto">
          <a:xfrm>
            <a:off x="1891634" y="536694"/>
            <a:ext cx="5248726" cy="4565262"/>
          </a:xfrm>
          <a:prstGeom prst="rect">
            <a:avLst/>
          </a:prstGeom>
          <a:noFill/>
          <a:ln w="9525">
            <a:noFill/>
            <a:miter lim="800000"/>
            <a:headEnd/>
            <a:tailEnd/>
          </a:ln>
        </p:spPr>
      </p:pic>
      <p:sp>
        <p:nvSpPr>
          <p:cNvPr id="2" name="TextBox 1"/>
          <p:cNvSpPr txBox="1"/>
          <p:nvPr/>
        </p:nvSpPr>
        <p:spPr>
          <a:xfrm>
            <a:off x="3763829" y="5266501"/>
            <a:ext cx="4922971" cy="246221"/>
          </a:xfrm>
          <a:prstGeom prst="rect">
            <a:avLst/>
          </a:prstGeom>
          <a:noFill/>
        </p:spPr>
        <p:txBody>
          <a:bodyPr wrap="square" rtlCol="0">
            <a:spAutoFit/>
          </a:bodyPr>
          <a:lstStyle/>
          <a:p>
            <a:r>
              <a:rPr lang="en-US" sz="1000" dirty="0"/>
              <a:t>Source: Dr. Matts-Ake Belin, Swedish Transport Administration, Vision Zero Academy</a:t>
            </a:r>
          </a:p>
        </p:txBody>
      </p:sp>
      <p:sp>
        <p:nvSpPr>
          <p:cNvPr id="4" name="Slide Number Placeholder 3"/>
          <p:cNvSpPr>
            <a:spLocks noGrp="1"/>
          </p:cNvSpPr>
          <p:nvPr>
            <p:ph type="sldNum" sz="quarter" idx="12"/>
          </p:nvPr>
        </p:nvSpPr>
        <p:spPr/>
        <p:txBody>
          <a:bodyPr/>
          <a:lstStyle/>
          <a:p>
            <a:fld id="{66478385-194E-45AC-8030-3AD7B3613405}" type="slidenum">
              <a:rPr lang="en-GB" smtClean="0"/>
              <a:t>27</a:t>
            </a:fld>
            <a:endParaRPr lang="en-GB"/>
          </a:p>
        </p:txBody>
      </p:sp>
    </p:spTree>
    <p:extLst>
      <p:ext uri="{BB962C8B-B14F-4D97-AF65-F5344CB8AC3E}">
        <p14:creationId xmlns:p14="http://schemas.microsoft.com/office/powerpoint/2010/main" val="1303000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376" b="38041"/>
          <a:stretch/>
        </p:blipFill>
        <p:spPr>
          <a:xfrm>
            <a:off x="-14649" y="1412633"/>
            <a:ext cx="8891364" cy="3325734"/>
          </a:xfrm>
          <a:prstGeom prst="rect">
            <a:avLst/>
          </a:prstGeom>
        </p:spPr>
      </p:pic>
      <p:sp>
        <p:nvSpPr>
          <p:cNvPr id="3" name="TextBox 2"/>
          <p:cNvSpPr txBox="1"/>
          <p:nvPr/>
        </p:nvSpPr>
        <p:spPr>
          <a:xfrm>
            <a:off x="103646" y="0"/>
            <a:ext cx="6831726" cy="1446550"/>
          </a:xfrm>
          <a:prstGeom prst="rect">
            <a:avLst/>
          </a:prstGeom>
          <a:noFill/>
        </p:spPr>
        <p:txBody>
          <a:bodyPr wrap="square" rtlCol="0">
            <a:spAutoFit/>
          </a:bodyPr>
          <a:lstStyle/>
          <a:p>
            <a:r>
              <a:rPr lang="en-US" sz="4400" b="1" dirty="0" smtClean="0"/>
              <a:t>Asheville, North Carolina </a:t>
            </a:r>
          </a:p>
          <a:p>
            <a:r>
              <a:rPr lang="en-US" sz="4400" b="1" dirty="0" smtClean="0"/>
              <a:t>Safe Infrastructure Project</a:t>
            </a:r>
            <a:endParaRPr lang="en-US" sz="4400" b="1" dirty="0"/>
          </a:p>
        </p:txBody>
      </p:sp>
      <p:sp>
        <p:nvSpPr>
          <p:cNvPr id="6" name="TextBox 5"/>
          <p:cNvSpPr txBox="1"/>
          <p:nvPr/>
        </p:nvSpPr>
        <p:spPr>
          <a:xfrm>
            <a:off x="0" y="4864100"/>
            <a:ext cx="3530600" cy="1993900"/>
          </a:xfrm>
          <a:prstGeom prst="rect">
            <a:avLst/>
          </a:prstGeom>
          <a:solidFill>
            <a:schemeClr val="bg1"/>
          </a:solidFill>
        </p:spPr>
        <p:txBody>
          <a:bodyPr wrap="square" rtlCol="0">
            <a:spAutoFit/>
          </a:bodyPr>
          <a:lstStyle/>
          <a:p>
            <a:endParaRPr lang="en-US"/>
          </a:p>
        </p:txBody>
      </p:sp>
      <p:sp>
        <p:nvSpPr>
          <p:cNvPr id="2" name="TextBox 1"/>
          <p:cNvSpPr txBox="1"/>
          <p:nvPr/>
        </p:nvSpPr>
        <p:spPr>
          <a:xfrm>
            <a:off x="-14648" y="4738367"/>
            <a:ext cx="9017972" cy="1785104"/>
          </a:xfrm>
          <a:prstGeom prst="rect">
            <a:avLst/>
          </a:prstGeom>
          <a:noFill/>
        </p:spPr>
        <p:txBody>
          <a:bodyPr wrap="square" rtlCol="0">
            <a:spAutoFit/>
          </a:bodyPr>
          <a:lstStyle/>
          <a:p>
            <a:r>
              <a:rPr lang="en-US" sz="2200" b="1" dirty="0" smtClean="0">
                <a:latin typeface="Helvetica" panose="020B0604020202020204" pitchFamily="34" charset="0"/>
                <a:cs typeface="Helvetica" panose="020B0604020202020204" pitchFamily="34" charset="0"/>
              </a:rPr>
              <a:t>7 lanes of traffic reduced to single lane roundabout: </a:t>
            </a:r>
          </a:p>
          <a:p>
            <a:pPr marL="3543300" lvl="7" indent="-342900">
              <a:buFont typeface="Arial" panose="020B0604020202020204" pitchFamily="34" charset="0"/>
              <a:buChar char="•"/>
            </a:pPr>
            <a:r>
              <a:rPr lang="en-US" sz="2200" dirty="0" smtClean="0">
                <a:latin typeface="Helvetica" panose="020B0604020202020204" pitchFamily="34" charset="0"/>
                <a:cs typeface="Helvetica" panose="020B0604020202020204" pitchFamily="34" charset="0"/>
              </a:rPr>
              <a:t>pedestrians cross just one lane at a time </a:t>
            </a:r>
          </a:p>
          <a:p>
            <a:pPr marL="3543300" lvl="7" indent="-342900">
              <a:buFont typeface="Arial" panose="020B0604020202020204" pitchFamily="34" charset="0"/>
              <a:buChar char="•"/>
            </a:pPr>
            <a:r>
              <a:rPr lang="en-US" sz="2200" dirty="0" smtClean="0">
                <a:latin typeface="Helvetica" panose="020B0604020202020204" pitchFamily="34" charset="0"/>
                <a:cs typeface="Helvetica" panose="020B0604020202020204" pitchFamily="34" charset="0"/>
              </a:rPr>
              <a:t>lower speeds</a:t>
            </a:r>
          </a:p>
          <a:p>
            <a:pPr marL="3543300" lvl="7" indent="-342900">
              <a:buFont typeface="Arial" panose="020B0604020202020204" pitchFamily="34" charset="0"/>
              <a:buChar char="•"/>
            </a:pPr>
            <a:r>
              <a:rPr lang="en-US" sz="2200" dirty="0" smtClean="0">
                <a:latin typeface="Helvetica" panose="020B0604020202020204" pitchFamily="34" charset="0"/>
                <a:cs typeface="Helvetica" panose="020B0604020202020204" pitchFamily="34" charset="0"/>
              </a:rPr>
              <a:t>shorter queues</a:t>
            </a:r>
          </a:p>
          <a:p>
            <a:pPr marL="3543300" lvl="7" indent="-342900">
              <a:buFont typeface="Arial" panose="020B0604020202020204" pitchFamily="34" charset="0"/>
              <a:buChar char="•"/>
            </a:pPr>
            <a:r>
              <a:rPr lang="en-US" sz="2200" dirty="0" smtClean="0">
                <a:latin typeface="Helvetica" panose="020B0604020202020204" pitchFamily="34" charset="0"/>
                <a:cs typeface="Helvetica" panose="020B0604020202020204" pitchFamily="34" charset="0"/>
              </a:rPr>
              <a:t>better use of space</a:t>
            </a:r>
          </a:p>
        </p:txBody>
      </p:sp>
    </p:spTree>
    <p:extLst>
      <p:ext uri="{BB962C8B-B14F-4D97-AF65-F5344CB8AC3E}">
        <p14:creationId xmlns:p14="http://schemas.microsoft.com/office/powerpoint/2010/main" val="1022699924"/>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3" name="Group 2"/>
          <p:cNvGrpSpPr>
            <a:grpSpLocks/>
          </p:cNvGrpSpPr>
          <p:nvPr/>
        </p:nvGrpSpPr>
        <p:grpSpPr bwMode="auto">
          <a:xfrm>
            <a:off x="506438" y="1414282"/>
            <a:ext cx="4035579" cy="1274196"/>
            <a:chOff x="-836157" y="4119129"/>
            <a:chExt cx="5296182" cy="2265593"/>
          </a:xfrm>
        </p:grpSpPr>
        <p:sp>
          <p:nvSpPr>
            <p:cNvPr id="10" name="Rectangle 9"/>
            <p:cNvSpPr/>
            <p:nvPr/>
          </p:nvSpPr>
          <p:spPr>
            <a:xfrm>
              <a:off x="-836157" y="4119131"/>
              <a:ext cx="4898876" cy="2265591"/>
            </a:xfrm>
            <a:prstGeom prst="rect">
              <a:avLst/>
            </a:prstGeom>
          </p:spPr>
          <p:txBody>
            <a:bodyPr wrap="square">
              <a:spAutoFit/>
            </a:bodyPr>
            <a:lstStyle/>
            <a:p>
              <a:pPr algn="r">
                <a:lnSpc>
                  <a:spcPct val="80000"/>
                </a:lnSpc>
                <a:defRPr/>
              </a:pPr>
              <a:r>
                <a:rPr lang="en-US" sz="4800" b="1" dirty="0">
                  <a:solidFill>
                    <a:srgbClr val="0051A5"/>
                  </a:solidFill>
                  <a:latin typeface="Helvetica" charset="-52"/>
                  <a:ea typeface="Helvetica" charset="-52"/>
                  <a:cs typeface="Helvetica" charset="-52"/>
                </a:rPr>
                <a:t>PRIORITIZE</a:t>
              </a:r>
            </a:p>
            <a:p>
              <a:pPr algn="r">
                <a:lnSpc>
                  <a:spcPct val="80000"/>
                </a:lnSpc>
                <a:defRPr/>
              </a:pPr>
              <a:r>
                <a:rPr lang="en-US" sz="4800" b="1" dirty="0">
                  <a:latin typeface="Helvetica" charset="-52"/>
                  <a:ea typeface="Helvetica" charset="-52"/>
                  <a:cs typeface="Helvetica" charset="-52"/>
                </a:rPr>
                <a:t>SAFETY</a:t>
              </a:r>
              <a:endParaRPr lang="en-US" sz="6000" b="1" dirty="0">
                <a:latin typeface="Helvetica" charset="-52"/>
                <a:ea typeface="Helvetica" charset="-52"/>
                <a:cs typeface="Helvetica" charset="-52"/>
              </a:endParaRPr>
            </a:p>
          </p:txBody>
        </p:sp>
        <p:cxnSp>
          <p:nvCxnSpPr>
            <p:cNvPr id="12" name="Straight Connector 11"/>
            <p:cNvCxnSpPr/>
            <p:nvPr/>
          </p:nvCxnSpPr>
          <p:spPr>
            <a:xfrm flipV="1">
              <a:off x="4460025" y="4119129"/>
              <a:ext cx="0" cy="1973203"/>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4498343" y="3313069"/>
            <a:ext cx="4177218" cy="2677656"/>
          </a:xfrm>
          <a:prstGeom prst="rect">
            <a:avLst/>
          </a:prstGeom>
          <a:noFill/>
        </p:spPr>
        <p:txBody>
          <a:bodyPr wrap="square" rtlCol="0">
            <a:spAutoFit/>
          </a:bodyPr>
          <a:lstStyle/>
          <a:p>
            <a:r>
              <a:rPr lang="en-US" sz="2800" b="1" dirty="0">
                <a:latin typeface="Helvetica" panose="020B0604020202020204" pitchFamily="34" charset="0"/>
                <a:cs typeface="Helvetica" panose="020B0604020202020204" pitchFamily="34" charset="0"/>
              </a:rPr>
              <a:t>THE GOLDEN HOUR</a:t>
            </a:r>
          </a:p>
          <a:p>
            <a:r>
              <a:rPr lang="en-US" sz="2800" b="1" dirty="0">
                <a:latin typeface="Helvetica" panose="020B0604020202020204" pitchFamily="34" charset="0"/>
                <a:cs typeface="Helvetica" panose="020B0604020202020204" pitchFamily="34" charset="0"/>
              </a:rPr>
              <a:t>43%</a:t>
            </a:r>
            <a:r>
              <a:rPr lang="en-US" sz="2800" dirty="0">
                <a:latin typeface="Helvetica" panose="020B0604020202020204" pitchFamily="34" charset="0"/>
                <a:cs typeface="Helvetica" panose="020B0604020202020204" pitchFamily="34" charset="0"/>
              </a:rPr>
              <a:t> of fatal motor vehicle crash victims reach a hospital alive</a:t>
            </a:r>
          </a:p>
          <a:p>
            <a:pPr algn="r"/>
            <a:endParaRPr lang="en-US" dirty="0" smtClean="0">
              <a:latin typeface="Helvetica" panose="020B0604020202020204" pitchFamily="34" charset="0"/>
              <a:cs typeface="Helvetica" panose="020B0604020202020204" pitchFamily="34" charset="0"/>
            </a:endParaRPr>
          </a:p>
          <a:p>
            <a:pPr algn="r"/>
            <a:r>
              <a:rPr lang="en-US" dirty="0" smtClean="0">
                <a:latin typeface="Helvetica" panose="020B0604020202020204" pitchFamily="34" charset="0"/>
                <a:cs typeface="Helvetica" panose="020B0604020202020204" pitchFamily="34" charset="0"/>
              </a:rPr>
              <a:t>NHTSA</a:t>
            </a:r>
            <a:r>
              <a:rPr lang="en-US" dirty="0">
                <a:latin typeface="Helvetica" panose="020B0604020202020204" pitchFamily="34" charset="0"/>
                <a:cs typeface="Helvetica" panose="020B0604020202020204" pitchFamily="34" charset="0"/>
              </a:rPr>
              <a:t>, 2016</a:t>
            </a:r>
          </a:p>
          <a:p>
            <a:r>
              <a:rPr lang="en-US" sz="2000" dirty="0">
                <a:latin typeface="Helvetica" panose="020B0604020202020204" pitchFamily="34" charset="0"/>
                <a:cs typeface="Helvetica" panose="020B0604020202020204" pitchFamily="34" charset="0"/>
              </a:rPr>
              <a:t>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318" y="3313069"/>
            <a:ext cx="1231096" cy="1422245"/>
          </a:xfrm>
          <a:prstGeom prst="rect">
            <a:avLst/>
          </a:prstGeom>
        </p:spPr>
      </p:pic>
      <p:sp>
        <p:nvSpPr>
          <p:cNvPr id="2" name="TextBox 1"/>
          <p:cNvSpPr txBox="1"/>
          <p:nvPr/>
        </p:nvSpPr>
        <p:spPr>
          <a:xfrm>
            <a:off x="4831762" y="1307438"/>
            <a:ext cx="3510380" cy="1323439"/>
          </a:xfrm>
          <a:prstGeom prst="rect">
            <a:avLst/>
          </a:prstGeom>
          <a:noFill/>
        </p:spPr>
        <p:txBody>
          <a:bodyPr wrap="square" rtlCol="0">
            <a:spAutoFit/>
          </a:bodyPr>
          <a:lstStyle/>
          <a:p>
            <a:r>
              <a:rPr lang="en-US" sz="4000" b="1" dirty="0">
                <a:latin typeface="Helvetica" panose="020B0604020202020204" pitchFamily="34" charset="0"/>
                <a:cs typeface="Helvetica" panose="020B0604020202020204" pitchFamily="34" charset="0"/>
              </a:rPr>
              <a:t>EMERGENCY RESPONSE </a:t>
            </a:r>
          </a:p>
        </p:txBody>
      </p:sp>
    </p:spTree>
    <p:extLst>
      <p:ext uri="{BB962C8B-B14F-4D97-AF65-F5344CB8AC3E}">
        <p14:creationId xmlns:p14="http://schemas.microsoft.com/office/powerpoint/2010/main" val="156271177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990600"/>
            <a:ext cx="8534400" cy="1200329"/>
          </a:xfrm>
          <a:prstGeom prst="rect">
            <a:avLst/>
          </a:prstGeom>
          <a:noFill/>
        </p:spPr>
        <p:txBody>
          <a:bodyPr wrap="square" rtlCol="0">
            <a:spAutoFit/>
          </a:bodyPr>
          <a:lstStyle/>
          <a:p>
            <a:pPr algn="ctr"/>
            <a:r>
              <a:rPr lang="en-US" sz="3600" b="1" dirty="0">
                <a:latin typeface="Helvetica" panose="020B0604020202020204" pitchFamily="34" charset="0"/>
                <a:cs typeface="Helvetica" panose="020B0604020202020204" pitchFamily="34" charset="0"/>
              </a:rPr>
              <a:t>Motor Vehicle Crashes </a:t>
            </a:r>
          </a:p>
          <a:p>
            <a:pPr algn="ctr"/>
            <a:r>
              <a:rPr lang="en-US" sz="3600" b="1" dirty="0">
                <a:latin typeface="Helvetica" panose="020B0604020202020204" pitchFamily="34" charset="0"/>
                <a:cs typeface="Helvetica" panose="020B0604020202020204" pitchFamily="34" charset="0"/>
              </a:rPr>
              <a:t>#1 cause of death for ages 5-24</a:t>
            </a:r>
          </a:p>
        </p:txBody>
      </p:sp>
      <p:pic>
        <p:nvPicPr>
          <p:cNvPr id="1026" name="Picture 2" descr="Teenage boy learning to drive"/>
          <p:cNvPicPr>
            <a:picLocks noChangeAspect="1" noChangeArrowheads="1"/>
          </p:cNvPicPr>
          <p:nvPr/>
        </p:nvPicPr>
        <p:blipFill rotWithShape="1">
          <a:blip r:embed="rId3">
            <a:extLst>
              <a:ext uri="{28A0092B-C50C-407E-A947-70E740481C1C}">
                <a14:useLocalDpi xmlns:a14="http://schemas.microsoft.com/office/drawing/2010/main" val="0"/>
              </a:ext>
            </a:extLst>
          </a:blip>
          <a:srcRect l="4017" r="4994"/>
          <a:stretch/>
        </p:blipFill>
        <p:spPr bwMode="auto">
          <a:xfrm>
            <a:off x="4702628" y="2358308"/>
            <a:ext cx="3722915" cy="259544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r="11330"/>
          <a:stretch/>
        </p:blipFill>
        <p:spPr bwMode="auto">
          <a:xfrm>
            <a:off x="1066800" y="2386239"/>
            <a:ext cx="3169048" cy="256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0497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864100"/>
            <a:ext cx="3530600" cy="1993900"/>
          </a:xfrm>
          <a:prstGeom prst="rect">
            <a:avLst/>
          </a:prstGeom>
          <a:solidFill>
            <a:schemeClr val="bg1"/>
          </a:solidFill>
        </p:spPr>
        <p:txBody>
          <a:bodyPr wrap="square" rtlCol="0">
            <a:spAutoFit/>
          </a:bodyPr>
          <a:lstStyle/>
          <a:p>
            <a:endParaRPr lang="en-US"/>
          </a:p>
        </p:txBody>
      </p:sp>
      <p:pic>
        <p:nvPicPr>
          <p:cNvPr id="4" name="Picture 3"/>
          <p:cNvPicPr>
            <a:picLocks noChangeAspect="1"/>
          </p:cNvPicPr>
          <p:nvPr/>
        </p:nvPicPr>
        <p:blipFill rotWithShape="1">
          <a:blip r:embed="rId3"/>
          <a:srcRect t="15713" r="6666"/>
          <a:stretch/>
        </p:blipFill>
        <p:spPr>
          <a:xfrm>
            <a:off x="0" y="1827919"/>
            <a:ext cx="9144000" cy="4356268"/>
          </a:xfrm>
          <a:prstGeom prst="rect">
            <a:avLst/>
          </a:prstGeom>
        </p:spPr>
      </p:pic>
      <p:sp>
        <p:nvSpPr>
          <p:cNvPr id="2" name="TextBox 1"/>
          <p:cNvSpPr txBox="1"/>
          <p:nvPr/>
        </p:nvSpPr>
        <p:spPr>
          <a:xfrm>
            <a:off x="609600" y="6184187"/>
            <a:ext cx="3810000" cy="338554"/>
          </a:xfrm>
          <a:prstGeom prst="rect">
            <a:avLst/>
          </a:prstGeom>
          <a:noFill/>
        </p:spPr>
        <p:txBody>
          <a:bodyPr wrap="square" rtlCol="0">
            <a:spAutoFit/>
          </a:bodyPr>
          <a:lstStyle/>
          <a:p>
            <a:r>
              <a:rPr lang="en-US" sz="1600" dirty="0">
                <a:solidFill>
                  <a:schemeClr val="tx1">
                    <a:lumMod val="85000"/>
                    <a:lumOff val="15000"/>
                  </a:schemeClr>
                </a:solidFill>
              </a:rPr>
              <a:t>Source: TraumaMaps.org </a:t>
            </a:r>
          </a:p>
        </p:txBody>
      </p:sp>
      <p:sp>
        <p:nvSpPr>
          <p:cNvPr id="6" name="Title 1"/>
          <p:cNvSpPr txBox="1">
            <a:spLocks/>
          </p:cNvSpPr>
          <p:nvPr/>
        </p:nvSpPr>
        <p:spPr>
          <a:xfrm>
            <a:off x="1287194" y="713200"/>
            <a:ext cx="6569612" cy="1127907"/>
          </a:xfrm>
        </p:spPr>
        <p:txBody>
          <a:bodyPr/>
          <a:lstStyle>
            <a:lvl1pPr algn="ctr" defTabSz="685800" rtl="0" eaLnBrk="1" latinLnBrk="0" hangingPunct="1">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r>
              <a:rPr lang="en-US" sz="3600" dirty="0" smtClean="0">
                <a:latin typeface="Helvetica" panose="020B0604020202020204" pitchFamily="34" charset="0"/>
                <a:cs typeface="Helvetica" panose="020B0604020202020204" pitchFamily="34" charset="0"/>
              </a:rPr>
              <a:t>Trauma Access</a:t>
            </a:r>
            <a:endParaRPr lang="en-US" sz="3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228559785"/>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864100"/>
            <a:ext cx="3530600" cy="1993900"/>
          </a:xfrm>
          <a:prstGeom prst="rect">
            <a:avLst/>
          </a:prstGeom>
          <a:solidFill>
            <a:schemeClr val="bg1"/>
          </a:solidFill>
        </p:spPr>
        <p:txBody>
          <a:bodyPr wrap="square" rtlCol="0">
            <a:spAutoFit/>
          </a:bodyPr>
          <a:lstStyle/>
          <a:p>
            <a:endParaRPr lang="en-US"/>
          </a:p>
        </p:txBody>
      </p:sp>
      <p:pic>
        <p:nvPicPr>
          <p:cNvPr id="2" name="Picture 1"/>
          <p:cNvPicPr>
            <a:picLocks noChangeAspect="1"/>
          </p:cNvPicPr>
          <p:nvPr/>
        </p:nvPicPr>
        <p:blipFill rotWithShape="1">
          <a:blip r:embed="rId3"/>
          <a:srcRect t="16827" r="6658"/>
          <a:stretch/>
        </p:blipFill>
        <p:spPr>
          <a:xfrm>
            <a:off x="0" y="1743511"/>
            <a:ext cx="9144000" cy="4331792"/>
          </a:xfrm>
          <a:prstGeom prst="rect">
            <a:avLst/>
          </a:prstGeom>
        </p:spPr>
      </p:pic>
      <p:sp>
        <p:nvSpPr>
          <p:cNvPr id="4" name="TextBox 3"/>
          <p:cNvSpPr txBox="1"/>
          <p:nvPr/>
        </p:nvSpPr>
        <p:spPr>
          <a:xfrm>
            <a:off x="609600" y="6099779"/>
            <a:ext cx="3810000" cy="338554"/>
          </a:xfrm>
          <a:prstGeom prst="rect">
            <a:avLst/>
          </a:prstGeom>
          <a:noFill/>
        </p:spPr>
        <p:txBody>
          <a:bodyPr wrap="square" rtlCol="0">
            <a:spAutoFit/>
          </a:bodyPr>
          <a:lstStyle/>
          <a:p>
            <a:r>
              <a:rPr lang="en-US" sz="1600" dirty="0">
                <a:solidFill>
                  <a:schemeClr val="tx1">
                    <a:lumMod val="85000"/>
                    <a:lumOff val="15000"/>
                  </a:schemeClr>
                </a:solidFill>
              </a:rPr>
              <a:t>Source: TraumaMaps.org </a:t>
            </a:r>
          </a:p>
        </p:txBody>
      </p:sp>
      <p:sp>
        <p:nvSpPr>
          <p:cNvPr id="6" name="Title 1"/>
          <p:cNvSpPr txBox="1">
            <a:spLocks/>
          </p:cNvSpPr>
          <p:nvPr/>
        </p:nvSpPr>
        <p:spPr>
          <a:xfrm>
            <a:off x="1287194" y="615604"/>
            <a:ext cx="6569612" cy="1127907"/>
          </a:xfrm>
        </p:spPr>
        <p:txBody>
          <a:bodyPr/>
          <a:lstStyle>
            <a:lvl1pPr algn="ctr" defTabSz="685800" rtl="0" eaLnBrk="1" latinLnBrk="0" hangingPunct="1">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r>
              <a:rPr lang="en-US" sz="3600" dirty="0" smtClean="0">
                <a:latin typeface="Helvetica" panose="020B0604020202020204" pitchFamily="34" charset="0"/>
                <a:cs typeface="Helvetica" panose="020B0604020202020204" pitchFamily="34" charset="0"/>
              </a:rPr>
              <a:t>Trauma Access By Helicopter</a:t>
            </a:r>
            <a:endParaRPr lang="en-US" sz="3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51361719"/>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nsc.org/NSC%20Images_Advocacy/Safety%20at%20Home/placing-child-in-car-se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201" y="862873"/>
            <a:ext cx="5250327" cy="39835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068" y="420422"/>
            <a:ext cx="2373102" cy="1618024"/>
          </a:xfrm>
          <a:prstGeom prst="rect">
            <a:avLst/>
          </a:prstGeom>
        </p:spPr>
      </p:pic>
    </p:spTree>
    <p:extLst>
      <p:ext uri="{BB962C8B-B14F-4D97-AF65-F5344CB8AC3E}">
        <p14:creationId xmlns:p14="http://schemas.microsoft.com/office/powerpoint/2010/main" val="912489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59575" y="30075"/>
            <a:ext cx="5830956" cy="830997"/>
          </a:xfrm>
          <a:prstGeom prst="rect">
            <a:avLst/>
          </a:prstGeom>
          <a:noFill/>
        </p:spPr>
        <p:txBody>
          <a:bodyPr wrap="square" rtlCol="0">
            <a:spAutoFit/>
          </a:bodyPr>
          <a:lstStyle/>
          <a:p>
            <a:pPr algn="ctr"/>
            <a:r>
              <a:rPr lang="en-US" sz="3600" b="1" dirty="0">
                <a:latin typeface="Helvetica" panose="020B0604020202020204" pitchFamily="34" charset="0"/>
                <a:cs typeface="Helvetica" panose="020B0604020202020204" pitchFamily="34" charset="0"/>
              </a:rPr>
              <a:t>THE FUTURE OF </a:t>
            </a:r>
            <a:r>
              <a:rPr lang="en-US" sz="4800" b="1" dirty="0">
                <a:solidFill>
                  <a:srgbClr val="0051A5"/>
                </a:solidFill>
                <a:latin typeface="Helvetica" panose="020B0604020202020204" pitchFamily="34" charset="0"/>
                <a:cs typeface="Helvetica" panose="020B0604020202020204" pitchFamily="34" charset="0"/>
              </a:rPr>
              <a:t>ZERO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649" y="1049123"/>
            <a:ext cx="3036316" cy="1367864"/>
          </a:xfrm>
          <a:prstGeom prst="rect">
            <a:avLst/>
          </a:prstGeom>
        </p:spPr>
      </p:pic>
      <p:pic>
        <p:nvPicPr>
          <p:cNvPr id="2050" name="Picture 2" descr="Image result for safe roa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23" y="1116886"/>
            <a:ext cx="2940495" cy="13001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77632" y="4952490"/>
            <a:ext cx="2339020" cy="15437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nsc.org/NSC%20Images_Advocacy/Safety%20at%20Home/placing-child-in-car-sea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7482" y="4952489"/>
            <a:ext cx="2034655" cy="15437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1464687" y="2633103"/>
            <a:ext cx="6005080" cy="2091109"/>
          </a:xfrm>
          <a:prstGeom prst="rect">
            <a:avLst/>
          </a:prstGeom>
        </p:spPr>
      </p:pic>
    </p:spTree>
    <p:extLst>
      <p:ext uri="{BB962C8B-B14F-4D97-AF65-F5344CB8AC3E}">
        <p14:creationId xmlns:p14="http://schemas.microsoft.com/office/powerpoint/2010/main" val="9061960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67665" y="616423"/>
            <a:ext cx="3647899" cy="4071056"/>
          </a:xfrm>
          <a:prstGeom prst="rect">
            <a:avLst/>
          </a:prstGeom>
        </p:spPr>
      </p:pic>
    </p:spTree>
    <p:extLst>
      <p:ext uri="{BB962C8B-B14F-4D97-AF65-F5344CB8AC3E}">
        <p14:creationId xmlns:p14="http://schemas.microsoft.com/office/powerpoint/2010/main" val="27599954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2761" y="709781"/>
            <a:ext cx="4954862" cy="4051873"/>
          </a:xfrm>
        </p:spPr>
      </p:pic>
    </p:spTree>
    <p:extLst>
      <p:ext uri="{BB962C8B-B14F-4D97-AF65-F5344CB8AC3E}">
        <p14:creationId xmlns:p14="http://schemas.microsoft.com/office/powerpoint/2010/main" val="366182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509901" y="1602487"/>
            <a:ext cx="4610739" cy="2308324"/>
          </a:xfrm>
          <a:prstGeom prst="rect">
            <a:avLst/>
          </a:prstGeom>
        </p:spPr>
        <p:txBody>
          <a:bodyPr wrap="square">
            <a:spAutoFit/>
          </a:bodyPr>
          <a:lstStyle/>
          <a:p>
            <a:pPr>
              <a:lnSpc>
                <a:spcPct val="80000"/>
              </a:lnSpc>
              <a:spcAft>
                <a:spcPts val="0"/>
              </a:spcAft>
              <a:defRPr/>
            </a:pPr>
            <a:r>
              <a:rPr lang="en-US" sz="4800" b="1" spc="-85" dirty="0" smtClean="0">
                <a:latin typeface="Helvetica" charset="-52"/>
                <a:ea typeface="Helvetica" charset="-52"/>
                <a:cs typeface="Helvetica" charset="-52"/>
              </a:rPr>
              <a:t>HOW DO WE </a:t>
            </a:r>
            <a:r>
              <a:rPr lang="en-US" sz="7200" b="1" spc="-85" dirty="0" smtClean="0">
                <a:solidFill>
                  <a:srgbClr val="92D050"/>
                </a:solidFill>
                <a:effectLst>
                  <a:outerShdw blurRad="38100" dist="38100" dir="2700000" algn="tl">
                    <a:srgbClr val="000000">
                      <a:alpha val="43137"/>
                    </a:srgbClr>
                  </a:outerShdw>
                </a:effectLst>
                <a:latin typeface="Helvetica" charset="-52"/>
                <a:ea typeface="Helvetica" charset="-52"/>
                <a:cs typeface="Helvetica" charset="-52"/>
              </a:rPr>
              <a:t>SHIFT </a:t>
            </a:r>
            <a:r>
              <a:rPr lang="en-US" sz="6000" b="1" spc="-85" dirty="0" smtClean="0">
                <a:effectLst>
                  <a:outerShdw blurRad="38100" dist="38100" dir="2700000" algn="tl">
                    <a:srgbClr val="000000">
                      <a:alpha val="43137"/>
                    </a:srgbClr>
                  </a:outerShdw>
                </a:effectLst>
                <a:latin typeface="Helvetica" charset="-52"/>
                <a:ea typeface="Helvetica" charset="-52"/>
                <a:cs typeface="Helvetica" charset="-52"/>
              </a:rPr>
              <a:t>CULTURE?</a:t>
            </a:r>
            <a:endParaRPr lang="en-US" sz="6000" b="1" dirty="0">
              <a:effectLst>
                <a:outerShdw blurRad="38100" dist="38100" dir="2700000" algn="tl">
                  <a:srgbClr val="000000">
                    <a:alpha val="43137"/>
                  </a:srgbClr>
                </a:outerShdw>
              </a:effectLst>
              <a:latin typeface="Helvetica" charset="-52"/>
              <a:ea typeface="Helvetica" charset="-52"/>
              <a:cs typeface="Helvetica" charset="-52"/>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5510" y="1161799"/>
            <a:ext cx="3048000" cy="3404616"/>
          </a:xfrm>
          <a:prstGeom prst="rect">
            <a:avLst/>
          </a:prstGeom>
        </p:spPr>
      </p:pic>
    </p:spTree>
    <p:extLst>
      <p:ext uri="{BB962C8B-B14F-4D97-AF65-F5344CB8AC3E}">
        <p14:creationId xmlns:p14="http://schemas.microsoft.com/office/powerpoint/2010/main" val="32317861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0" y="4896820"/>
            <a:ext cx="3530600" cy="1993900"/>
          </a:xfrm>
          <a:prstGeom prst="rect">
            <a:avLst/>
          </a:prstGeom>
          <a:solidFill>
            <a:schemeClr val="bg1"/>
          </a:solidFill>
        </p:spPr>
        <p:txBody>
          <a:bodyPr wrap="square" rtlCol="0">
            <a:spAutoFit/>
          </a:bodyPr>
          <a:lstStyle/>
          <a:p>
            <a:endParaRPr lang="en-US"/>
          </a:p>
        </p:txBody>
      </p:sp>
      <p:pic>
        <p:nvPicPr>
          <p:cNvPr id="4" name="Content Placeholder 3"/>
          <p:cNvPicPr/>
          <p:nvPr/>
        </p:nvPicPr>
        <p:blipFill rotWithShape="1">
          <a:blip r:embed="rId3" cstate="print">
            <a:extLst>
              <a:ext uri="{28A0092B-C50C-407E-A947-70E740481C1C}">
                <a14:useLocalDpi xmlns:a14="http://schemas.microsoft.com/office/drawing/2010/main" val="0"/>
              </a:ext>
            </a:extLst>
          </a:blip>
          <a:srcRect l="2826" t="22720" r="4060"/>
          <a:stretch/>
        </p:blipFill>
        <p:spPr>
          <a:xfrm>
            <a:off x="0" y="0"/>
            <a:ext cx="9155575" cy="6858000"/>
          </a:xfrm>
          <a:prstGeom prst="rect">
            <a:avLst/>
          </a:prstGeom>
        </p:spPr>
      </p:pic>
      <p:sp>
        <p:nvSpPr>
          <p:cNvPr id="7" name="Rectangle 6"/>
          <p:cNvSpPr/>
          <p:nvPr/>
        </p:nvSpPr>
        <p:spPr>
          <a:xfrm>
            <a:off x="-11575" y="16360"/>
            <a:ext cx="9155575" cy="6858000"/>
          </a:xfrm>
          <a:prstGeom prst="rect">
            <a:avLst/>
          </a:prstGeom>
          <a:solidFill>
            <a:schemeClr val="bg1">
              <a:lumMod val="85000"/>
              <a:alpha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81964" y="907997"/>
            <a:ext cx="8391646" cy="2277547"/>
          </a:xfrm>
          <a:prstGeom prst="rect">
            <a:avLst/>
          </a:prstGeom>
          <a:solidFill>
            <a:schemeClr val="accent1">
              <a:lumMod val="75000"/>
            </a:schemeClr>
          </a:solidFill>
        </p:spPr>
        <p:txBody>
          <a:bodyPr wrap="square" rtlCol="0">
            <a:spAutoFit/>
          </a:bodyPr>
          <a:lstStyle/>
          <a:p>
            <a:pPr algn="ctr"/>
            <a:r>
              <a:rPr lang="en-US" sz="4400" b="1" dirty="0" smtClean="0">
                <a:solidFill>
                  <a:schemeClr val="bg1"/>
                </a:solidFill>
                <a:latin typeface="Helvetica" panose="020B0604020202020204" pitchFamily="34" charset="0"/>
                <a:cs typeface="Helvetica" panose="020B0604020202020204" pitchFamily="34" charset="0"/>
              </a:rPr>
              <a:t>CAST Goal: </a:t>
            </a:r>
            <a:endParaRPr lang="en-US" sz="4400" b="1" dirty="0">
              <a:solidFill>
                <a:schemeClr val="bg1"/>
              </a:solidFill>
              <a:latin typeface="Helvetica" panose="020B0604020202020204" pitchFamily="34" charset="0"/>
              <a:cs typeface="Helvetica" panose="020B0604020202020204" pitchFamily="34" charset="0"/>
            </a:endParaRPr>
          </a:p>
          <a:p>
            <a:pPr algn="ctr"/>
            <a:r>
              <a:rPr lang="en-US" sz="4400" b="1" dirty="0" smtClean="0">
                <a:solidFill>
                  <a:schemeClr val="bg1"/>
                </a:solidFill>
                <a:latin typeface="Helvetica" panose="020B0604020202020204" pitchFamily="34" charset="0"/>
                <a:cs typeface="Helvetica" panose="020B0604020202020204" pitchFamily="34" charset="0"/>
              </a:rPr>
              <a:t>Reduce fatalities by </a:t>
            </a:r>
            <a:r>
              <a:rPr lang="en-US" sz="5400" b="1" dirty="0" smtClean="0">
                <a:solidFill>
                  <a:schemeClr val="bg1"/>
                </a:solidFill>
                <a:latin typeface="Helvetica" panose="020B0604020202020204" pitchFamily="34" charset="0"/>
                <a:cs typeface="Helvetica" panose="020B0604020202020204" pitchFamily="34" charset="0"/>
              </a:rPr>
              <a:t>80% </a:t>
            </a:r>
          </a:p>
          <a:p>
            <a:pPr algn="ctr"/>
            <a:r>
              <a:rPr lang="en-US" sz="4400" b="1" dirty="0" smtClean="0">
                <a:solidFill>
                  <a:schemeClr val="bg1"/>
                </a:solidFill>
                <a:latin typeface="Helvetica" panose="020B0604020202020204" pitchFamily="34" charset="0"/>
                <a:cs typeface="Helvetica" panose="020B0604020202020204" pitchFamily="34" charset="0"/>
              </a:rPr>
              <a:t>in 10 years </a:t>
            </a:r>
            <a:endParaRPr lang="en-US" sz="44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298174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Helvetica" panose="020B0604020202020204" pitchFamily="34" charset="0"/>
                <a:cs typeface="Helvetica" panose="020B0604020202020204" pitchFamily="34" charset="0"/>
              </a:rPr>
              <a:t>Outcome:</a:t>
            </a:r>
            <a:endParaRPr lang="en-US" b="1" dirty="0">
              <a:latin typeface="Helvetica" panose="020B0604020202020204" pitchFamily="34" charset="0"/>
              <a:cs typeface="Helvetica" panose="020B0604020202020204" pitchFamily="34" charset="0"/>
            </a:endParaRPr>
          </a:p>
        </p:txBody>
      </p:sp>
      <p:sp>
        <p:nvSpPr>
          <p:cNvPr id="5" name="TextBox 4"/>
          <p:cNvSpPr txBox="1"/>
          <p:nvPr/>
        </p:nvSpPr>
        <p:spPr>
          <a:xfrm>
            <a:off x="0" y="4864100"/>
            <a:ext cx="3530600" cy="1993900"/>
          </a:xfrm>
          <a:prstGeom prst="rect">
            <a:avLst/>
          </a:prstGeom>
          <a:solidFill>
            <a:schemeClr val="bg1"/>
          </a:solidFill>
        </p:spPr>
        <p:txBody>
          <a:bodyPr wrap="square" rtlCol="0">
            <a:spAutoFit/>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46" y="1417638"/>
            <a:ext cx="8670754" cy="4335377"/>
          </a:xfrm>
        </p:spPr>
      </p:pic>
    </p:spTree>
    <p:extLst>
      <p:ext uri="{BB962C8B-B14F-4D97-AF65-F5344CB8AC3E}">
        <p14:creationId xmlns:p14="http://schemas.microsoft.com/office/powerpoint/2010/main" val="9153139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986" y="1161558"/>
            <a:ext cx="8737258" cy="4575564"/>
          </a:xfrm>
          <a:prstGeom prst="rect">
            <a:avLst/>
          </a:prstGeom>
        </p:spPr>
      </p:pic>
    </p:spTree>
    <p:extLst>
      <p:ext uri="{BB962C8B-B14F-4D97-AF65-F5344CB8AC3E}">
        <p14:creationId xmlns:p14="http://schemas.microsoft.com/office/powerpoint/2010/main" val="2818579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864100"/>
            <a:ext cx="3530600" cy="1993900"/>
          </a:xfrm>
          <a:prstGeom prst="rect">
            <a:avLst/>
          </a:prstGeom>
          <a:solidFill>
            <a:schemeClr val="bg1"/>
          </a:solidFill>
        </p:spPr>
        <p:txBody>
          <a:bodyPr wrap="square" rtlCol="0">
            <a:spAutoFit/>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5100" y="502380"/>
            <a:ext cx="3949700" cy="5794181"/>
          </a:xfrm>
          <a:prstGeom prst="rect">
            <a:avLst/>
          </a:prstGeom>
        </p:spPr>
      </p:pic>
    </p:spTree>
    <p:extLst>
      <p:ext uri="{BB962C8B-B14F-4D97-AF65-F5344CB8AC3E}">
        <p14:creationId xmlns:p14="http://schemas.microsoft.com/office/powerpoint/2010/main" val="5664076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864100"/>
            <a:ext cx="3530600" cy="1993900"/>
          </a:xfrm>
          <a:prstGeom prst="rect">
            <a:avLst/>
          </a:prstGeom>
          <a:solidFill>
            <a:schemeClr val="bg1"/>
          </a:solidFill>
        </p:spPr>
        <p:txBody>
          <a:bodyPr wrap="square" rtlCol="0">
            <a:spAutoFit/>
          </a:bodyPr>
          <a:lstStyle/>
          <a:p>
            <a:endParaRPr lang="en-US"/>
          </a:p>
        </p:txBody>
      </p:sp>
      <p:pic>
        <p:nvPicPr>
          <p:cNvPr id="4" name="Picture 3" descr="C:\Users\warrickt\AppData\Local\Microsoft\Windows\INetCache\Content.Outlook\HQ2BY6TA\Railroad Employee on Duty Fatalities.png"/>
          <p:cNvPicPr/>
          <p:nvPr/>
        </p:nvPicPr>
        <p:blipFill rotWithShape="1">
          <a:blip r:embed="rId3">
            <a:extLst>
              <a:ext uri="{28A0092B-C50C-407E-A947-70E740481C1C}">
                <a14:useLocalDpi xmlns:a14="http://schemas.microsoft.com/office/drawing/2010/main" val="0"/>
              </a:ext>
            </a:extLst>
          </a:blip>
          <a:srcRect t="12146"/>
          <a:stretch/>
        </p:blipFill>
        <p:spPr bwMode="auto">
          <a:xfrm>
            <a:off x="1132522" y="1752600"/>
            <a:ext cx="6989127" cy="4108450"/>
          </a:xfrm>
          <a:prstGeom prst="rect">
            <a:avLst/>
          </a:prstGeom>
          <a:noFill/>
          <a:ln>
            <a:noFill/>
          </a:ln>
        </p:spPr>
      </p:pic>
      <p:sp>
        <p:nvSpPr>
          <p:cNvPr id="5" name="Title 1"/>
          <p:cNvSpPr>
            <a:spLocks noGrp="1"/>
          </p:cNvSpPr>
          <p:nvPr>
            <p:ph type="title"/>
          </p:nvPr>
        </p:nvSpPr>
        <p:spPr>
          <a:xfrm>
            <a:off x="1887313" y="412750"/>
            <a:ext cx="5479543" cy="685800"/>
          </a:xfrm>
        </p:spPr>
        <p:txBody>
          <a:bodyPr/>
          <a:lstStyle/>
          <a:p>
            <a:r>
              <a:rPr lang="en-US" b="1" dirty="0" smtClean="0">
                <a:latin typeface="Helvetica" panose="020B0604020202020204" pitchFamily="34" charset="0"/>
                <a:cs typeface="Helvetica" panose="020B0604020202020204" pitchFamily="34" charset="0"/>
              </a:rPr>
              <a:t>Railroad Employee on Duty Fatalities</a:t>
            </a:r>
            <a:endParaRPr lang="en-US" b="1" dirty="0">
              <a:latin typeface="Helvetica" panose="020B0604020202020204" pitchFamily="34" charset="0"/>
              <a:cs typeface="Helvetica" panose="020B0604020202020204" pitchFamily="34" charset="0"/>
            </a:endParaRPr>
          </a:p>
        </p:txBody>
      </p:sp>
      <p:sp>
        <p:nvSpPr>
          <p:cNvPr id="7" name="Title 1"/>
          <p:cNvSpPr txBox="1">
            <a:spLocks/>
          </p:cNvSpPr>
          <p:nvPr/>
        </p:nvSpPr>
        <p:spPr bwMode="auto">
          <a:xfrm>
            <a:off x="1282699" y="6102350"/>
            <a:ext cx="454342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800" b="1">
                <a:solidFill>
                  <a:schemeClr val="tx2"/>
                </a:solidFill>
                <a:latin typeface="+mj-lt"/>
                <a:ea typeface="+mj-ea"/>
                <a:cs typeface="+mj-cs"/>
              </a:defRPr>
            </a:lvl1pPr>
            <a:lvl2pPr algn="l" rtl="0" eaLnBrk="0" fontAlgn="base" hangingPunct="0">
              <a:spcBef>
                <a:spcPct val="0"/>
              </a:spcBef>
              <a:spcAft>
                <a:spcPct val="0"/>
              </a:spcAft>
              <a:defRPr sz="3800" b="1">
                <a:solidFill>
                  <a:schemeClr val="tx2"/>
                </a:solidFill>
                <a:latin typeface="Helvetica" charset="0"/>
                <a:ea typeface="ＭＳ Ｐゴシック" charset="0"/>
                <a:cs typeface="ＭＳ Ｐゴシック" charset="0"/>
              </a:defRPr>
            </a:lvl2pPr>
            <a:lvl3pPr algn="l" rtl="0" eaLnBrk="0" fontAlgn="base" hangingPunct="0">
              <a:spcBef>
                <a:spcPct val="0"/>
              </a:spcBef>
              <a:spcAft>
                <a:spcPct val="0"/>
              </a:spcAft>
              <a:defRPr sz="3800" b="1">
                <a:solidFill>
                  <a:schemeClr val="tx2"/>
                </a:solidFill>
                <a:latin typeface="Helvetica" charset="0"/>
                <a:ea typeface="ＭＳ Ｐゴシック" charset="0"/>
                <a:cs typeface="ＭＳ Ｐゴシック" charset="0"/>
              </a:defRPr>
            </a:lvl3pPr>
            <a:lvl4pPr algn="l" rtl="0" eaLnBrk="0" fontAlgn="base" hangingPunct="0">
              <a:spcBef>
                <a:spcPct val="0"/>
              </a:spcBef>
              <a:spcAft>
                <a:spcPct val="0"/>
              </a:spcAft>
              <a:defRPr sz="3800" b="1">
                <a:solidFill>
                  <a:schemeClr val="tx2"/>
                </a:solidFill>
                <a:latin typeface="Helvetica" charset="0"/>
                <a:ea typeface="ＭＳ Ｐゴシック" charset="0"/>
                <a:cs typeface="ＭＳ Ｐゴシック" charset="0"/>
              </a:defRPr>
            </a:lvl4pPr>
            <a:lvl5pPr algn="l" rtl="0" eaLnBrk="0" fontAlgn="base" hangingPunct="0">
              <a:spcBef>
                <a:spcPct val="0"/>
              </a:spcBef>
              <a:spcAft>
                <a:spcPct val="0"/>
              </a:spcAft>
              <a:defRPr sz="3800" b="1">
                <a:solidFill>
                  <a:schemeClr val="tx2"/>
                </a:solidFill>
                <a:latin typeface="Helvetica" charset="0"/>
                <a:ea typeface="ＭＳ Ｐゴシック" charset="0"/>
                <a:cs typeface="ＭＳ Ｐゴシック" charset="0"/>
              </a:defRPr>
            </a:lvl5pPr>
            <a:lvl6pPr marL="457200" algn="l" rtl="0" fontAlgn="base">
              <a:spcBef>
                <a:spcPct val="0"/>
              </a:spcBef>
              <a:spcAft>
                <a:spcPct val="0"/>
              </a:spcAft>
              <a:defRPr sz="4400" b="1">
                <a:solidFill>
                  <a:schemeClr val="tx2"/>
                </a:solidFill>
                <a:latin typeface="Helvetica" charset="0"/>
                <a:ea typeface="ＭＳ Ｐゴシック" charset="0"/>
                <a:cs typeface="ＭＳ Ｐゴシック" charset="0"/>
              </a:defRPr>
            </a:lvl6pPr>
            <a:lvl7pPr marL="914400" algn="l" rtl="0" fontAlgn="base">
              <a:spcBef>
                <a:spcPct val="0"/>
              </a:spcBef>
              <a:spcAft>
                <a:spcPct val="0"/>
              </a:spcAft>
              <a:defRPr sz="4400" b="1">
                <a:solidFill>
                  <a:schemeClr val="tx2"/>
                </a:solidFill>
                <a:latin typeface="Helvetica" charset="0"/>
                <a:ea typeface="ＭＳ Ｐゴシック" charset="0"/>
                <a:cs typeface="ＭＳ Ｐゴシック" charset="0"/>
              </a:defRPr>
            </a:lvl7pPr>
            <a:lvl8pPr marL="1371600" algn="l" rtl="0" fontAlgn="base">
              <a:spcBef>
                <a:spcPct val="0"/>
              </a:spcBef>
              <a:spcAft>
                <a:spcPct val="0"/>
              </a:spcAft>
              <a:defRPr sz="4400" b="1">
                <a:solidFill>
                  <a:schemeClr val="tx2"/>
                </a:solidFill>
                <a:latin typeface="Helvetica" charset="0"/>
                <a:ea typeface="ＭＳ Ｐゴシック" charset="0"/>
                <a:cs typeface="ＭＳ Ｐゴシック" charset="0"/>
              </a:defRPr>
            </a:lvl8pPr>
            <a:lvl9pPr marL="1828800" algn="l" rtl="0" fontAlgn="base">
              <a:spcBef>
                <a:spcPct val="0"/>
              </a:spcBef>
              <a:spcAft>
                <a:spcPct val="0"/>
              </a:spcAft>
              <a:defRPr sz="4400" b="1">
                <a:solidFill>
                  <a:schemeClr val="tx2"/>
                </a:solidFill>
                <a:latin typeface="Helvetica" charset="0"/>
                <a:ea typeface="ＭＳ Ｐゴシック" charset="0"/>
                <a:cs typeface="ＭＳ Ｐゴシック" charset="0"/>
              </a:defRPr>
            </a:lvl9pPr>
          </a:lstStyle>
          <a:p>
            <a:r>
              <a:rPr lang="en-US" sz="1100" b="0" kern="0" dirty="0" smtClean="0">
                <a:latin typeface="Helvetica" panose="020B0604020202020204" pitchFamily="34" charset="0"/>
                <a:cs typeface="Helvetica" panose="020B0604020202020204" pitchFamily="34" charset="0"/>
              </a:rPr>
              <a:t>Source: Association of American Railroads</a:t>
            </a:r>
            <a:endParaRPr lang="en-US" sz="1100" b="0" kern="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8565333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c 15 2016 DAP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c 15 2016 DAPH" id="{37ACAA2A-B6B3-4A6C-9821-02E6E3FBEDCD}" vid="{C373A743-2E7D-43BF-BCAC-9D91496AE27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ec 15 2016 DAPH" id="{37ACAA2A-B6B3-4A6C-9821-02E6E3FBEDCD}" vid="{37622428-AA73-4FF4-885A-985C90E10103}"/>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 15 2016 DAPH" id="{37ACAA2A-B6B3-4A6C-9821-02E6E3FBEDCD}" vid="{56E5FE51-D33D-453B-B688-5EDA5955DFB9}"/>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c 15 2016 DAPH" id="{37ACAA2A-B6B3-4A6C-9821-02E6E3FBEDCD}" vid="{10038274-4F60-47CB-87FE-960E172FCB2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Dec 15 2016 DAPH</Template>
  <TotalTime>6415</TotalTime>
  <Words>2354</Words>
  <Application>Microsoft Office PowerPoint</Application>
  <PresentationFormat>On-screen Show (4:3)</PresentationFormat>
  <Paragraphs>266</Paragraphs>
  <Slides>35</Slides>
  <Notes>33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35</vt:i4>
      </vt:variant>
    </vt:vector>
  </HeadingPairs>
  <TitlesOfParts>
    <vt:vector size="46" baseType="lpstr">
      <vt:lpstr>ＭＳ Ｐゴシック</vt:lpstr>
      <vt:lpstr>Arial</vt:lpstr>
      <vt:lpstr>Calibri</vt:lpstr>
      <vt:lpstr>Calibri Light</vt:lpstr>
      <vt:lpstr>Helvetica</vt:lpstr>
      <vt:lpstr>Lato</vt:lpstr>
      <vt:lpstr>Times New Roman</vt:lpstr>
      <vt:lpstr>Dec 15 2016 DAPH</vt:lpstr>
      <vt:lpstr>Custom Design</vt:lpstr>
      <vt:lpstr>1_Custom Design</vt:lpstr>
      <vt:lpstr>2_Custom Design</vt:lpstr>
      <vt:lpstr> Getting to Zero Roadway Fatalities – What Will It Take? </vt:lpstr>
      <vt:lpstr>PowerPoint Presentation</vt:lpstr>
      <vt:lpstr>PowerPoint Presentation</vt:lpstr>
      <vt:lpstr>PowerPoint Presentation</vt:lpstr>
      <vt:lpstr>PowerPoint Presentation</vt:lpstr>
      <vt:lpstr>Outcome:</vt:lpstr>
      <vt:lpstr>PowerPoint Presentation</vt:lpstr>
      <vt:lpstr>PowerPoint Presentation</vt:lpstr>
      <vt:lpstr>Railroad Employee on Duty Fatalities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Fatality Risk Goes Up  Over 25 MPH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Tatyana Warrick</dc:creator>
  <cp:lastModifiedBy>Debbie Hersman</cp:lastModifiedBy>
  <cp:revision>214</cp:revision>
  <cp:lastPrinted>2018-04-17T21:43:52Z</cp:lastPrinted>
  <dcterms:created xsi:type="dcterms:W3CDTF">2016-12-15T03:41:58Z</dcterms:created>
  <dcterms:modified xsi:type="dcterms:W3CDTF">2018-04-22T00:11:22Z</dcterms:modified>
</cp:coreProperties>
</file>