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charts/chart2.xml" ContentType="application/vnd.openxmlformats-officedocument.drawingml.chart+xml"/>
  <Override PartName="/ppt/theme/themeOverride2.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48" r:id="rId6"/>
    <p:sldMasterId id="2147483661" r:id="rId7"/>
    <p:sldMasterId id="2147483672" r:id="rId8"/>
    <p:sldMasterId id="2147483676" r:id="rId9"/>
  </p:sldMasterIdLst>
  <p:notesMasterIdLst>
    <p:notesMasterId r:id="rId51"/>
  </p:notesMasterIdLst>
  <p:handoutMasterIdLst>
    <p:handoutMasterId r:id="rId52"/>
  </p:handoutMasterIdLst>
  <p:sldIdLst>
    <p:sldId id="256" r:id="rId10"/>
    <p:sldId id="282" r:id="rId11"/>
    <p:sldId id="283" r:id="rId12"/>
    <p:sldId id="286" r:id="rId13"/>
    <p:sldId id="311" r:id="rId14"/>
    <p:sldId id="288" r:id="rId15"/>
    <p:sldId id="305" r:id="rId16"/>
    <p:sldId id="302" r:id="rId17"/>
    <p:sldId id="303" r:id="rId18"/>
    <p:sldId id="261" r:id="rId19"/>
    <p:sldId id="291" r:id="rId20"/>
    <p:sldId id="295" r:id="rId21"/>
    <p:sldId id="292" r:id="rId22"/>
    <p:sldId id="293" r:id="rId23"/>
    <p:sldId id="289" r:id="rId24"/>
    <p:sldId id="290" r:id="rId25"/>
    <p:sldId id="265" r:id="rId26"/>
    <p:sldId id="294" r:id="rId27"/>
    <p:sldId id="312" r:id="rId28"/>
    <p:sldId id="263" r:id="rId29"/>
    <p:sldId id="296" r:id="rId30"/>
    <p:sldId id="299" r:id="rId31"/>
    <p:sldId id="300" r:id="rId32"/>
    <p:sldId id="301" r:id="rId33"/>
    <p:sldId id="298" r:id="rId34"/>
    <p:sldId id="304" r:id="rId35"/>
    <p:sldId id="309" r:id="rId36"/>
    <p:sldId id="308" r:id="rId37"/>
    <p:sldId id="270" r:id="rId38"/>
    <p:sldId id="313" r:id="rId39"/>
    <p:sldId id="280" r:id="rId40"/>
    <p:sldId id="275" r:id="rId41"/>
    <p:sldId id="269" r:id="rId42"/>
    <p:sldId id="271" r:id="rId43"/>
    <p:sldId id="273" r:id="rId44"/>
    <p:sldId id="274" r:id="rId45"/>
    <p:sldId id="276" r:id="rId46"/>
    <p:sldId id="277" r:id="rId47"/>
    <p:sldId id="310" r:id="rId48"/>
    <p:sldId id="307" r:id="rId49"/>
    <p:sldId id="25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3C859"/>
    <a:srgbClr val="FFF1D2"/>
    <a:srgbClr val="101928"/>
    <a:srgbClr val="0D1520"/>
    <a:srgbClr val="FFEECD"/>
    <a:srgbClr val="FFCC66"/>
    <a:srgbClr val="493118"/>
    <a:srgbClr val="96724C"/>
    <a:srgbClr val="1F3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5" autoAdjust="0"/>
  </p:normalViewPr>
  <p:slideViewPr>
    <p:cSldViewPr>
      <p:cViewPr varScale="1">
        <p:scale>
          <a:sx n="86" d="100"/>
          <a:sy n="86" d="100"/>
        </p:scale>
        <p:origin x="8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990"/>
    </p:cViewPr>
  </p:sorterViewPr>
  <p:notesViewPr>
    <p:cSldViewPr>
      <p:cViewPr varScale="1">
        <p:scale>
          <a:sx n="36" d="100"/>
          <a:sy n="36" d="100"/>
        </p:scale>
        <p:origin x="1573" y="2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10.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50337792"/>
        <c:axId val="165208064"/>
      </c:barChart>
      <c:catAx>
        <c:axId val="150337792"/>
        <c:scaling>
          <c:orientation val="minMax"/>
        </c:scaling>
        <c:delete val="0"/>
        <c:axPos val="b"/>
        <c:majorTickMark val="none"/>
        <c:minorTickMark val="none"/>
        <c:tickLblPos val="nextTo"/>
        <c:spPr>
          <a:ln>
            <a:solidFill>
              <a:schemeClr val="tx1"/>
            </a:solidFill>
          </a:ln>
        </c:spPr>
        <c:crossAx val="165208064"/>
        <c:crosses val="autoZero"/>
        <c:auto val="1"/>
        <c:lblAlgn val="ctr"/>
        <c:lblOffset val="100"/>
        <c:noMultiLvlLbl val="0"/>
      </c:catAx>
      <c:valAx>
        <c:axId val="165208064"/>
        <c:scaling>
          <c:orientation val="minMax"/>
        </c:scaling>
        <c:delete val="1"/>
        <c:axPos val="l"/>
        <c:numFmt formatCode="General" sourceLinked="1"/>
        <c:majorTickMark val="none"/>
        <c:minorTickMark val="none"/>
        <c:tickLblPos val="none"/>
        <c:crossAx val="150337792"/>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50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50337792"/>
        <c:axId val="165208064"/>
      </c:barChart>
      <c:catAx>
        <c:axId val="150337792"/>
        <c:scaling>
          <c:orientation val="minMax"/>
        </c:scaling>
        <c:delete val="0"/>
        <c:axPos val="b"/>
        <c:majorTickMark val="none"/>
        <c:minorTickMark val="none"/>
        <c:tickLblPos val="nextTo"/>
        <c:spPr>
          <a:ln>
            <a:solidFill>
              <a:schemeClr val="tx1"/>
            </a:solidFill>
          </a:ln>
        </c:spPr>
        <c:crossAx val="165208064"/>
        <c:crosses val="autoZero"/>
        <c:auto val="1"/>
        <c:lblAlgn val="ctr"/>
        <c:lblOffset val="100"/>
        <c:noMultiLvlLbl val="0"/>
      </c:catAx>
      <c:valAx>
        <c:axId val="165208064"/>
        <c:scaling>
          <c:orientation val="minMax"/>
        </c:scaling>
        <c:delete val="1"/>
        <c:axPos val="l"/>
        <c:numFmt formatCode="General" sourceLinked="1"/>
        <c:majorTickMark val="none"/>
        <c:minorTickMark val="none"/>
        <c:tickLblPos val="none"/>
        <c:crossAx val="150337792"/>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50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C803D1-7E22-426B-946F-B4167FE99CDB}" type="datetimeFigureOut">
              <a:rPr lang="en-US" smtClean="0"/>
              <a:pPr/>
              <a:t>10/13/2017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C6D6C2-CAAA-4C3B-87DD-2F98D0C7A78D}" type="slidenum">
              <a:rPr lang="en-US" smtClean="0"/>
              <a:pPr/>
              <a:t>‹#›</a:t>
            </a:fld>
            <a:endParaRPr lang="en-US" dirty="0"/>
          </a:p>
        </p:txBody>
      </p:sp>
    </p:spTree>
    <p:extLst>
      <p:ext uri="{BB962C8B-B14F-4D97-AF65-F5344CB8AC3E}">
        <p14:creationId xmlns:p14="http://schemas.microsoft.com/office/powerpoint/2010/main" val="2349649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FEA62B-C136-454E-AD9F-0FCD43CAD751}" type="datetimeFigureOut">
              <a:rPr lang="en-US" smtClean="0"/>
              <a:pPr/>
              <a:t>10/13/2017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1B07DF-9005-41CD-BC9E-18B35B2BB4E4}" type="slidenum">
              <a:rPr lang="en-US" smtClean="0"/>
              <a:pPr/>
              <a:t>‹#›</a:t>
            </a:fld>
            <a:endParaRPr lang="en-US" dirty="0"/>
          </a:p>
        </p:txBody>
      </p:sp>
    </p:spTree>
    <p:extLst>
      <p:ext uri="{BB962C8B-B14F-4D97-AF65-F5344CB8AC3E}">
        <p14:creationId xmlns:p14="http://schemas.microsoft.com/office/powerpoint/2010/main" val="400915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effectLst/>
                <a:latin typeface="+mn-lt"/>
                <a:ea typeface="+mn-ea"/>
                <a:cs typeface="+mn-cs"/>
              </a:rPr>
              <a:t> [Slide – SAE graphic, levels of automation]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Tesla was not a self-driving car. </a:t>
            </a:r>
            <a:r>
              <a:rPr lang="en-US" sz="1200" kern="1200" dirty="0">
                <a:solidFill>
                  <a:schemeClr val="tx1"/>
                </a:solidFill>
                <a:effectLst/>
                <a:latin typeface="+mn-lt"/>
                <a:ea typeface="+mn-ea"/>
                <a:cs typeface="+mn-cs"/>
              </a:rPr>
              <a:t>As of right now, </a:t>
            </a:r>
            <a:r>
              <a:rPr lang="en-US" sz="1200" b="1" kern="1200" dirty="0">
                <a:solidFill>
                  <a:schemeClr val="tx1"/>
                </a:solidFill>
                <a:effectLst/>
                <a:latin typeface="+mn-lt"/>
                <a:ea typeface="+mn-ea"/>
                <a:cs typeface="+mn-cs"/>
              </a:rPr>
              <a:t>you can’t buy a self-driving car. </a:t>
            </a:r>
            <a:r>
              <a:rPr lang="en-US" sz="1200" kern="1200" dirty="0">
                <a:solidFill>
                  <a:schemeClr val="tx1"/>
                </a:solidFill>
                <a:effectLst/>
                <a:latin typeface="+mn-lt"/>
                <a:ea typeface="+mn-ea"/>
                <a:cs typeface="+mn-cs"/>
              </a:rPr>
              <a:t>The ones that claim to be self-driving are all experimental.</a:t>
            </a:r>
          </a:p>
          <a:p>
            <a:r>
              <a:rPr lang="en-US" sz="1200" kern="1200" dirty="0">
                <a:solidFill>
                  <a:schemeClr val="tx1"/>
                </a:solidFill>
                <a:effectLst/>
                <a:latin typeface="+mn-lt"/>
                <a:ea typeface="+mn-ea"/>
                <a:cs typeface="+mn-cs"/>
              </a:rPr>
              <a:t>The Tesla had Level 2 automation. It could do things like stay within a well-marked lane by itself, and adjust its own speed based on the car in front of it. </a:t>
            </a:r>
          </a:p>
          <a:p>
            <a:r>
              <a:rPr lang="en-US" sz="1200" kern="1200" dirty="0">
                <a:solidFill>
                  <a:schemeClr val="tx1"/>
                </a:solidFill>
                <a:effectLst/>
                <a:latin typeface="+mn-lt"/>
                <a:ea typeface="+mn-ea"/>
                <a:cs typeface="+mn-cs"/>
              </a:rPr>
              <a:t>But the human was responsible for making sure it did what it should do in the environment.</a:t>
            </a:r>
          </a:p>
          <a:p>
            <a:r>
              <a:rPr lang="en-US" sz="1200" kern="1200" dirty="0">
                <a:solidFill>
                  <a:schemeClr val="tx1"/>
                </a:solidFill>
                <a:effectLst/>
                <a:latin typeface="+mn-lt"/>
                <a:ea typeface="+mn-ea"/>
                <a:cs typeface="+mn-cs"/>
              </a:rPr>
              <a:t>At Level 3 the </a:t>
            </a:r>
            <a:r>
              <a:rPr lang="en-US" sz="1200" b="1" kern="1200" dirty="0">
                <a:solidFill>
                  <a:schemeClr val="tx1"/>
                </a:solidFill>
                <a:effectLst/>
                <a:latin typeface="+mn-lt"/>
                <a:ea typeface="+mn-ea"/>
                <a:cs typeface="+mn-cs"/>
              </a:rPr>
              <a:t>system </a:t>
            </a:r>
            <a:r>
              <a:rPr lang="en-US" sz="1200" kern="1200" dirty="0">
                <a:solidFill>
                  <a:schemeClr val="tx1"/>
                </a:solidFill>
                <a:effectLst/>
                <a:latin typeface="+mn-lt"/>
                <a:ea typeface="+mn-ea"/>
                <a:cs typeface="+mn-cs"/>
              </a:rPr>
              <a:t>begins to be responsible for this. </a:t>
            </a:r>
          </a:p>
          <a:p>
            <a:r>
              <a:rPr lang="en-US" sz="1200" kern="1200" dirty="0">
                <a:solidFill>
                  <a:schemeClr val="tx1"/>
                </a:solidFill>
                <a:effectLst/>
                <a:latin typeface="+mn-lt"/>
                <a:ea typeface="+mn-ea"/>
                <a:cs typeface="+mn-cs"/>
              </a:rPr>
              <a:t>Level 5 is the true self-driving car, with no brake pedal and no steering wheel. </a:t>
            </a:r>
          </a:p>
          <a:p>
            <a:r>
              <a:rPr lang="en-US" sz="1200" kern="1200" dirty="0">
                <a:solidFill>
                  <a:schemeClr val="tx1"/>
                </a:solidFill>
                <a:effectLst/>
                <a:latin typeface="+mn-lt"/>
                <a:ea typeface="+mn-ea"/>
                <a:cs typeface="+mn-cs"/>
              </a:rPr>
              <a:t>That’s great. But how many drivers know about the different levels of automation?</a:t>
            </a:r>
          </a:p>
          <a:p>
            <a:r>
              <a:rPr lang="en-US" sz="1200" kern="1200" dirty="0">
                <a:solidFill>
                  <a:schemeClr val="tx1"/>
                </a:solidFill>
                <a:effectLst/>
                <a:latin typeface="+mn-lt"/>
                <a:ea typeface="+mn-ea"/>
                <a:cs typeface="+mn-cs"/>
              </a:rPr>
              <a:t>Fast-forward: what becomes of driver intervention skills once most of the driving </a:t>
            </a:r>
            <a:r>
              <a:rPr lang="en-US" sz="1200" b="1" kern="1200" dirty="0">
                <a:solidFill>
                  <a:schemeClr val="tx1"/>
                </a:solidFill>
                <a:effectLst/>
                <a:latin typeface="+mn-lt"/>
                <a:ea typeface="+mn-ea"/>
                <a:cs typeface="+mn-cs"/>
              </a:rPr>
              <a:t>is</a:t>
            </a:r>
            <a:r>
              <a:rPr lang="en-US" sz="1200" kern="1200" dirty="0">
                <a:solidFill>
                  <a:schemeClr val="tx1"/>
                </a:solidFill>
                <a:effectLst/>
                <a:latin typeface="+mn-lt"/>
                <a:ea typeface="+mn-ea"/>
                <a:cs typeface="+mn-cs"/>
              </a:rPr>
              <a:t> done by the vehicle?</a:t>
            </a:r>
          </a:p>
          <a:p>
            <a:r>
              <a:rPr lang="en-US" sz="1200" kern="1200" dirty="0">
                <a:solidFill>
                  <a:schemeClr val="tx1"/>
                </a:solidFill>
                <a:effectLst/>
                <a:latin typeface="+mn-lt"/>
                <a:ea typeface="+mn-ea"/>
                <a:cs typeface="+mn-cs"/>
              </a:rPr>
              <a:t>In aviation, de-skilling happened.</a:t>
            </a:r>
          </a:p>
          <a:p>
            <a:r>
              <a:rPr lang="en-US" sz="1200" kern="1200" dirty="0">
                <a:solidFill>
                  <a:schemeClr val="tx1"/>
                </a:solidFill>
                <a:effectLst/>
                <a:latin typeface="+mn-lt"/>
                <a:ea typeface="+mn-ea"/>
                <a:cs typeface="+mn-cs"/>
              </a:rPr>
              <a:t>In the Asiana crash, the pilot did not try to land the plane himself, </a:t>
            </a:r>
            <a:r>
              <a:rPr lang="en-US" sz="1200" b="1" kern="1200" dirty="0">
                <a:solidFill>
                  <a:schemeClr val="tx1"/>
                </a:solidFill>
                <a:effectLst/>
                <a:latin typeface="+mn-lt"/>
                <a:ea typeface="+mn-ea"/>
                <a:cs typeface="+mn-cs"/>
              </a:rPr>
              <a:t>in good conditions,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with more than 2 miles of runway.</a:t>
            </a:r>
            <a:r>
              <a:rPr lang="en-US" sz="1200" kern="1200" dirty="0">
                <a:solidFill>
                  <a:schemeClr val="tx1"/>
                </a:solidFill>
                <a:effectLst/>
                <a:latin typeface="+mn-lt"/>
                <a:ea typeface="+mn-ea"/>
                <a:cs typeface="+mn-cs"/>
              </a:rPr>
              <a:t> (If you’re not a pilot, 2 miles is a lot of runway.)</a:t>
            </a:r>
          </a:p>
          <a:p>
            <a:r>
              <a:rPr lang="en-US" sz="1200" kern="1200" dirty="0">
                <a:solidFill>
                  <a:schemeClr val="tx1"/>
                </a:solidFill>
                <a:effectLst/>
                <a:latin typeface="+mn-lt"/>
                <a:ea typeface="+mn-ea"/>
                <a:cs typeface="+mn-cs"/>
              </a:rPr>
              <a:t>The NTSB recommended that Asiana provide more manual flying time. And that’s after 99 years of successful automation.</a:t>
            </a:r>
          </a:p>
          <a:p>
            <a:r>
              <a:rPr lang="en-US" sz="1200" kern="1200" dirty="0">
                <a:solidFill>
                  <a:schemeClr val="tx1"/>
                </a:solidFill>
                <a:effectLst/>
                <a:latin typeface="+mn-lt"/>
                <a:ea typeface="+mn-ea"/>
                <a:cs typeface="+mn-cs"/>
              </a:rPr>
              <a:t>So what happens in the future, when the car is doing more of the driving? Can we expect more “de-skilling” crashes?</a:t>
            </a:r>
          </a:p>
          <a:p>
            <a:r>
              <a:rPr lang="en-US" sz="1200" kern="1200" dirty="0">
                <a:solidFill>
                  <a:schemeClr val="tx1"/>
                </a:solidFill>
                <a:effectLst/>
                <a:latin typeface="+mn-lt"/>
                <a:ea typeface="+mn-ea"/>
                <a:cs typeface="+mn-cs"/>
              </a:rPr>
              <a:t>When self-driving cars are perfect, we’ll all just be passengers. And you don’t take Driver’s Ed to take the bus. </a:t>
            </a:r>
          </a:p>
          <a:p>
            <a:r>
              <a:rPr lang="en-US" sz="1200" kern="1200" dirty="0">
                <a:solidFill>
                  <a:schemeClr val="tx1"/>
                </a:solidFill>
                <a:effectLst/>
                <a:latin typeface="+mn-lt"/>
                <a:ea typeface="+mn-ea"/>
                <a:cs typeface="+mn-cs"/>
              </a:rPr>
              <a:t>But between now and then, how will human drivers get practice driving the car?</a:t>
            </a:r>
          </a:p>
          <a:p>
            <a:r>
              <a:rPr lang="en-US" sz="1200" kern="1200" dirty="0">
                <a:solidFill>
                  <a:schemeClr val="tx1"/>
                </a:solidFill>
                <a:effectLst/>
                <a:latin typeface="+mn-lt"/>
                <a:ea typeface="+mn-ea"/>
                <a:cs typeface="+mn-cs"/>
              </a:rPr>
              <a:t>Remember the good news: The building-blocks of automated vehicles, like forward collision avoidance, already do save lives. More automation of tasks can reduce human error.</a:t>
            </a:r>
          </a:p>
          <a:p>
            <a:r>
              <a:rPr lang="en-US" sz="1200" kern="1200" dirty="0">
                <a:solidFill>
                  <a:schemeClr val="tx1"/>
                </a:solidFill>
                <a:effectLst/>
                <a:latin typeface="+mn-lt"/>
                <a:ea typeface="+mn-ea"/>
                <a:cs typeface="+mn-cs"/>
              </a:rPr>
              <a:t>But drivers will be expected to passively watch the vehicle’s performance and the environment. We know from other modes that humans aren’t good at that. </a:t>
            </a:r>
          </a:p>
          <a:p>
            <a:r>
              <a:rPr lang="en-US" sz="1200" kern="1200" dirty="0">
                <a:solidFill>
                  <a:schemeClr val="tx1"/>
                </a:solidFill>
                <a:effectLst/>
                <a:latin typeface="+mn-lt"/>
                <a:ea typeface="+mn-ea"/>
                <a:cs typeface="+mn-cs"/>
              </a:rPr>
              <a:t>Then, when a novel situation confuses the automation, drivers will take on a less and less familiar role. They will be called on to take control of the vehicle for the </a:t>
            </a:r>
            <a:r>
              <a:rPr lang="en-US" sz="1200" b="1" kern="1200" dirty="0">
                <a:solidFill>
                  <a:schemeClr val="tx1"/>
                </a:solidFill>
                <a:effectLst/>
                <a:latin typeface="+mn-lt"/>
                <a:ea typeface="+mn-ea"/>
                <a:cs typeface="+mn-cs"/>
              </a:rPr>
              <a:t>first</a:t>
            </a:r>
            <a:r>
              <a:rPr lang="en-US" sz="1200" kern="1200" dirty="0">
                <a:solidFill>
                  <a:schemeClr val="tx1"/>
                </a:solidFill>
                <a:effectLst/>
                <a:latin typeface="+mn-lt"/>
                <a:ea typeface="+mn-ea"/>
                <a:cs typeface="+mn-cs"/>
              </a:rPr>
              <a:t> time, at the </a:t>
            </a:r>
            <a:r>
              <a:rPr lang="en-US" sz="1200" b="1" kern="1200" dirty="0">
                <a:solidFill>
                  <a:schemeClr val="tx1"/>
                </a:solidFill>
                <a:effectLst/>
                <a:latin typeface="+mn-lt"/>
                <a:ea typeface="+mn-ea"/>
                <a:cs typeface="+mn-cs"/>
              </a:rPr>
              <a:t>worst</a:t>
            </a:r>
            <a:r>
              <a:rPr lang="en-US" sz="1200" kern="1200" dirty="0">
                <a:solidFill>
                  <a:schemeClr val="tx1"/>
                </a:solidFill>
                <a:effectLst/>
                <a:latin typeface="+mn-lt"/>
                <a:ea typeface="+mn-ea"/>
                <a:cs typeface="+mn-cs"/>
              </a:rPr>
              <a:t> possible time.</a:t>
            </a:r>
          </a:p>
          <a:p>
            <a:r>
              <a:rPr lang="en-US" sz="1200" kern="1200" dirty="0">
                <a:solidFill>
                  <a:schemeClr val="tx1"/>
                </a:solidFill>
                <a:effectLst/>
                <a:latin typeface="+mn-lt"/>
                <a:ea typeface="+mn-ea"/>
                <a:cs typeface="+mn-cs"/>
              </a:rPr>
              <a:t>And these scenarios are on the way to a public that does not yet understand the cars that they will increasingly drive.</a:t>
            </a:r>
          </a:p>
        </p:txBody>
      </p:sp>
      <p:sp>
        <p:nvSpPr>
          <p:cNvPr id="4" name="Slide Number Placeholder 3"/>
          <p:cNvSpPr>
            <a:spLocks noGrp="1"/>
          </p:cNvSpPr>
          <p:nvPr>
            <p:ph type="sldNum" sz="quarter" idx="10"/>
          </p:nvPr>
        </p:nvSpPr>
        <p:spPr/>
        <p:txBody>
          <a:bodyPr/>
          <a:lstStyle/>
          <a:p>
            <a:fld id="{521B07DF-9005-41CD-BC9E-18B35B2BB4E4}" type="slidenum">
              <a:rPr lang="en-US" smtClean="0"/>
              <a:pPr/>
              <a:t>17</a:t>
            </a:fld>
            <a:endParaRPr lang="en-US" dirty="0"/>
          </a:p>
        </p:txBody>
      </p:sp>
    </p:spTree>
    <p:extLst>
      <p:ext uri="{BB962C8B-B14F-4D97-AF65-F5344CB8AC3E}">
        <p14:creationId xmlns:p14="http://schemas.microsoft.com/office/powerpoint/2010/main" val="3637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For more than 25 years, the NTSB has issued its Most Wanted List of critical transportation safety improvements.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1990, we created the Most Wanted List to draw attention to the 10 most critical safety improvements needed to reduce transportation accidents and save lives. Every year, we evaluate what we have learned in crash investigations and issue a new Most Wanted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year, industry, government, safety advocates, and members of the public do their part to make transportation a little bit safer. </a:t>
            </a:r>
          </a:p>
          <a:p>
            <a:endParaRPr lang="en-US" dirty="0"/>
          </a:p>
          <a:p>
            <a:r>
              <a:rPr lang="en-US" sz="1200" kern="1200" dirty="0">
                <a:solidFill>
                  <a:schemeClr val="tx1"/>
                </a:solidFill>
                <a:effectLst/>
                <a:latin typeface="+mn-lt"/>
                <a:ea typeface="+mn-ea"/>
                <a:cs typeface="+mn-cs"/>
              </a:rPr>
              <a:t>But little by little, we continue to take new steps on the transportation safety journey. Transportation is safer today than it was in the past. </a:t>
            </a:r>
          </a:p>
          <a:p>
            <a:endParaRPr lang="en-US" dirty="0"/>
          </a:p>
          <a:p>
            <a:r>
              <a:rPr lang="en-US" sz="1200" kern="1200" dirty="0">
                <a:solidFill>
                  <a:schemeClr val="tx1"/>
                </a:solidFill>
                <a:effectLst/>
                <a:latin typeface="+mn-lt"/>
                <a:ea typeface="+mn-ea"/>
                <a:cs typeface="+mn-cs"/>
              </a:rPr>
              <a:t>The 2016 Most Wanted List is our roadmap to making transportation even safer this coming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List includes many issues that appeared in previous years, because these issues still need more work.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5735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For more than 25 years, the NTSB has issued its Most Wanted List of critical transportation safety improvements.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1990, we created the Most Wanted List to draw attention to the 10 most critical safety improvements needed to reduce transportation accidents and save lives. Every year, we evaluate what we have learned in crash investigations and issue a new Most Wanted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year, industry, government, safety advocates, and members of the public do their part to make transportation a little bit safer. </a:t>
            </a:r>
          </a:p>
          <a:p>
            <a:endParaRPr lang="en-US" dirty="0"/>
          </a:p>
          <a:p>
            <a:r>
              <a:rPr lang="en-US" sz="1200" kern="1200" dirty="0">
                <a:solidFill>
                  <a:schemeClr val="tx1"/>
                </a:solidFill>
                <a:effectLst/>
                <a:latin typeface="+mn-lt"/>
                <a:ea typeface="+mn-ea"/>
                <a:cs typeface="+mn-cs"/>
              </a:rPr>
              <a:t>But little by little, we continue to take new steps on the transportation safety journey. Transportation is safer today than it was in the past. </a:t>
            </a:r>
          </a:p>
          <a:p>
            <a:endParaRPr lang="en-US" dirty="0"/>
          </a:p>
          <a:p>
            <a:r>
              <a:rPr lang="en-US" sz="1200" kern="1200" dirty="0">
                <a:solidFill>
                  <a:schemeClr val="tx1"/>
                </a:solidFill>
                <a:effectLst/>
                <a:latin typeface="+mn-lt"/>
                <a:ea typeface="+mn-ea"/>
                <a:cs typeface="+mn-cs"/>
              </a:rPr>
              <a:t>The 2016 Most Wanted List is our roadmap to making transportation even safer this coming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List includes many issues that appeared in previous years, because these issues still need more work.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2489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For more than 25 years, the NTSB has issued its Most Wanted List of critical transportation safety improvements.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1990, we created the Most Wanted List to draw attention to the 10 most critical safety improvements needed to reduce transportation accidents and save lives. Every year, we evaluate what we have learned in crash investigations and issue a new Most Wanted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year, industry, government, safety advocates, and members of the public do their part to make transportation a little bit safer. </a:t>
            </a:r>
          </a:p>
          <a:p>
            <a:endParaRPr lang="en-US" dirty="0"/>
          </a:p>
          <a:p>
            <a:r>
              <a:rPr lang="en-US" sz="1200" kern="1200" dirty="0">
                <a:solidFill>
                  <a:schemeClr val="tx1"/>
                </a:solidFill>
                <a:effectLst/>
                <a:latin typeface="+mn-lt"/>
                <a:ea typeface="+mn-ea"/>
                <a:cs typeface="+mn-cs"/>
              </a:rPr>
              <a:t>But little by little, we continue to take new steps on the transportation safety journey. Transportation is safer today than it was in the past. </a:t>
            </a:r>
          </a:p>
          <a:p>
            <a:endParaRPr lang="en-US" dirty="0"/>
          </a:p>
          <a:p>
            <a:r>
              <a:rPr lang="en-US" sz="1200" kern="1200" dirty="0">
                <a:solidFill>
                  <a:schemeClr val="tx1"/>
                </a:solidFill>
                <a:effectLst/>
                <a:latin typeface="+mn-lt"/>
                <a:ea typeface="+mn-ea"/>
                <a:cs typeface="+mn-cs"/>
              </a:rPr>
              <a:t>The 2016 Most Wanted List is our roadmap to making transportation even safer this coming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List includes many issues that appeared in previous years, because these issues still need more work.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791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 y="6245354"/>
            <a:ext cx="457200" cy="365125"/>
          </a:xfrm>
          <a:prstGeom prst="rect">
            <a:avLst/>
          </a:prstGeo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914400" y="4953000"/>
            <a:ext cx="7315200" cy="1066800"/>
          </a:xfrm>
          <a:prstGeom prst="rect">
            <a:avLst/>
          </a:prstGeom>
        </p:spPr>
        <p:txBody>
          <a:bodyPr/>
          <a:lstStyle>
            <a:lvl1pPr marL="0" indent="0">
              <a:defRPr baseline="0">
                <a:solidFill>
                  <a:schemeClr val="bg2"/>
                </a:solidFill>
                <a:latin typeface="Arial" pitchFamily="34" charset="0"/>
                <a:cs typeface="Arial" pitchFamily="34" charset="0"/>
              </a:defRPr>
            </a:lvl1pPr>
          </a:lstStyle>
          <a:p>
            <a:pPr lvl="0"/>
            <a:r>
              <a:rPr lang="en-US" dirty="0"/>
              <a:t>Click to enter the presenter’s name</a:t>
            </a:r>
          </a:p>
        </p:txBody>
      </p:sp>
      <p:sp>
        <p:nvSpPr>
          <p:cNvPr id="2" name="Title 1"/>
          <p:cNvSpPr>
            <a:spLocks noGrp="1"/>
          </p:cNvSpPr>
          <p:nvPr>
            <p:ph type="title" hasCustomPrompt="1"/>
          </p:nvPr>
        </p:nvSpPr>
        <p:spPr/>
        <p:txBody>
          <a:bodyPr/>
          <a:lstStyle>
            <a:lvl1pPr>
              <a:defRPr baseline="0">
                <a:solidFill>
                  <a:srgbClr val="F3C859"/>
                </a:solidFill>
              </a:defRPr>
            </a:lvl1pPr>
          </a:lstStyle>
          <a:p>
            <a:r>
              <a:rPr lang="en-US" dirty="0"/>
              <a:t>Click to enter the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picture caption</a:t>
            </a:r>
          </a:p>
        </p:txBody>
      </p:sp>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insert picture</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 y="6245354"/>
            <a:ext cx="457200" cy="365125"/>
          </a:xfrm>
          <a:prstGeom prst="rect">
            <a:avLst/>
          </a:prstGeom>
        </p:spPr>
        <p:txBody>
          <a:bodyPr/>
          <a:lstStyle/>
          <a:p>
            <a:fld id="{C6C6B0C3-FC97-4666-B210-7D3D244D68FC}" type="slidenum">
              <a:rPr lang="en-US" smtClean="0"/>
              <a:pPr/>
              <a:t>‹#›</a:t>
            </a:fld>
            <a:endParaRPr lang="en-US" dirty="0"/>
          </a:p>
        </p:txBody>
      </p:sp>
      <p:graphicFrame>
        <p:nvGraphicFramePr>
          <p:cNvPr id="4" name="Content Placeholder 5"/>
          <p:cNvGraphicFramePr>
            <a:graphicFrameLocks/>
          </p:cNvGraphicFramePr>
          <p:nvPr userDrawn="1">
            <p:extLst>
              <p:ext uri="{D42A27DB-BD31-4B8C-83A1-F6EECF244321}">
                <p14:modId xmlns:p14="http://schemas.microsoft.com/office/powerpoint/2010/main" val="2356667834"/>
              </p:ext>
            </p:extLst>
          </p:nvPr>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TSB Last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
            <a:ext cx="5867400" cy="1143000"/>
          </a:xfrm>
        </p:spPr>
        <p:txBody>
          <a:bodyPr/>
          <a:lstStyle/>
          <a:p>
            <a:r>
              <a:rPr lang="en-US"/>
              <a:t>Click to edit Master title style</a:t>
            </a:r>
          </a:p>
        </p:txBody>
      </p:sp>
      <p:sp>
        <p:nvSpPr>
          <p:cNvPr id="3" name="Text Placeholder 2"/>
          <p:cNvSpPr>
            <a:spLocks noGrp="1"/>
          </p:cNvSpPr>
          <p:nvPr>
            <p:ph type="body" sz="half" idx="1"/>
          </p:nvPr>
        </p:nvSpPr>
        <p:spPr>
          <a:xfrm>
            <a:off x="520700" y="1535113"/>
            <a:ext cx="398621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9313" y="1535113"/>
            <a:ext cx="3987800" cy="4114800"/>
          </a:xfrm>
        </p:spPr>
        <p:txBody>
          <a:bodyPr/>
          <a:lstStyle/>
          <a:p>
            <a:endParaRPr lang="en-US"/>
          </a:p>
        </p:txBody>
      </p:sp>
    </p:spTree>
    <p:extLst>
      <p:ext uri="{BB962C8B-B14F-4D97-AF65-F5344CB8AC3E}">
        <p14:creationId xmlns:p14="http://schemas.microsoft.com/office/powerpoint/2010/main" val="2363207936"/>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extLst>
      <p:ext uri="{BB962C8B-B14F-4D97-AF65-F5344CB8AC3E}">
        <p14:creationId xmlns:p14="http://schemas.microsoft.com/office/powerpoint/2010/main" val="361576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600"/>
              </a:spcBef>
              <a:spcAft>
                <a:spcPts val="0"/>
              </a:spcAft>
              <a:defRPr/>
            </a:lvl2pPr>
            <a:lvl3pPr>
              <a:spcBef>
                <a:spcPts val="504"/>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Tree>
    <p:extLst>
      <p:ext uri="{BB962C8B-B14F-4D97-AF65-F5344CB8AC3E}">
        <p14:creationId xmlns:p14="http://schemas.microsoft.com/office/powerpoint/2010/main" val="263456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Tree>
    <p:extLst>
      <p:ext uri="{BB962C8B-B14F-4D97-AF65-F5344CB8AC3E}">
        <p14:creationId xmlns:p14="http://schemas.microsoft.com/office/powerpoint/2010/main" val="3744961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4" name="Content Placeholder 3"/>
          <p:cNvSpPr>
            <a:spLocks noGrp="1"/>
          </p:cNvSpPr>
          <p:nvPr>
            <p:ph sz="half" idx="2" hasCustomPrompt="1"/>
          </p:nvPr>
        </p:nvSpPr>
        <p:spPr>
          <a:xfrm>
            <a:off x="46482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9144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a:lvl1pPr>
          </a:lstStyle>
          <a:p>
            <a:r>
              <a:rPr lang="en-US" dirty="0"/>
              <a:t>Click to edit the title</a:t>
            </a:r>
          </a:p>
        </p:txBody>
      </p:sp>
    </p:spTree>
    <p:extLst>
      <p:ext uri="{BB962C8B-B14F-4D97-AF65-F5344CB8AC3E}">
        <p14:creationId xmlns:p14="http://schemas.microsoft.com/office/powerpoint/2010/main" val="121882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TSB Title Slide with Phot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 y="6245354"/>
            <a:ext cx="457200" cy="365125"/>
          </a:xfrm>
          <a:prstGeom prst="rect">
            <a:avLst/>
          </a:prstGeom>
        </p:spPr>
        <p:txBody>
          <a:bodyPr/>
          <a:lstStyle/>
          <a:p>
            <a:fld id="{C6C6B0C3-FC97-4666-B210-7D3D244D68FC}" type="slidenum">
              <a:rPr lang="en-US" smtClean="0"/>
              <a:pPr/>
              <a:t>‹#›</a:t>
            </a:fld>
            <a:endParaRPr lang="en-US" dirty="0"/>
          </a:p>
        </p:txBody>
      </p:sp>
      <p:sp>
        <p:nvSpPr>
          <p:cNvPr id="7" name="Picture Placeholder 6"/>
          <p:cNvSpPr>
            <a:spLocks noGrp="1"/>
          </p:cNvSpPr>
          <p:nvPr>
            <p:ph type="pic" sz="quarter" idx="12"/>
          </p:nvPr>
        </p:nvSpPr>
        <p:spPr>
          <a:xfrm>
            <a:off x="914400" y="2895600"/>
            <a:ext cx="2743200" cy="3200400"/>
          </a:xfrm>
          <a:prstGeom prst="rect">
            <a:avLst/>
          </a:prstGeom>
        </p:spPr>
        <p:txBody>
          <a:bodyPr/>
          <a:lstStyle>
            <a:lvl1pPr>
              <a:defRPr>
                <a:solidFill>
                  <a:schemeClr val="bg2"/>
                </a:solidFill>
              </a:defRPr>
            </a:lvl1pPr>
          </a:lstStyle>
          <a:p>
            <a:r>
              <a:rPr lang="en-US" dirty="0"/>
              <a:t>Click icon to add picture</a:t>
            </a:r>
          </a:p>
        </p:txBody>
      </p:sp>
      <p:sp>
        <p:nvSpPr>
          <p:cNvPr id="5" name="Text Placeholder 4"/>
          <p:cNvSpPr>
            <a:spLocks noGrp="1"/>
          </p:cNvSpPr>
          <p:nvPr>
            <p:ph type="body" sz="quarter" idx="11" hasCustomPrompt="1"/>
          </p:nvPr>
        </p:nvSpPr>
        <p:spPr>
          <a:xfrm>
            <a:off x="3733800" y="4953001"/>
            <a:ext cx="4495800" cy="1143000"/>
          </a:xfrm>
          <a:prstGeom prst="rect">
            <a:avLst/>
          </a:prstGeom>
        </p:spPr>
        <p:txBody>
          <a:bodyPr/>
          <a:lstStyle>
            <a:lvl1pPr marL="0" indent="0">
              <a:defRPr baseline="0">
                <a:solidFill>
                  <a:schemeClr val="bg2"/>
                </a:solidFill>
                <a:latin typeface="Arial" pitchFamily="34" charset="0"/>
                <a:cs typeface="Arial" pitchFamily="34" charset="0"/>
              </a:defRPr>
            </a:lvl1pPr>
          </a:lstStyle>
          <a:p>
            <a:pPr lvl="0"/>
            <a:r>
              <a:rPr lang="en-US" dirty="0"/>
              <a:t>Click to enter the</a:t>
            </a:r>
            <a:br>
              <a:rPr lang="en-US" dirty="0"/>
            </a:br>
            <a:r>
              <a:rPr lang="en-US" dirty="0"/>
              <a:t>presenter’s name</a:t>
            </a:r>
          </a:p>
        </p:txBody>
      </p:sp>
      <p:sp>
        <p:nvSpPr>
          <p:cNvPr id="2" name="Title 1"/>
          <p:cNvSpPr>
            <a:spLocks noGrp="1"/>
          </p:cNvSpPr>
          <p:nvPr>
            <p:ph type="title" hasCustomPrompt="1"/>
          </p:nvPr>
        </p:nvSpPr>
        <p:spPr>
          <a:xfrm>
            <a:off x="3733800" y="2895601"/>
            <a:ext cx="4495800" cy="1936173"/>
          </a:xfrm>
        </p:spPr>
        <p:txBody>
          <a:bodyPr/>
          <a:lstStyle>
            <a:lvl1pPr>
              <a:defRPr baseline="0"/>
            </a:lvl1pPr>
          </a:lstStyle>
          <a:p>
            <a:r>
              <a:rPr lang="en-US" dirty="0"/>
              <a:t>Click to enter the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5"/>
          <p:cNvSpPr>
            <a:spLocks noGrp="1"/>
          </p:cNvSpPr>
          <p:nvPr>
            <p:ph type="sldNum" sz="quarter" idx="11"/>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Content Placeholder 5"/>
          <p:cNvSpPr>
            <a:spLocks noGrp="1"/>
          </p:cNvSpPr>
          <p:nvPr>
            <p:ph sz="quarter" idx="4" hasCustomPrompt="1"/>
          </p:nvPr>
        </p:nvSpPr>
        <p:spPr>
          <a:xfrm>
            <a:off x="4645026" y="2667000"/>
            <a:ext cx="3584575"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6" y="1828801"/>
            <a:ext cx="3584575"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914400" y="1828801"/>
            <a:ext cx="3582988"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2" name="Title 1"/>
          <p:cNvSpPr>
            <a:spLocks noGrp="1"/>
          </p:cNvSpPr>
          <p:nvPr>
            <p:ph type="title" hasCustomPrompt="1"/>
          </p:nvPr>
        </p:nvSpPr>
        <p:spPr/>
        <p:txBody>
          <a:bodyPr/>
          <a:lstStyle>
            <a:lvl1pPr>
              <a:defRPr/>
            </a:lvl1pPr>
          </a:lstStyle>
          <a:p>
            <a:r>
              <a:rPr lang="en-US" dirty="0"/>
              <a:t>Click to edit the title</a:t>
            </a:r>
          </a:p>
        </p:txBody>
      </p:sp>
    </p:spTree>
    <p:extLst>
      <p:ext uri="{BB962C8B-B14F-4D97-AF65-F5344CB8AC3E}">
        <p14:creationId xmlns:p14="http://schemas.microsoft.com/office/powerpoint/2010/main" val="2025198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Content Placeholder 2"/>
          <p:cNvSpPr>
            <a:spLocks noGrp="1"/>
          </p:cNvSpPr>
          <p:nvPr>
            <p:ph idx="1" hasCustomPrompt="1"/>
          </p:nvPr>
        </p:nvSpPr>
        <p:spPr>
          <a:xfrm>
            <a:off x="3575050" y="685803"/>
            <a:ext cx="4654550" cy="5257799"/>
          </a:xfrm>
        </p:spPr>
        <p:txBody>
          <a:bodyPr/>
          <a:lstStyle>
            <a:lvl1pPr>
              <a:defRPr sz="2400">
                <a:solidFill>
                  <a:schemeClr val="bg1"/>
                </a:solidFill>
                <a:effectLst>
                  <a:outerShdw blurRad="50800" dist="38100" dir="2700000" algn="tl" rotWithShape="0">
                    <a:prstClr val="black">
                      <a:alpha val="75000"/>
                    </a:prstClr>
                  </a:outerShdw>
                </a:effectLst>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1" y="1600201"/>
            <a:ext cx="2551113" cy="4343400"/>
          </a:xfrm>
        </p:spPr>
        <p:txBody>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text</a:t>
            </a:r>
          </a:p>
        </p:txBody>
      </p:sp>
      <p:sp>
        <p:nvSpPr>
          <p:cNvPr id="2" name="Title 1"/>
          <p:cNvSpPr>
            <a:spLocks noGrp="1"/>
          </p:cNvSpPr>
          <p:nvPr>
            <p:ph type="title" hasCustomPrompt="1"/>
          </p:nvPr>
        </p:nvSpPr>
        <p:spPr>
          <a:xfrm>
            <a:off x="914401" y="685800"/>
            <a:ext cx="2551113" cy="838200"/>
          </a:xfrm>
        </p:spPr>
        <p:txBody>
          <a:bodyPr anchor="t" anchorCtr="0"/>
          <a:lstStyle>
            <a:lvl1pPr algn="l">
              <a:defRPr sz="1500" b="0"/>
            </a:lvl1pPr>
          </a:lstStyle>
          <a:p>
            <a:r>
              <a:rPr lang="en-US" dirty="0"/>
              <a:t>Click to the title</a:t>
            </a:r>
          </a:p>
        </p:txBody>
      </p:sp>
    </p:spTree>
    <p:extLst>
      <p:ext uri="{BB962C8B-B14F-4D97-AF65-F5344CB8AC3E}">
        <p14:creationId xmlns:p14="http://schemas.microsoft.com/office/powerpoint/2010/main" val="24234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
        <p:nvSpPr>
          <p:cNvPr id="2" name="Title 1"/>
          <p:cNvSpPr>
            <a:spLocks noGrp="1"/>
          </p:cNvSpPr>
          <p:nvPr>
            <p:ph type="title" hasCustomPrompt="1"/>
          </p:nvPr>
        </p:nvSpPr>
        <p:spPr/>
        <p:txBody>
          <a:bodyPr/>
          <a:lstStyle>
            <a:lvl1pPr>
              <a:defRPr/>
            </a:lvl1pPr>
          </a:lstStyle>
          <a:p>
            <a:r>
              <a:rPr lang="en-US" dirty="0"/>
              <a:t>Click to edit the title</a:t>
            </a:r>
          </a:p>
        </p:txBody>
      </p:sp>
    </p:spTree>
    <p:extLst>
      <p:ext uri="{BB962C8B-B14F-4D97-AF65-F5344CB8AC3E}">
        <p14:creationId xmlns:p14="http://schemas.microsoft.com/office/powerpoint/2010/main" val="311100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picture caption</a:t>
            </a:r>
          </a:p>
        </p:txBody>
      </p:sp>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insert picture</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extLst>
      <p:ext uri="{BB962C8B-B14F-4D97-AF65-F5344CB8AC3E}">
        <p14:creationId xmlns:p14="http://schemas.microsoft.com/office/powerpoint/2010/main" val="2554083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extLst>
      <p:ext uri="{BB962C8B-B14F-4D97-AF65-F5344CB8AC3E}">
        <p14:creationId xmlns:p14="http://schemas.microsoft.com/office/powerpoint/2010/main" val="3310740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extLst>
      <p:ext uri="{BB962C8B-B14F-4D97-AF65-F5344CB8AC3E}">
        <p14:creationId xmlns:p14="http://schemas.microsoft.com/office/powerpoint/2010/main" val="2711259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 y="6245354"/>
            <a:ext cx="457200" cy="365125"/>
          </a:xfrm>
          <a:prstGeom prst="rect">
            <a:avLst/>
          </a:prstGeom>
        </p:spPr>
        <p:txBody>
          <a:bodyPr/>
          <a:lstStyle/>
          <a:p>
            <a:fld id="{C6C6B0C3-FC97-4666-B210-7D3D244D68FC}" type="slidenum">
              <a:rPr lang="en-US" smtClean="0"/>
              <a:pPr/>
              <a:t>‹#›</a:t>
            </a:fld>
            <a:endParaRPr lang="en-US" dirty="0"/>
          </a:p>
        </p:txBody>
      </p:sp>
      <p:graphicFrame>
        <p:nvGraphicFramePr>
          <p:cNvPr id="4" name="Content Placeholder 5"/>
          <p:cNvGraphicFramePr>
            <a:graphicFrameLocks/>
          </p:cNvGraphicFramePr>
          <p:nvPr userDrawn="1">
            <p:extLst/>
          </p:nvPr>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7038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
            <a:ext cx="5867400" cy="1143000"/>
          </a:xfrm>
        </p:spPr>
        <p:txBody>
          <a:bodyPr/>
          <a:lstStyle/>
          <a:p>
            <a:r>
              <a:rPr lang="en-US"/>
              <a:t>Click to edit Master title style</a:t>
            </a:r>
          </a:p>
        </p:txBody>
      </p:sp>
      <p:sp>
        <p:nvSpPr>
          <p:cNvPr id="3" name="Text Placeholder 2"/>
          <p:cNvSpPr>
            <a:spLocks noGrp="1"/>
          </p:cNvSpPr>
          <p:nvPr>
            <p:ph type="body" sz="half" idx="1"/>
          </p:nvPr>
        </p:nvSpPr>
        <p:spPr>
          <a:xfrm>
            <a:off x="520700" y="1535113"/>
            <a:ext cx="398621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9313" y="1535113"/>
            <a:ext cx="3987800" cy="4114800"/>
          </a:xfrm>
        </p:spPr>
        <p:txBody>
          <a:bodyPr/>
          <a:lstStyle/>
          <a:p>
            <a:endParaRPr lang="en-US"/>
          </a:p>
        </p:txBody>
      </p:sp>
    </p:spTree>
    <p:extLst>
      <p:ext uri="{BB962C8B-B14F-4D97-AF65-F5344CB8AC3E}">
        <p14:creationId xmlns:p14="http://schemas.microsoft.com/office/powerpoint/2010/main" val="394278283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20473"/>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600"/>
              </a:spcBef>
              <a:spcAft>
                <a:spcPts val="0"/>
              </a:spcAft>
              <a:defRPr/>
            </a:lvl2pPr>
            <a:lvl3pPr>
              <a:spcBef>
                <a:spcPts val="504"/>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Tree>
    <p:extLst>
      <p:ext uri="{BB962C8B-B14F-4D97-AF65-F5344CB8AC3E}">
        <p14:creationId xmlns:p14="http://schemas.microsoft.com/office/powerpoint/2010/main" val="81611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600"/>
              </a:spcBef>
              <a:spcAft>
                <a:spcPts val="0"/>
              </a:spcAft>
              <a:defRPr/>
            </a:lvl2pPr>
            <a:lvl3pPr>
              <a:spcBef>
                <a:spcPts val="504"/>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482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9144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lvl1pPr>
              <a:defRPr/>
            </a:lvl1pPr>
          </a:lstStyle>
          <a:p>
            <a:r>
              <a:rPr lang="en-US" dirty="0"/>
              <a:t>Click to edit the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4645026" y="2667000"/>
            <a:ext cx="3584575"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6" y="1828801"/>
            <a:ext cx="3584575"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914400" y="1828801"/>
            <a:ext cx="3582988"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2" name="Title 1"/>
          <p:cNvSpPr>
            <a:spLocks noGrp="1"/>
          </p:cNvSpPr>
          <p:nvPr>
            <p:ph type="title" hasCustomPrompt="1"/>
          </p:nvPr>
        </p:nvSpPr>
        <p:spPr/>
        <p:txBody>
          <a:bodyPr/>
          <a:lstStyle>
            <a:lvl1pPr>
              <a:defRPr/>
            </a:lvl1pPr>
          </a:lstStyle>
          <a:p>
            <a:r>
              <a:rPr lang="en-US" dirty="0"/>
              <a:t>Click to edit the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Content Placeholder 2"/>
          <p:cNvSpPr>
            <a:spLocks noGrp="1"/>
          </p:cNvSpPr>
          <p:nvPr>
            <p:ph idx="1" hasCustomPrompt="1"/>
          </p:nvPr>
        </p:nvSpPr>
        <p:spPr>
          <a:xfrm>
            <a:off x="3575050" y="685803"/>
            <a:ext cx="4654550" cy="5257799"/>
          </a:xfrm>
        </p:spPr>
        <p:txBody>
          <a:bodyPr/>
          <a:lstStyle>
            <a:lvl1pPr>
              <a:defRPr sz="2400">
                <a:solidFill>
                  <a:schemeClr val="bg1"/>
                </a:solidFill>
                <a:effectLst>
                  <a:outerShdw blurRad="50800" dist="38100" dir="2700000" algn="tl" rotWithShape="0">
                    <a:prstClr val="black">
                      <a:alpha val="75000"/>
                    </a:prstClr>
                  </a:outerShdw>
                </a:effectLst>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1" y="1600201"/>
            <a:ext cx="2551113" cy="4343400"/>
          </a:xfrm>
        </p:spPr>
        <p:txBody>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text</a:t>
            </a:r>
          </a:p>
        </p:txBody>
      </p:sp>
      <p:sp>
        <p:nvSpPr>
          <p:cNvPr id="2" name="Title 1"/>
          <p:cNvSpPr>
            <a:spLocks noGrp="1"/>
          </p:cNvSpPr>
          <p:nvPr>
            <p:ph type="title" hasCustomPrompt="1"/>
          </p:nvPr>
        </p:nvSpPr>
        <p:spPr>
          <a:xfrm>
            <a:off x="914401" y="685800"/>
            <a:ext cx="2551113" cy="838200"/>
          </a:xfrm>
        </p:spPr>
        <p:txBody>
          <a:bodyPr anchor="t" anchorCtr="0"/>
          <a:lstStyle>
            <a:lvl1pPr algn="l">
              <a:defRPr sz="1500" b="0"/>
            </a:lvl1pPr>
          </a:lstStyle>
          <a:p>
            <a:r>
              <a:rPr lang="en-US" dirty="0"/>
              <a:t>Click to the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2"/>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
        <p:nvSpPr>
          <p:cNvPr id="2" name="Title 1"/>
          <p:cNvSpPr>
            <a:spLocks noGrp="1"/>
          </p:cNvSpPr>
          <p:nvPr>
            <p:ph type="title" hasCustomPrompt="1"/>
          </p:nvPr>
        </p:nvSpPr>
        <p:spPr/>
        <p:txBody>
          <a:bodyPr/>
          <a:lstStyle>
            <a:lvl1pPr>
              <a:defRPr/>
            </a:lvl1pPr>
          </a:lstStyle>
          <a:p>
            <a:r>
              <a:rPr lang="en-US" dirty="0"/>
              <a:t>Click to edit the title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5.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914400" y="2971800"/>
            <a:ext cx="7315200" cy="19812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2" name="Background Image Alt Text"/>
          <p:cNvSpPr txBox="1"/>
          <p:nvPr userDrawn="1"/>
        </p:nvSpPr>
        <p:spPr>
          <a:xfrm>
            <a:off x="8115300" y="152400"/>
            <a:ext cx="914400" cy="923330"/>
          </a:xfrm>
          <a:prstGeom prst="rect">
            <a:avLst/>
          </a:prstGeom>
          <a:noFill/>
        </p:spPr>
        <p:txBody>
          <a:bodyPr wrap="square" rtlCol="0">
            <a:spAutoFit/>
          </a:bodyPr>
          <a:lstStyle/>
          <a:p>
            <a:r>
              <a:rPr lang="en-US" sz="600" dirty="0">
                <a:solidFill>
                  <a:srgbClr val="101928"/>
                </a:solidFill>
              </a:rPr>
              <a:t>Title slide with NTSB 50</a:t>
            </a:r>
            <a:r>
              <a:rPr lang="en-US" sz="600" baseline="30000" dirty="0">
                <a:solidFill>
                  <a:srgbClr val="101928"/>
                </a:solidFill>
              </a:rPr>
              <a:t>th</a:t>
            </a:r>
            <a:r>
              <a:rPr lang="en-US" sz="600" dirty="0">
                <a:solidFill>
                  <a:srgbClr val="101928"/>
                </a:solidFill>
              </a:rPr>
              <a:t> Anniversary</a:t>
            </a:r>
            <a:r>
              <a:rPr lang="en-US" sz="600" baseline="0" dirty="0">
                <a:solidFill>
                  <a:srgbClr val="101928"/>
                </a:solidFill>
              </a:rPr>
              <a:t> Commemorative Emblem-Making Transportation Safer Yesterday, Today, Tomorrow. </a:t>
            </a:r>
            <a:r>
              <a:rPr lang="en-US" sz="600" dirty="0">
                <a:solidFill>
                  <a:srgbClr val="101928"/>
                </a:solidFill>
              </a:rPr>
              <a:t>National Transportation Safety Board.</a:t>
            </a:r>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 id="2147483671" r:id="rId3"/>
  </p:sldLayoutIdLst>
  <p:hf hdr="0" ftr="0" dt="0"/>
  <p:txStyles>
    <p:titleStyle>
      <a:lvl1pPr algn="l" defTabSz="685800" rtl="0" eaLnBrk="1" latinLnBrk="0" hangingPunct="1">
        <a:spcBef>
          <a:spcPct val="0"/>
        </a:spcBef>
        <a:buNone/>
        <a:defRPr sz="3000" kern="1200">
          <a:solidFill>
            <a:srgbClr val="F3C859"/>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None/>
        <a:defRPr sz="24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557213" indent="-214313"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3"/>
            <a:ext cx="7315200" cy="4267199"/>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50" r:id="rId1"/>
    <p:sldLayoutId id="2147483666" r:id="rId2"/>
    <p:sldLayoutId id="2147483652" r:id="rId3"/>
    <p:sldLayoutId id="2147483653" r:id="rId4"/>
    <p:sldLayoutId id="2147483656" r:id="rId5"/>
    <p:sldLayoutId id="2147483654" r:id="rId6"/>
    <p:sldLayoutId id="2147483657" r:id="rId7"/>
    <p:sldLayoutId id="2147483664" r:id="rId8"/>
    <p:sldLayoutId id="2147483659" r:id="rId9"/>
    <p:sldLayoutId id="2147483670" r:id="rId10"/>
  </p:sldLayoutIdLst>
  <p:hf hdr="0" ftr="0" dt="0"/>
  <p:txStyles>
    <p:titleStyle>
      <a:lvl1pPr algn="l" defTabSz="685800" rtl="0" eaLnBrk="1" latinLnBrk="0" hangingPunct="1">
        <a:spcBef>
          <a:spcPct val="0"/>
        </a:spcBef>
        <a:buNone/>
        <a:defRPr sz="3000" kern="1200">
          <a:solidFill>
            <a:srgbClr val="F3C859"/>
          </a:solidFill>
          <a:effectLst>
            <a:outerShdw blurRad="50800" dist="38100" dir="2700000" algn="tl" rotWithShape="0">
              <a:prstClr val="black">
                <a:alpha val="75000"/>
              </a:prstClr>
            </a:outerShdw>
          </a:effectLst>
          <a:latin typeface="+mj-lt"/>
          <a:ea typeface="+mj-ea"/>
          <a:cs typeface="+mj-cs"/>
        </a:defRPr>
      </a:lvl1pPr>
    </p:titleStyle>
    <p:bodyStyle>
      <a:lvl1pPr marL="257175" indent="-257175" algn="l" defTabSz="685800" rtl="0" eaLnBrk="1" latinLnBrk="0" hangingPunct="1">
        <a:lnSpc>
          <a:spcPct val="107000"/>
        </a:lnSpc>
        <a:spcBef>
          <a:spcPts val="600"/>
        </a:spcBef>
        <a:spcAft>
          <a:spcPts val="0"/>
        </a:spcAft>
        <a:buFont typeface="Arial" pitchFamily="34" charset="0"/>
        <a:buChar char="•"/>
        <a:defRPr sz="2700" kern="1200">
          <a:solidFill>
            <a:schemeClr val="bg2"/>
          </a:solidFill>
          <a:effectLst>
            <a:outerShdw blurRad="50800" dist="38100" dir="2700000" algn="tl" rotWithShape="0">
              <a:prstClr val="black">
                <a:alpha val="40000"/>
              </a:prstClr>
            </a:outerShdw>
          </a:effectLst>
          <a:latin typeface="+mn-lt"/>
          <a:ea typeface="+mn-ea"/>
          <a:cs typeface="+mn-cs"/>
        </a:defRPr>
      </a:lvl1pPr>
      <a:lvl2pPr marL="557213" indent="-214313" algn="l" defTabSz="685800" rtl="0" eaLnBrk="1" latinLnBrk="0" hangingPunct="1">
        <a:spcBef>
          <a:spcPts val="600"/>
        </a:spcBef>
        <a:spcAft>
          <a:spcPts val="0"/>
        </a:spcAft>
        <a:buFont typeface="Arial" pitchFamily="34" charset="0"/>
        <a:buChar char="•"/>
        <a:defRPr sz="2400" kern="1200">
          <a:solidFill>
            <a:schemeClr val="bg2"/>
          </a:solidFill>
          <a:effectLst>
            <a:outerShdw blurRad="50800" dist="38100" dir="2700000" algn="tl" rotWithShape="0">
              <a:prstClr val="black">
                <a:alpha val="40000"/>
              </a:prstClr>
            </a:outerShdw>
          </a:effectLst>
          <a:latin typeface="+mn-lt"/>
          <a:ea typeface="+mn-ea"/>
          <a:cs typeface="+mn-cs"/>
        </a:defRPr>
      </a:lvl2pPr>
      <a:lvl3pPr marL="857250" indent="-171450" algn="l" defTabSz="685800" rtl="0" eaLnBrk="1" latinLnBrk="0" hangingPunct="1">
        <a:spcBef>
          <a:spcPct val="20000"/>
        </a:spcBef>
        <a:spcAft>
          <a:spcPts val="0"/>
        </a:spcAft>
        <a:buFont typeface="Arial" pitchFamily="34" charset="0"/>
        <a:buChar char="•"/>
        <a:defRPr sz="2100" kern="1200">
          <a:solidFill>
            <a:schemeClr val="bg2"/>
          </a:solidFill>
          <a:effectLst>
            <a:outerShdw blurRad="50800" dist="38100" dir="2700000" algn="tl" rotWithShape="0">
              <a:prstClr val="black">
                <a:alpha val="40000"/>
              </a:prstClr>
            </a:outerShdw>
          </a:effectLst>
          <a:latin typeface="+mn-lt"/>
          <a:ea typeface="+mn-ea"/>
          <a:cs typeface="+mn-cs"/>
        </a:defRPr>
      </a:lvl3pPr>
      <a:lvl4pPr marL="1200150" indent="-171450" algn="l" defTabSz="685800" rtl="0" eaLnBrk="1" latinLnBrk="0" hangingPunct="1">
        <a:spcBef>
          <a:spcPct val="20000"/>
        </a:spcBef>
        <a:spcAft>
          <a:spcPts val="0"/>
        </a:spcAft>
        <a:buFont typeface="Arial" pitchFamily="34" charset="0"/>
        <a:buChar char="•"/>
        <a:defRPr sz="1800" kern="1200">
          <a:solidFill>
            <a:schemeClr val="bg2"/>
          </a:solidFill>
          <a:effectLst>
            <a:outerShdw blurRad="50800" dist="38100" dir="2700000" algn="tl" rotWithShape="0">
              <a:prstClr val="black">
                <a:alpha val="40000"/>
              </a:prst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bg2"/>
          </a:solidFill>
          <a:effectLst>
            <a:outerShdw blurRad="50800" dist="38100" dir="2700000" algn="tl" rotWithShape="0">
              <a:prstClr val="black">
                <a:alpha val="40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Background Image Alt Text"/>
          <p:cNvSpPr txBox="1"/>
          <p:nvPr userDrawn="1"/>
        </p:nvSpPr>
        <p:spPr>
          <a:xfrm>
            <a:off x="8458200" y="152400"/>
            <a:ext cx="571500" cy="1384995"/>
          </a:xfrm>
          <a:prstGeom prst="rect">
            <a:avLst/>
          </a:prstGeom>
          <a:noFill/>
        </p:spPr>
        <p:txBody>
          <a:bodyPr wrap="square" rtlCol="0">
            <a:spAutoFit/>
          </a:bodyPr>
          <a:lstStyle/>
          <a:p>
            <a:r>
              <a:rPr lang="en-US" sz="600" dirty="0">
                <a:solidFill>
                  <a:srgbClr val="0D1520"/>
                </a:solidFill>
              </a:rPr>
              <a:t>Last slide with NTSB 50</a:t>
            </a:r>
            <a:r>
              <a:rPr lang="en-US" sz="600" baseline="30000" dirty="0">
                <a:solidFill>
                  <a:srgbClr val="0D1520"/>
                </a:solidFill>
              </a:rPr>
              <a:t>th</a:t>
            </a:r>
            <a:r>
              <a:rPr lang="en-US" sz="600" dirty="0">
                <a:solidFill>
                  <a:srgbClr val="0D1520"/>
                </a:solidFill>
              </a:rPr>
              <a:t> Anniversary</a:t>
            </a:r>
            <a:r>
              <a:rPr lang="en-US" sz="600" baseline="0" dirty="0">
                <a:solidFill>
                  <a:srgbClr val="0D1520"/>
                </a:solidFill>
              </a:rPr>
              <a:t> Commemorative Emblem-Making Transportation Safer Yesterday, Today, Tomorrow.</a:t>
            </a:r>
            <a:endParaRPr lang="en-US" sz="600" dirty="0">
              <a:solidFill>
                <a:srgbClr val="0D1520"/>
              </a:solidFill>
            </a:endParaRPr>
          </a:p>
        </p:txBody>
      </p:sp>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685800" rtl="0" eaLnBrk="1" latinLnBrk="0" hangingPunct="1">
        <a:spcBef>
          <a:spcPct val="0"/>
        </a:spcBef>
        <a:buNone/>
        <a:defRPr sz="3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337003402"/>
      </p:ext>
    </p:extLst>
  </p:cSld>
  <p:clrMap bg1="lt1" tx1="dk1" bg2="lt2" tx2="dk2" accent1="accent1" accent2="accent2" accent3="accent3" accent4="accent4" accent5="accent5" accent6="accent6" hlink="hlink" folHlink="folHlink"/>
  <p:sldLayoutIdLst>
    <p:sldLayoutId id="2147483673" r:id="rId1"/>
    <p:sldLayoutId id="2147483675" r:id="rId2"/>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3"/>
            <a:ext cx="7315200" cy="4267199"/>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73910061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l" defTabSz="685800" rtl="0" eaLnBrk="1" latinLnBrk="0" hangingPunct="1">
        <a:spcBef>
          <a:spcPct val="0"/>
        </a:spcBef>
        <a:buNone/>
        <a:defRPr sz="3000" kern="1200">
          <a:solidFill>
            <a:srgbClr val="F3C859"/>
          </a:solidFill>
          <a:effectLst>
            <a:outerShdw blurRad="50800" dist="38100" dir="2700000" algn="tl" rotWithShape="0">
              <a:prstClr val="black">
                <a:alpha val="75000"/>
              </a:prstClr>
            </a:outerShdw>
          </a:effectLst>
          <a:latin typeface="+mj-lt"/>
          <a:ea typeface="+mj-ea"/>
          <a:cs typeface="+mj-cs"/>
        </a:defRPr>
      </a:lvl1pPr>
    </p:titleStyle>
    <p:bodyStyle>
      <a:lvl1pPr marL="257175" indent="-257175" algn="l" defTabSz="685800" rtl="0" eaLnBrk="1" latinLnBrk="0" hangingPunct="1">
        <a:lnSpc>
          <a:spcPct val="107000"/>
        </a:lnSpc>
        <a:spcBef>
          <a:spcPts val="600"/>
        </a:spcBef>
        <a:spcAft>
          <a:spcPts val="0"/>
        </a:spcAft>
        <a:buFont typeface="Arial" pitchFamily="34" charset="0"/>
        <a:buChar char="•"/>
        <a:defRPr sz="2700" kern="1200">
          <a:solidFill>
            <a:schemeClr val="bg2"/>
          </a:solidFill>
          <a:effectLst>
            <a:outerShdw blurRad="50800" dist="38100" dir="2700000" algn="tl" rotWithShape="0">
              <a:prstClr val="black">
                <a:alpha val="40000"/>
              </a:prstClr>
            </a:outerShdw>
          </a:effectLst>
          <a:latin typeface="+mn-lt"/>
          <a:ea typeface="+mn-ea"/>
          <a:cs typeface="+mn-cs"/>
        </a:defRPr>
      </a:lvl1pPr>
      <a:lvl2pPr marL="557213" indent="-214313" algn="l" defTabSz="685800" rtl="0" eaLnBrk="1" latinLnBrk="0" hangingPunct="1">
        <a:spcBef>
          <a:spcPts val="600"/>
        </a:spcBef>
        <a:spcAft>
          <a:spcPts val="0"/>
        </a:spcAft>
        <a:buFont typeface="Arial" pitchFamily="34" charset="0"/>
        <a:buChar char="•"/>
        <a:defRPr sz="2400" kern="1200">
          <a:solidFill>
            <a:schemeClr val="bg2"/>
          </a:solidFill>
          <a:effectLst>
            <a:outerShdw blurRad="50800" dist="38100" dir="2700000" algn="tl" rotWithShape="0">
              <a:prstClr val="black">
                <a:alpha val="40000"/>
              </a:prstClr>
            </a:outerShdw>
          </a:effectLst>
          <a:latin typeface="+mn-lt"/>
          <a:ea typeface="+mn-ea"/>
          <a:cs typeface="+mn-cs"/>
        </a:defRPr>
      </a:lvl2pPr>
      <a:lvl3pPr marL="857250" indent="-171450" algn="l" defTabSz="685800" rtl="0" eaLnBrk="1" latinLnBrk="0" hangingPunct="1">
        <a:spcBef>
          <a:spcPct val="20000"/>
        </a:spcBef>
        <a:spcAft>
          <a:spcPts val="0"/>
        </a:spcAft>
        <a:buFont typeface="Arial" pitchFamily="34" charset="0"/>
        <a:buChar char="•"/>
        <a:defRPr sz="2100" kern="1200">
          <a:solidFill>
            <a:schemeClr val="bg2"/>
          </a:solidFill>
          <a:effectLst>
            <a:outerShdw blurRad="50800" dist="38100" dir="2700000" algn="tl" rotWithShape="0">
              <a:prstClr val="black">
                <a:alpha val="40000"/>
              </a:prstClr>
            </a:outerShdw>
          </a:effectLst>
          <a:latin typeface="+mn-lt"/>
          <a:ea typeface="+mn-ea"/>
          <a:cs typeface="+mn-cs"/>
        </a:defRPr>
      </a:lvl3pPr>
      <a:lvl4pPr marL="1200150" indent="-171450" algn="l" defTabSz="685800" rtl="0" eaLnBrk="1" latinLnBrk="0" hangingPunct="1">
        <a:spcBef>
          <a:spcPct val="20000"/>
        </a:spcBef>
        <a:spcAft>
          <a:spcPts val="0"/>
        </a:spcAft>
        <a:buFont typeface="Arial" pitchFamily="34" charset="0"/>
        <a:buChar char="•"/>
        <a:defRPr sz="1800" kern="1200">
          <a:solidFill>
            <a:schemeClr val="bg2"/>
          </a:solidFill>
          <a:effectLst>
            <a:outerShdw blurRad="50800" dist="38100" dir="2700000" algn="tl" rotWithShape="0">
              <a:prstClr val="black">
                <a:alpha val="40000"/>
              </a:prst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bg2"/>
          </a:solidFill>
          <a:effectLst>
            <a:outerShdw blurRad="50800" dist="38100" dir="2700000" algn="tl" rotWithShape="0">
              <a:prstClr val="black">
                <a:alpha val="40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914400" y="4934505"/>
            <a:ext cx="7315200" cy="1066800"/>
          </a:xfrm>
        </p:spPr>
        <p:txBody>
          <a:bodyPr/>
          <a:lstStyle/>
          <a:p>
            <a:r>
              <a:rPr lang="en-US" sz="1800" dirty="0"/>
              <a:t>Robert L. Sumwalt </a:t>
            </a:r>
          </a:p>
          <a:p>
            <a:r>
              <a:rPr lang="en-US" sz="1800" dirty="0"/>
              <a:t>Presentation to the National Road to Zero Coalition</a:t>
            </a:r>
          </a:p>
          <a:p>
            <a:r>
              <a:rPr lang="en-US" sz="1800" dirty="0"/>
              <a:t>October 13, 2017</a:t>
            </a:r>
          </a:p>
        </p:txBody>
      </p:sp>
      <p:sp>
        <p:nvSpPr>
          <p:cNvPr id="5" name="Title 4"/>
          <p:cNvSpPr>
            <a:spLocks noGrp="1"/>
          </p:cNvSpPr>
          <p:nvPr>
            <p:ph type="title"/>
          </p:nvPr>
        </p:nvSpPr>
        <p:spPr/>
        <p:txBody>
          <a:bodyPr/>
          <a:lstStyle/>
          <a:p>
            <a:r>
              <a:rPr lang="en-US" dirty="0"/>
              <a:t>Keeping Our Minds and Eyes on the Road</a:t>
            </a:r>
            <a:br>
              <a:rPr lang="en-US" dirty="0"/>
            </a:br>
            <a:r>
              <a:rPr lang="en-US" dirty="0"/>
              <a:t>(and hands on the steering wheel, also)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Partially Automated Vehicle Crash</a:t>
            </a:r>
            <a:br>
              <a:rPr lang="en-US" dirty="0"/>
            </a:br>
            <a:r>
              <a:rPr lang="en-US" dirty="0"/>
              <a:t>Near Williston, Florida</a:t>
            </a:r>
          </a:p>
        </p:txBody>
      </p:sp>
      <p:pic>
        <p:nvPicPr>
          <p:cNvPr id="5" name="Picture 4" descr="A car parked in a parking lot&#10;&#10;Description generated with high confidence">
            <a:extLst>
              <a:ext uri="{FF2B5EF4-FFF2-40B4-BE49-F238E27FC236}">
                <a16:creationId xmlns:a16="http://schemas.microsoft.com/office/drawing/2014/main" id="{42ACF2A9-BF6D-457A-8231-2634C107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81200"/>
            <a:ext cx="6465453" cy="3733800"/>
          </a:xfrm>
          <a:prstGeom prst="rect">
            <a:avLst/>
          </a:prstGeom>
        </p:spPr>
      </p:pic>
      <p:sp>
        <p:nvSpPr>
          <p:cNvPr id="2" name="TextBox 1">
            <a:extLst>
              <a:ext uri="{FF2B5EF4-FFF2-40B4-BE49-F238E27FC236}">
                <a16:creationId xmlns:a16="http://schemas.microsoft.com/office/drawing/2014/main" id="{DA060595-69F9-4169-B40D-FCA408619017}"/>
              </a:ext>
            </a:extLst>
          </p:cNvPr>
          <p:cNvSpPr txBox="1"/>
          <p:nvPr/>
        </p:nvSpPr>
        <p:spPr>
          <a:xfrm>
            <a:off x="3733800" y="5758934"/>
            <a:ext cx="1314784" cy="338554"/>
          </a:xfrm>
          <a:prstGeom prst="rect">
            <a:avLst/>
          </a:prstGeom>
          <a:noFill/>
        </p:spPr>
        <p:txBody>
          <a:bodyPr wrap="none" rtlCol="0">
            <a:spAutoFit/>
          </a:bodyPr>
          <a:lstStyle/>
          <a:p>
            <a:r>
              <a:rPr lang="en-US" sz="1600" dirty="0">
                <a:solidFill>
                  <a:schemeClr val="bg2"/>
                </a:solidFill>
              </a:rPr>
              <a:t>May 7, 2016</a:t>
            </a:r>
          </a:p>
        </p:txBody>
      </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672C59-205F-48EF-BE99-BA2E861FE157}"/>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11</a:t>
            </a:fld>
            <a:endParaRPr lang="en-US" dirty="0"/>
          </a:p>
        </p:txBody>
      </p:sp>
      <p:sp>
        <p:nvSpPr>
          <p:cNvPr id="3" name="Content Placeholder 2">
            <a:extLst>
              <a:ext uri="{FF2B5EF4-FFF2-40B4-BE49-F238E27FC236}">
                <a16:creationId xmlns:a16="http://schemas.microsoft.com/office/drawing/2014/main" id="{A8A43791-6F7D-4624-AD8A-58DDB73A94FC}"/>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A02C5BD0-4392-402B-BFFC-344A0048A749}"/>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3DA00053-464D-40D4-9940-7260E2717EF2}"/>
              </a:ext>
            </a:extLst>
          </p:cNvPr>
          <p:cNvPicPr>
            <a:picLocks noChangeAspect="1"/>
          </p:cNvPicPr>
          <p:nvPr/>
        </p:nvPicPr>
        <p:blipFill rotWithShape="1">
          <a:blip r:embed="rId2"/>
          <a:srcRect l="50000" t="22839" r="7500" b="12963"/>
          <a:stretch/>
        </p:blipFill>
        <p:spPr>
          <a:xfrm>
            <a:off x="237391" y="1295400"/>
            <a:ext cx="8669215" cy="4419600"/>
          </a:xfrm>
          <a:prstGeom prst="rect">
            <a:avLst/>
          </a:prstGeom>
        </p:spPr>
      </p:pic>
    </p:spTree>
    <p:extLst>
      <p:ext uri="{BB962C8B-B14F-4D97-AF65-F5344CB8AC3E}">
        <p14:creationId xmlns:p14="http://schemas.microsoft.com/office/powerpoint/2010/main" val="3085304371"/>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ard Meeting Animation HWY16FH018">
            <a:hlinkClick r:id="" action="ppaction://media"/>
            <a:extLst>
              <a:ext uri="{FF2B5EF4-FFF2-40B4-BE49-F238E27FC236}">
                <a16:creationId xmlns:a16="http://schemas.microsoft.com/office/drawing/2014/main" id="{5DC9600C-669D-4CCF-8BA9-002B97E99E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77" y="609600"/>
            <a:ext cx="9211733" cy="5181600"/>
          </a:xfrm>
        </p:spPr>
      </p:pic>
      <p:sp>
        <p:nvSpPr>
          <p:cNvPr id="3" name="Title 2">
            <a:extLst>
              <a:ext uri="{FF2B5EF4-FFF2-40B4-BE49-F238E27FC236}">
                <a16:creationId xmlns:a16="http://schemas.microsoft.com/office/drawing/2014/main" id="{5A83170A-A929-4057-8FA0-1FC695207E9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334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A9DD28-5A86-4843-A0D6-A2C0AC2399F3}"/>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13</a:t>
            </a:fld>
            <a:endParaRPr lang="en-US" dirty="0"/>
          </a:p>
        </p:txBody>
      </p:sp>
      <p:sp>
        <p:nvSpPr>
          <p:cNvPr id="3" name="Content Placeholder 2">
            <a:extLst>
              <a:ext uri="{FF2B5EF4-FFF2-40B4-BE49-F238E27FC236}">
                <a16:creationId xmlns:a16="http://schemas.microsoft.com/office/drawing/2014/main" id="{BCB2484A-6B92-4924-89F9-7D9850870185}"/>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DE85CB13-6C5A-45F0-B442-F733B60154AC}"/>
              </a:ext>
            </a:extLst>
          </p:cNvPr>
          <p:cNvSpPr>
            <a:spLocks noGrp="1"/>
          </p:cNvSpPr>
          <p:nvPr>
            <p:ph type="title"/>
          </p:nvPr>
        </p:nvSpPr>
        <p:spPr>
          <a:xfrm>
            <a:off x="711648" y="381000"/>
            <a:ext cx="7315200" cy="1066800"/>
          </a:xfrm>
        </p:spPr>
        <p:txBody>
          <a:bodyPr/>
          <a:lstStyle/>
          <a:p>
            <a:r>
              <a:rPr lang="en-US" dirty="0"/>
              <a:t>Highway Eastbound (Tesla)</a:t>
            </a:r>
          </a:p>
        </p:txBody>
      </p:sp>
      <p:pic>
        <p:nvPicPr>
          <p:cNvPr id="6" name="Picture 5">
            <a:extLst>
              <a:ext uri="{FF2B5EF4-FFF2-40B4-BE49-F238E27FC236}">
                <a16:creationId xmlns:a16="http://schemas.microsoft.com/office/drawing/2014/main" id="{C455437E-578A-4D0B-B300-E30F2EDE67FC}"/>
              </a:ext>
            </a:extLst>
          </p:cNvPr>
          <p:cNvPicPr>
            <a:picLocks noChangeAspect="1"/>
          </p:cNvPicPr>
          <p:nvPr/>
        </p:nvPicPr>
        <p:blipFill rotWithShape="1">
          <a:blip r:embed="rId2"/>
          <a:srcRect l="53333" t="27778" r="11667" b="12963"/>
          <a:stretch/>
        </p:blipFill>
        <p:spPr>
          <a:xfrm>
            <a:off x="381000" y="1287632"/>
            <a:ext cx="8281296" cy="4732169"/>
          </a:xfrm>
          <a:prstGeom prst="rect">
            <a:avLst/>
          </a:prstGeom>
        </p:spPr>
      </p:pic>
    </p:spTree>
    <p:extLst>
      <p:ext uri="{BB962C8B-B14F-4D97-AF65-F5344CB8AC3E}">
        <p14:creationId xmlns:p14="http://schemas.microsoft.com/office/powerpoint/2010/main" val="212459174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7863C-E3BA-4048-9310-92722D6636F6}"/>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B793941-948A-4D6B-B2E9-93E4321609FD}"/>
              </a:ext>
            </a:extLst>
          </p:cNvPr>
          <p:cNvSpPr>
            <a:spLocks noGrp="1"/>
          </p:cNvSpPr>
          <p:nvPr>
            <p:ph type="title"/>
          </p:nvPr>
        </p:nvSpPr>
        <p:spPr>
          <a:xfrm>
            <a:off x="762000" y="304800"/>
            <a:ext cx="7315200" cy="1066800"/>
          </a:xfrm>
        </p:spPr>
        <p:txBody>
          <a:bodyPr/>
          <a:lstStyle/>
          <a:p>
            <a:r>
              <a:rPr lang="en-US" dirty="0"/>
              <a:t>Highway Westbound (Truck)</a:t>
            </a:r>
          </a:p>
        </p:txBody>
      </p:sp>
      <p:pic>
        <p:nvPicPr>
          <p:cNvPr id="5" name="Picture 4">
            <a:extLst>
              <a:ext uri="{FF2B5EF4-FFF2-40B4-BE49-F238E27FC236}">
                <a16:creationId xmlns:a16="http://schemas.microsoft.com/office/drawing/2014/main" id="{35648089-C7B3-409D-88B9-53283C6FEAA8}"/>
              </a:ext>
            </a:extLst>
          </p:cNvPr>
          <p:cNvPicPr>
            <a:picLocks noChangeAspect="1"/>
          </p:cNvPicPr>
          <p:nvPr/>
        </p:nvPicPr>
        <p:blipFill rotWithShape="1">
          <a:blip r:embed="rId2"/>
          <a:srcRect l="53333" t="25308" r="11667" b="12963"/>
          <a:stretch/>
        </p:blipFill>
        <p:spPr>
          <a:xfrm>
            <a:off x="609600" y="1297479"/>
            <a:ext cx="7924800" cy="4717143"/>
          </a:xfrm>
          <a:prstGeom prst="rect">
            <a:avLst/>
          </a:prstGeom>
        </p:spPr>
      </p:pic>
    </p:spTree>
    <p:extLst>
      <p:ext uri="{BB962C8B-B14F-4D97-AF65-F5344CB8AC3E}">
        <p14:creationId xmlns:p14="http://schemas.microsoft.com/office/powerpoint/2010/main" val="917405553"/>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183DA1-DB34-42F4-993A-AB4758CA43C1}"/>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B35D17D4-4E8B-468B-A574-C527F480C8F1}"/>
              </a:ext>
            </a:extLst>
          </p:cNvPr>
          <p:cNvPicPr>
            <a:picLocks noChangeAspect="1"/>
          </p:cNvPicPr>
          <p:nvPr/>
        </p:nvPicPr>
        <p:blipFill rotWithShape="1">
          <a:blip r:embed="rId2"/>
          <a:srcRect l="45833" t="12964" r="5000" b="14068"/>
          <a:stretch/>
        </p:blipFill>
        <p:spPr>
          <a:xfrm>
            <a:off x="16164" y="457200"/>
            <a:ext cx="9127836" cy="4572000"/>
          </a:xfrm>
          <a:prstGeom prst="rect">
            <a:avLst/>
          </a:prstGeom>
        </p:spPr>
      </p:pic>
    </p:spTree>
    <p:extLst>
      <p:ext uri="{BB962C8B-B14F-4D97-AF65-F5344CB8AC3E}">
        <p14:creationId xmlns:p14="http://schemas.microsoft.com/office/powerpoint/2010/main" val="1666564012"/>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76A43D-FBF2-4161-92B4-16A29144B18F}"/>
              </a:ext>
            </a:extLst>
          </p:cNvPr>
          <p:cNvSpPr>
            <a:spLocks noGrp="1"/>
          </p:cNvSpPr>
          <p:nvPr>
            <p:ph idx="1"/>
          </p:nvPr>
        </p:nvSpPr>
        <p:spPr>
          <a:xfrm>
            <a:off x="1066800" y="4648200"/>
            <a:ext cx="7602245" cy="4191000"/>
          </a:xfrm>
        </p:spPr>
        <p:txBody>
          <a:bodyPr>
            <a:normAutofit/>
          </a:bodyPr>
          <a:lstStyle/>
          <a:p>
            <a:r>
              <a:rPr lang="en-US" sz="2000" dirty="0"/>
              <a:t>Hands on steering wheel for a total of 25 seconds. </a:t>
            </a:r>
          </a:p>
          <a:p>
            <a:r>
              <a:rPr lang="en-US" sz="2000" dirty="0"/>
              <a:t>Lack of responsiveness indicates overreliance on automation </a:t>
            </a:r>
          </a:p>
        </p:txBody>
      </p:sp>
      <p:sp>
        <p:nvSpPr>
          <p:cNvPr id="4" name="Title 3">
            <a:extLst>
              <a:ext uri="{FF2B5EF4-FFF2-40B4-BE49-F238E27FC236}">
                <a16:creationId xmlns:a16="http://schemas.microsoft.com/office/drawing/2014/main" id="{9CB95BEC-72FD-4F02-A2B8-A6CB3C8BDFE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67A5582-F9EC-46EC-BA05-2D5D1A080DC3}"/>
              </a:ext>
            </a:extLst>
          </p:cNvPr>
          <p:cNvPicPr>
            <a:picLocks noChangeAspect="1"/>
          </p:cNvPicPr>
          <p:nvPr/>
        </p:nvPicPr>
        <p:blipFill rotWithShape="1">
          <a:blip r:embed="rId2"/>
          <a:srcRect l="45833" t="15432" r="5000" b="15432"/>
          <a:stretch/>
        </p:blipFill>
        <p:spPr>
          <a:xfrm>
            <a:off x="0" y="0"/>
            <a:ext cx="9152164" cy="4343400"/>
          </a:xfrm>
          <a:prstGeom prst="rect">
            <a:avLst/>
          </a:prstGeom>
        </p:spPr>
      </p:pic>
    </p:spTree>
    <p:extLst>
      <p:ext uri="{BB962C8B-B14F-4D97-AF65-F5344CB8AC3E}">
        <p14:creationId xmlns:p14="http://schemas.microsoft.com/office/powerpoint/2010/main" val="33944689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704AB7-6879-4F0B-BE78-58DA99C35DD7}"/>
              </a:ext>
            </a:extLst>
          </p:cNvPr>
          <p:cNvPicPr>
            <a:picLocks noChangeAspect="1"/>
          </p:cNvPicPr>
          <p:nvPr/>
        </p:nvPicPr>
        <p:blipFill rotWithShape="1">
          <a:blip r:embed="rId3"/>
          <a:srcRect l="2834" t="2223" r="3607" b="7336"/>
          <a:stretch/>
        </p:blipFill>
        <p:spPr>
          <a:xfrm>
            <a:off x="914400" y="933812"/>
            <a:ext cx="7315200" cy="4921016"/>
          </a:xfrm>
          <a:prstGeom prst="rect">
            <a:avLst/>
          </a:prstGeom>
        </p:spPr>
      </p:pic>
      <p:sp>
        <p:nvSpPr>
          <p:cNvPr id="8" name="TextBox 7">
            <a:extLst>
              <a:ext uri="{FF2B5EF4-FFF2-40B4-BE49-F238E27FC236}">
                <a16:creationId xmlns:a16="http://schemas.microsoft.com/office/drawing/2014/main" id="{A01288F0-E95F-40C1-AFF1-48A43F2106AE}"/>
              </a:ext>
            </a:extLst>
          </p:cNvPr>
          <p:cNvSpPr txBox="1"/>
          <p:nvPr/>
        </p:nvSpPr>
        <p:spPr>
          <a:xfrm>
            <a:off x="3352800" y="5854828"/>
            <a:ext cx="2686050" cy="300082"/>
          </a:xfrm>
          <a:prstGeom prst="rect">
            <a:avLst/>
          </a:prstGeom>
          <a:noFill/>
        </p:spPr>
        <p:txBody>
          <a:bodyPr wrap="square" rtlCol="0">
            <a:spAutoFit/>
          </a:bodyPr>
          <a:lstStyle/>
          <a:p>
            <a:r>
              <a:rPr lang="en-US" sz="1350" dirty="0">
                <a:solidFill>
                  <a:schemeClr val="bg2"/>
                </a:solidFill>
              </a:rPr>
              <a:t>Source: SAE International J3016 </a:t>
            </a:r>
          </a:p>
        </p:txBody>
      </p:sp>
      <p:sp>
        <p:nvSpPr>
          <p:cNvPr id="6" name="Title 7">
            <a:extLst>
              <a:ext uri="{FF2B5EF4-FFF2-40B4-BE49-F238E27FC236}">
                <a16:creationId xmlns:a16="http://schemas.microsoft.com/office/drawing/2014/main" id="{8E7AC2D4-BD68-4A6F-9451-10C9ED308A7D}"/>
              </a:ext>
            </a:extLst>
          </p:cNvPr>
          <p:cNvSpPr>
            <a:spLocks noGrp="1"/>
          </p:cNvSpPr>
          <p:nvPr>
            <p:ph type="title"/>
          </p:nvPr>
        </p:nvSpPr>
        <p:spPr>
          <a:xfrm>
            <a:off x="1524000" y="152400"/>
            <a:ext cx="7315200" cy="1066800"/>
          </a:xfrm>
        </p:spPr>
        <p:txBody>
          <a:bodyPr/>
          <a:lstStyle/>
          <a:p>
            <a:r>
              <a:rPr lang="en-US" dirty="0"/>
              <a:t>SAE/NHTSA Levels of Automation</a:t>
            </a:r>
          </a:p>
        </p:txBody>
      </p:sp>
      <p:sp>
        <p:nvSpPr>
          <p:cNvPr id="3" name="Arrow: Right 2">
            <a:extLst>
              <a:ext uri="{FF2B5EF4-FFF2-40B4-BE49-F238E27FC236}">
                <a16:creationId xmlns:a16="http://schemas.microsoft.com/office/drawing/2014/main" id="{6D793674-FC96-42D0-8EBF-CD10B4AA0D4B}"/>
              </a:ext>
            </a:extLst>
          </p:cNvPr>
          <p:cNvSpPr/>
          <p:nvPr/>
        </p:nvSpPr>
        <p:spPr>
          <a:xfrm>
            <a:off x="367809" y="3280020"/>
            <a:ext cx="461513" cy="228600"/>
          </a:xfrm>
          <a:prstGeom prst="rightArrow">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Oval 3">
            <a:extLst>
              <a:ext uri="{FF2B5EF4-FFF2-40B4-BE49-F238E27FC236}">
                <a16:creationId xmlns:a16="http://schemas.microsoft.com/office/drawing/2014/main" id="{DD67A45C-F79C-4AC7-86B0-C4E1C11DD660}"/>
              </a:ext>
            </a:extLst>
          </p:cNvPr>
          <p:cNvSpPr/>
          <p:nvPr/>
        </p:nvSpPr>
        <p:spPr>
          <a:xfrm>
            <a:off x="5867400" y="2971800"/>
            <a:ext cx="8382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Oval 8">
            <a:extLst>
              <a:ext uri="{FF2B5EF4-FFF2-40B4-BE49-F238E27FC236}">
                <a16:creationId xmlns:a16="http://schemas.microsoft.com/office/drawing/2014/main" id="{16278FF3-909A-4A6F-A368-2A447F99DFE2}"/>
              </a:ext>
            </a:extLst>
          </p:cNvPr>
          <p:cNvSpPr/>
          <p:nvPr/>
        </p:nvSpPr>
        <p:spPr>
          <a:xfrm>
            <a:off x="5867400" y="762000"/>
            <a:ext cx="8382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32915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F25407-8258-42E5-9786-CD5CFA94B6F2}"/>
              </a:ext>
            </a:extLst>
          </p:cNvPr>
          <p:cNvSpPr>
            <a:spLocks noGrp="1"/>
          </p:cNvSpPr>
          <p:nvPr>
            <p:ph type="title"/>
          </p:nvPr>
        </p:nvSpPr>
        <p:spPr>
          <a:xfrm>
            <a:off x="381000" y="203078"/>
            <a:ext cx="7315200" cy="1066800"/>
          </a:xfrm>
        </p:spPr>
        <p:txBody>
          <a:bodyPr/>
          <a:lstStyle/>
          <a:p>
            <a:r>
              <a:rPr lang="en-US" dirty="0"/>
              <a:t>Conflicting information? </a:t>
            </a:r>
          </a:p>
        </p:txBody>
      </p:sp>
      <p:pic>
        <p:nvPicPr>
          <p:cNvPr id="4" name="Picture 3">
            <a:extLst>
              <a:ext uri="{FF2B5EF4-FFF2-40B4-BE49-F238E27FC236}">
                <a16:creationId xmlns:a16="http://schemas.microsoft.com/office/drawing/2014/main" id="{B8EB29E8-2644-4FF2-ACFE-8C0D07D09977}"/>
              </a:ext>
            </a:extLst>
          </p:cNvPr>
          <p:cNvPicPr>
            <a:picLocks noChangeAspect="1"/>
          </p:cNvPicPr>
          <p:nvPr/>
        </p:nvPicPr>
        <p:blipFill rotWithShape="1">
          <a:blip r:embed="rId2"/>
          <a:srcRect l="3142" r="5866"/>
          <a:stretch/>
        </p:blipFill>
        <p:spPr>
          <a:xfrm>
            <a:off x="533400" y="1066800"/>
            <a:ext cx="3810000" cy="27531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7429946-3E21-4E99-A8EB-933038CBE57D}"/>
              </a:ext>
            </a:extLst>
          </p:cNvPr>
          <p:cNvPicPr>
            <a:picLocks noChangeAspect="1"/>
          </p:cNvPicPr>
          <p:nvPr/>
        </p:nvPicPr>
        <p:blipFill rotWithShape="1">
          <a:blip r:embed="rId3"/>
          <a:srcRect l="54524" t="25308" r="29404" b="12963"/>
          <a:stretch/>
        </p:blipFill>
        <p:spPr>
          <a:xfrm>
            <a:off x="4800600" y="1210353"/>
            <a:ext cx="3657600" cy="474133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1E0E53A-C12F-43D4-8A13-C588D744A9B7}"/>
              </a:ext>
            </a:extLst>
          </p:cNvPr>
          <p:cNvSpPr/>
          <p:nvPr/>
        </p:nvSpPr>
        <p:spPr>
          <a:xfrm>
            <a:off x="4648200" y="1269878"/>
            <a:ext cx="3962400" cy="13971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581D364-6140-4883-918B-6F459F423CD0}"/>
              </a:ext>
            </a:extLst>
          </p:cNvPr>
          <p:cNvSpPr txBox="1"/>
          <p:nvPr/>
        </p:nvSpPr>
        <p:spPr>
          <a:xfrm>
            <a:off x="562252" y="4419600"/>
            <a:ext cx="3657600" cy="1200329"/>
          </a:xfrm>
          <a:prstGeom prst="rect">
            <a:avLst/>
          </a:prstGeom>
          <a:noFill/>
        </p:spPr>
        <p:txBody>
          <a:bodyPr wrap="square" rtlCol="0">
            <a:spAutoFit/>
          </a:bodyPr>
          <a:lstStyle/>
          <a:p>
            <a:r>
              <a:rPr lang="en-US" dirty="0">
                <a:solidFill>
                  <a:schemeClr val="bg2"/>
                </a:solidFill>
              </a:rPr>
              <a:t>The autosteer was not intended for use on this roadway type, but the system allowed it to be used on these roads.  </a:t>
            </a:r>
          </a:p>
        </p:txBody>
      </p:sp>
    </p:spTree>
    <p:extLst>
      <p:ext uri="{BB962C8B-B14F-4D97-AF65-F5344CB8AC3E}">
        <p14:creationId xmlns:p14="http://schemas.microsoft.com/office/powerpoint/2010/main" val="17123252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9321D3-8188-43A9-ABA6-7E7B29DB0126}"/>
              </a:ext>
            </a:extLst>
          </p:cNvPr>
          <p:cNvSpPr>
            <a:spLocks noGrp="1"/>
          </p:cNvSpPr>
          <p:nvPr>
            <p:ph idx="1"/>
          </p:nvPr>
        </p:nvSpPr>
        <p:spPr>
          <a:xfrm>
            <a:off x="914400" y="1143000"/>
            <a:ext cx="7315200" cy="4419600"/>
          </a:xfrm>
        </p:spPr>
        <p:txBody>
          <a:bodyPr>
            <a:normAutofit fontScale="92500"/>
          </a:bodyPr>
          <a:lstStyle/>
          <a:p>
            <a:r>
              <a:rPr lang="en-US" sz="2400" dirty="0"/>
              <a:t>Truck driver’s failure to yield right of way, combined with...</a:t>
            </a:r>
          </a:p>
          <a:p>
            <a:r>
              <a:rPr lang="en-US" sz="2400" dirty="0"/>
              <a:t>The car driver’s inattention due to overreliance on vehicle automation, which resulted in the car driver’s lack of reaction to the presence to the truck.  </a:t>
            </a:r>
          </a:p>
          <a:p>
            <a:r>
              <a:rPr lang="en-US" sz="2400" dirty="0"/>
              <a:t>Contributing to the car driver’s overreliance on the vehicle automation was its operational design, which permitted his prolonged disengagement from the driving task and his use of the automation in ways inconsistent with guidance and warnings from the manufacturer. </a:t>
            </a:r>
          </a:p>
          <a:p>
            <a:endParaRPr lang="en-US" sz="2400" dirty="0"/>
          </a:p>
          <a:p>
            <a:endParaRPr lang="en-US" sz="2400" dirty="0"/>
          </a:p>
        </p:txBody>
      </p:sp>
      <p:sp>
        <p:nvSpPr>
          <p:cNvPr id="3" name="Title 2">
            <a:extLst>
              <a:ext uri="{FF2B5EF4-FFF2-40B4-BE49-F238E27FC236}">
                <a16:creationId xmlns:a16="http://schemas.microsoft.com/office/drawing/2014/main" id="{6EAF7215-95DA-4A60-931C-CD74D12A284D}"/>
              </a:ext>
            </a:extLst>
          </p:cNvPr>
          <p:cNvSpPr>
            <a:spLocks noGrp="1"/>
          </p:cNvSpPr>
          <p:nvPr>
            <p:ph type="title"/>
          </p:nvPr>
        </p:nvSpPr>
        <p:spPr>
          <a:xfrm>
            <a:off x="685800" y="304800"/>
            <a:ext cx="7315200" cy="1066800"/>
          </a:xfrm>
        </p:spPr>
        <p:txBody>
          <a:bodyPr/>
          <a:lstStyle/>
          <a:p>
            <a:r>
              <a:rPr lang="en-US" dirty="0"/>
              <a:t>Probable cause </a:t>
            </a:r>
          </a:p>
        </p:txBody>
      </p:sp>
    </p:spTree>
    <p:extLst>
      <p:ext uri="{BB962C8B-B14F-4D97-AF65-F5344CB8AC3E}">
        <p14:creationId xmlns:p14="http://schemas.microsoft.com/office/powerpoint/2010/main" val="22172222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2291" name="Rectangle 3"/>
          <p:cNvSpPr>
            <a:spLocks noGrp="1" noChangeArrowheads="1"/>
          </p:cNvSpPr>
          <p:nvPr>
            <p:ph type="body" idx="1"/>
          </p:nvPr>
        </p:nvSpPr>
        <p:spPr>
          <a:xfrm>
            <a:off x="685800" y="3124200"/>
            <a:ext cx="8458200" cy="5110162"/>
          </a:xfrm>
        </p:spPr>
        <p:txBody>
          <a:bodyPr>
            <a:normAutofit/>
          </a:bodyPr>
          <a:lstStyle/>
          <a:p>
            <a:r>
              <a:rPr lang="en-US" sz="3200" dirty="0"/>
              <a:t>NTSB is an independent federal agency</a:t>
            </a:r>
          </a:p>
          <a:p>
            <a:pPr lvl="1">
              <a:buFont typeface="Arial" panose="020B0604020202020204" pitchFamily="34" charset="0"/>
              <a:buChar char="-"/>
            </a:pPr>
            <a:r>
              <a:rPr lang="en-US" sz="2800" dirty="0"/>
              <a:t>investigate transportation accidents and crashes</a:t>
            </a:r>
          </a:p>
          <a:p>
            <a:pPr lvl="1">
              <a:buFont typeface="Arial" panose="020B0604020202020204" pitchFamily="34" charset="0"/>
              <a:buChar char="-"/>
            </a:pPr>
            <a:r>
              <a:rPr lang="en-US" sz="2800" dirty="0"/>
              <a:t>determine probable cause </a:t>
            </a:r>
          </a:p>
          <a:p>
            <a:pPr lvl="1">
              <a:buFont typeface="Arial" panose="020B0604020202020204" pitchFamily="34" charset="0"/>
              <a:buChar char="-"/>
            </a:pPr>
            <a:r>
              <a:rPr lang="en-US" sz="2800" dirty="0"/>
              <a:t>issue safety recommendations  </a:t>
            </a:r>
          </a:p>
        </p:txBody>
      </p:sp>
      <p:pic>
        <p:nvPicPr>
          <p:cNvPr id="4" name="Picture 4"/>
          <p:cNvPicPr>
            <a:picLocks noChangeArrowheads="1"/>
          </p:cNvPicPr>
          <p:nvPr/>
        </p:nvPicPr>
        <p:blipFill>
          <a:blip r:embed="rId2" cstate="print"/>
          <a:srcRect/>
          <a:stretch>
            <a:fillRect/>
          </a:stretch>
        </p:blipFill>
        <p:spPr bwMode="auto">
          <a:xfrm>
            <a:off x="2895600" y="457200"/>
            <a:ext cx="3124200" cy="2514600"/>
          </a:xfrm>
          <a:prstGeom prst="rect">
            <a:avLst/>
          </a:prstGeom>
          <a:noFill/>
          <a:ln w="3175">
            <a:solidFill>
              <a:schemeClr val="bg2">
                <a:lumMod val="95000"/>
              </a:schemeClr>
            </a:solidFill>
            <a:miter lim="800000"/>
            <a:headEnd/>
            <a:tailEnd/>
          </a:ln>
        </p:spPr>
      </p:pic>
    </p:spTree>
    <p:extLst>
      <p:ext uri="{BB962C8B-B14F-4D97-AF65-F5344CB8AC3E}">
        <p14:creationId xmlns:p14="http://schemas.microsoft.com/office/powerpoint/2010/main" val="4049982200"/>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914400" y="1600200"/>
            <a:ext cx="7315200" cy="4191000"/>
          </a:xfrm>
        </p:spPr>
        <p:txBody>
          <a:bodyPr>
            <a:normAutofit fontScale="92500"/>
          </a:bodyPr>
          <a:lstStyle/>
          <a:p>
            <a:pPr>
              <a:spcBef>
                <a:spcPts val="1800"/>
              </a:spcBef>
            </a:pPr>
            <a:r>
              <a:rPr lang="en-US" dirty="0">
                <a:effectLst/>
              </a:rPr>
              <a:t>Manufacturers: A better way to measure driver engagement than torque on the steering wheel</a:t>
            </a:r>
          </a:p>
          <a:p>
            <a:pPr>
              <a:spcBef>
                <a:spcPts val="1800"/>
              </a:spcBef>
            </a:pPr>
            <a:r>
              <a:rPr lang="en-US" dirty="0">
                <a:effectLst/>
              </a:rPr>
              <a:t>Manufacturers: only allow use of vehicle control systems in conditions they’re designed for</a:t>
            </a:r>
          </a:p>
          <a:p>
            <a:pPr>
              <a:spcBef>
                <a:spcPts val="1800"/>
              </a:spcBef>
            </a:pPr>
            <a:r>
              <a:rPr lang="en-US" dirty="0">
                <a:effectLst/>
              </a:rPr>
              <a:t>NHTSA (reiterated): Develop standards for/require connected vehicle technology</a:t>
            </a:r>
          </a:p>
          <a:p>
            <a:pPr>
              <a:spcBef>
                <a:spcPts val="1800"/>
              </a:spcBef>
            </a:pPr>
            <a:r>
              <a:rPr lang="en-US" dirty="0">
                <a:effectLst/>
              </a:rPr>
              <a:t>DOT/NHTSA: Develop parameters/collect data for use by investigators</a:t>
            </a:r>
          </a:p>
        </p:txBody>
      </p:sp>
      <p:sp>
        <p:nvSpPr>
          <p:cNvPr id="2" name="Title 1"/>
          <p:cNvSpPr>
            <a:spLocks noGrp="1"/>
          </p:cNvSpPr>
          <p:nvPr>
            <p:ph type="title"/>
          </p:nvPr>
        </p:nvSpPr>
        <p:spPr>
          <a:xfrm>
            <a:off x="609600" y="306323"/>
            <a:ext cx="7315200" cy="1066800"/>
          </a:xfrm>
        </p:spPr>
        <p:txBody>
          <a:bodyPr/>
          <a:lstStyle/>
          <a:p>
            <a:r>
              <a:rPr lang="en-US" dirty="0"/>
              <a:t>Recommendations</a:t>
            </a:r>
          </a:p>
        </p:txBody>
      </p:sp>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11E58E-E3D6-474E-85D8-ADCAA013E546}"/>
              </a:ext>
            </a:extLst>
          </p:cNvPr>
          <p:cNvSpPr>
            <a:spLocks noGrp="1"/>
          </p:cNvSpPr>
          <p:nvPr>
            <p:ph idx="1"/>
          </p:nvPr>
        </p:nvSpPr>
        <p:spPr>
          <a:xfrm>
            <a:off x="4648200" y="1153118"/>
            <a:ext cx="3429000" cy="4191000"/>
          </a:xfrm>
        </p:spPr>
        <p:txBody>
          <a:bodyPr>
            <a:normAutofit/>
          </a:bodyPr>
          <a:lstStyle/>
          <a:p>
            <a:r>
              <a:rPr lang="en-US" sz="2400" dirty="0"/>
              <a:t>From 2005 – 2014, speeding related crashes accounted for over 112,000 fatalities.</a:t>
            </a:r>
          </a:p>
          <a:p>
            <a:endParaRPr lang="en-US" sz="2400" dirty="0"/>
          </a:p>
          <a:p>
            <a:r>
              <a:rPr lang="en-US" sz="2400" dirty="0"/>
              <a:t>That’s around 31% of all traffic fatalities. </a:t>
            </a:r>
          </a:p>
          <a:p>
            <a:endParaRPr lang="en-US" sz="2400" dirty="0"/>
          </a:p>
        </p:txBody>
      </p:sp>
      <p:pic>
        <p:nvPicPr>
          <p:cNvPr id="5" name="Picture 4">
            <a:extLst>
              <a:ext uri="{FF2B5EF4-FFF2-40B4-BE49-F238E27FC236}">
                <a16:creationId xmlns:a16="http://schemas.microsoft.com/office/drawing/2014/main" id="{A2DB8416-B4BC-4EF6-BBEB-B70818DC0C96}"/>
              </a:ext>
            </a:extLst>
          </p:cNvPr>
          <p:cNvPicPr>
            <a:picLocks noChangeAspect="1"/>
          </p:cNvPicPr>
          <p:nvPr/>
        </p:nvPicPr>
        <p:blipFill>
          <a:blip r:embed="rId2"/>
          <a:stretch>
            <a:fillRect/>
          </a:stretch>
        </p:blipFill>
        <p:spPr>
          <a:xfrm>
            <a:off x="609600" y="990600"/>
            <a:ext cx="3505200" cy="4516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61036114"/>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35B532-7C0C-4D9E-BA1A-D353D60C7373}"/>
              </a:ext>
            </a:extLst>
          </p:cNvPr>
          <p:cNvSpPr>
            <a:spLocks noGrp="1"/>
          </p:cNvSpPr>
          <p:nvPr>
            <p:ph idx="1"/>
          </p:nvPr>
        </p:nvSpPr>
        <p:spPr>
          <a:xfrm>
            <a:off x="533400" y="2312633"/>
            <a:ext cx="3505200" cy="4191000"/>
          </a:xfrm>
        </p:spPr>
        <p:txBody>
          <a:bodyPr>
            <a:normAutofit/>
          </a:bodyPr>
          <a:lstStyle/>
          <a:p>
            <a:r>
              <a:rPr lang="en-US" sz="2000" dirty="0"/>
              <a:t>Increased likelihood of being involved in a crash</a:t>
            </a:r>
            <a:br>
              <a:rPr lang="en-US" sz="2000" dirty="0"/>
            </a:br>
            <a:endParaRPr lang="en-US" sz="2000" dirty="0"/>
          </a:p>
          <a:p>
            <a:r>
              <a:rPr lang="en-US" sz="2000" dirty="0"/>
              <a:t>Increased severity of injuries by all road users</a:t>
            </a:r>
          </a:p>
        </p:txBody>
      </p:sp>
      <p:sp>
        <p:nvSpPr>
          <p:cNvPr id="3" name="Title 2">
            <a:extLst>
              <a:ext uri="{FF2B5EF4-FFF2-40B4-BE49-F238E27FC236}">
                <a16:creationId xmlns:a16="http://schemas.microsoft.com/office/drawing/2014/main" id="{10FB8E07-00EC-45A5-9CD6-B485A75F13DC}"/>
              </a:ext>
            </a:extLst>
          </p:cNvPr>
          <p:cNvSpPr>
            <a:spLocks noGrp="1"/>
          </p:cNvSpPr>
          <p:nvPr>
            <p:ph type="title"/>
          </p:nvPr>
        </p:nvSpPr>
        <p:spPr>
          <a:xfrm>
            <a:off x="838200" y="457200"/>
            <a:ext cx="7315200" cy="1066800"/>
          </a:xfrm>
        </p:spPr>
        <p:txBody>
          <a:bodyPr/>
          <a:lstStyle/>
          <a:p>
            <a:r>
              <a:rPr lang="en-US" dirty="0"/>
              <a:t>Speeding increases crash risk </a:t>
            </a:r>
          </a:p>
        </p:txBody>
      </p:sp>
      <p:pic>
        <p:nvPicPr>
          <p:cNvPr id="4" name="Picture 3">
            <a:extLst>
              <a:ext uri="{FF2B5EF4-FFF2-40B4-BE49-F238E27FC236}">
                <a16:creationId xmlns:a16="http://schemas.microsoft.com/office/drawing/2014/main" id="{A1D2BA0E-4CEB-4F61-A6DF-C4D8FCAFCFFA}"/>
              </a:ext>
            </a:extLst>
          </p:cNvPr>
          <p:cNvPicPr>
            <a:picLocks noChangeAspect="1"/>
          </p:cNvPicPr>
          <p:nvPr/>
        </p:nvPicPr>
        <p:blipFill rotWithShape="1">
          <a:blip r:embed="rId2"/>
          <a:srcRect l="42500" t="30247" r="23333" b="15432"/>
          <a:stretch/>
        </p:blipFill>
        <p:spPr>
          <a:xfrm>
            <a:off x="4191000" y="2286000"/>
            <a:ext cx="4260273"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73780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D9E0CC-76E1-431F-ACFB-69F6CEC97E7C}"/>
              </a:ext>
            </a:extLst>
          </p:cNvPr>
          <p:cNvSpPr>
            <a:spLocks noGrp="1"/>
          </p:cNvSpPr>
          <p:nvPr>
            <p:ph idx="1"/>
          </p:nvPr>
        </p:nvSpPr>
        <p:spPr>
          <a:xfrm>
            <a:off x="4191000" y="1676400"/>
            <a:ext cx="4191000" cy="4191000"/>
          </a:xfrm>
        </p:spPr>
        <p:txBody>
          <a:bodyPr>
            <a:normAutofit lnSpcReduction="10000"/>
          </a:bodyPr>
          <a:lstStyle/>
          <a:p>
            <a:r>
              <a:rPr lang="en-US" sz="2400" dirty="0"/>
              <a:t>Setting speed limits to match 85</a:t>
            </a:r>
            <a:r>
              <a:rPr lang="en-US" sz="2400" baseline="30000" dirty="0"/>
              <a:t>th</a:t>
            </a:r>
            <a:r>
              <a:rPr lang="en-US" sz="2400" dirty="0"/>
              <a:t> percentile speed can result in unintended consequences. </a:t>
            </a:r>
          </a:p>
          <a:p>
            <a:pPr lvl="1">
              <a:buFont typeface="Symbol" panose="05050102010706020507" pitchFamily="18" charset="2"/>
              <a:buChar char="-"/>
            </a:pPr>
            <a:r>
              <a:rPr lang="en-US" sz="2100" dirty="0"/>
              <a:t>Can lead to higher operating speeds </a:t>
            </a:r>
          </a:p>
          <a:p>
            <a:r>
              <a:rPr lang="en-US" sz="2400" dirty="0"/>
              <a:t>No strong evidence that the 85</a:t>
            </a:r>
            <a:r>
              <a:rPr lang="en-US" sz="2400" baseline="30000" dirty="0"/>
              <a:t>th</a:t>
            </a:r>
            <a:r>
              <a:rPr lang="en-US" sz="2400" dirty="0"/>
              <a:t> percentile speed equates to the speed with the lowest crash involvement rate</a:t>
            </a:r>
          </a:p>
          <a:p>
            <a:endParaRPr lang="en-US" sz="2400" dirty="0"/>
          </a:p>
        </p:txBody>
      </p:sp>
      <p:sp>
        <p:nvSpPr>
          <p:cNvPr id="3" name="Title 2">
            <a:extLst>
              <a:ext uri="{FF2B5EF4-FFF2-40B4-BE49-F238E27FC236}">
                <a16:creationId xmlns:a16="http://schemas.microsoft.com/office/drawing/2014/main" id="{EF5FE4D3-6892-4670-B32A-D7718A2A337F}"/>
              </a:ext>
            </a:extLst>
          </p:cNvPr>
          <p:cNvSpPr>
            <a:spLocks noGrp="1"/>
          </p:cNvSpPr>
          <p:nvPr>
            <p:ph type="title"/>
          </p:nvPr>
        </p:nvSpPr>
        <p:spPr>
          <a:xfrm>
            <a:off x="762000" y="190500"/>
            <a:ext cx="7315200" cy="1066800"/>
          </a:xfrm>
        </p:spPr>
        <p:txBody>
          <a:bodyPr/>
          <a:lstStyle/>
          <a:p>
            <a:endParaRPr lang="en-US" dirty="0"/>
          </a:p>
        </p:txBody>
      </p:sp>
      <p:pic>
        <p:nvPicPr>
          <p:cNvPr id="4" name="Picture 3">
            <a:extLst>
              <a:ext uri="{FF2B5EF4-FFF2-40B4-BE49-F238E27FC236}">
                <a16:creationId xmlns:a16="http://schemas.microsoft.com/office/drawing/2014/main" id="{93C5B808-B887-4B7C-9C01-CB35E7C16E10}"/>
              </a:ext>
            </a:extLst>
          </p:cNvPr>
          <p:cNvPicPr>
            <a:picLocks noChangeAspect="1"/>
          </p:cNvPicPr>
          <p:nvPr/>
        </p:nvPicPr>
        <p:blipFill rotWithShape="1">
          <a:blip r:embed="rId2"/>
          <a:srcRect l="59722" t="12963" r="20833" b="12963"/>
          <a:stretch/>
        </p:blipFill>
        <p:spPr>
          <a:xfrm>
            <a:off x="764959" y="1524000"/>
            <a:ext cx="2667000" cy="342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420235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00A5EE-6358-4EBB-ADC3-D8F640251CD4}"/>
              </a:ext>
            </a:extLst>
          </p:cNvPr>
          <p:cNvSpPr>
            <a:spLocks noGrp="1"/>
          </p:cNvSpPr>
          <p:nvPr>
            <p:ph idx="1"/>
          </p:nvPr>
        </p:nvSpPr>
        <p:spPr>
          <a:xfrm>
            <a:off x="4953000" y="1828800"/>
            <a:ext cx="3733800" cy="4191000"/>
          </a:xfrm>
        </p:spPr>
        <p:txBody>
          <a:bodyPr>
            <a:normAutofit/>
          </a:bodyPr>
          <a:lstStyle/>
          <a:p>
            <a:r>
              <a:rPr lang="en-US" sz="2400" dirty="0"/>
              <a:t>ASE is an effective countermeasure to reducing speeding related crashes, fatalities, and injuries. </a:t>
            </a:r>
          </a:p>
          <a:p>
            <a:pPr lvl="1">
              <a:buFont typeface="Symbol" panose="05050102010706020507" pitchFamily="18" charset="2"/>
              <a:buChar char="-"/>
            </a:pPr>
            <a:r>
              <a:rPr lang="en-US" sz="2000" dirty="0"/>
              <a:t>Used only in 14 states and D.C.</a:t>
            </a:r>
          </a:p>
          <a:p>
            <a:pPr lvl="1">
              <a:buFont typeface="Symbol" panose="05050102010706020507" pitchFamily="18" charset="2"/>
              <a:buChar char="-"/>
            </a:pPr>
            <a:r>
              <a:rPr lang="en-US" sz="2000" dirty="0"/>
              <a:t>Many states prohibit it  </a:t>
            </a:r>
          </a:p>
        </p:txBody>
      </p:sp>
      <p:sp>
        <p:nvSpPr>
          <p:cNvPr id="3" name="Title 2">
            <a:extLst>
              <a:ext uri="{FF2B5EF4-FFF2-40B4-BE49-F238E27FC236}">
                <a16:creationId xmlns:a16="http://schemas.microsoft.com/office/drawing/2014/main" id="{8124D13D-F997-4B28-8910-34DB5D0CAB62}"/>
              </a:ext>
            </a:extLst>
          </p:cNvPr>
          <p:cNvSpPr>
            <a:spLocks noGrp="1"/>
          </p:cNvSpPr>
          <p:nvPr>
            <p:ph type="title"/>
          </p:nvPr>
        </p:nvSpPr>
        <p:spPr>
          <a:xfrm>
            <a:off x="762000" y="342902"/>
            <a:ext cx="7315200" cy="1066800"/>
          </a:xfrm>
        </p:spPr>
        <p:txBody>
          <a:bodyPr/>
          <a:lstStyle/>
          <a:p>
            <a:r>
              <a:rPr lang="en-US" dirty="0"/>
              <a:t>Automatic Speed Enforcement (ASE)</a:t>
            </a:r>
          </a:p>
        </p:txBody>
      </p:sp>
      <p:pic>
        <p:nvPicPr>
          <p:cNvPr id="4" name="Picture 3">
            <a:extLst>
              <a:ext uri="{FF2B5EF4-FFF2-40B4-BE49-F238E27FC236}">
                <a16:creationId xmlns:a16="http://schemas.microsoft.com/office/drawing/2014/main" id="{EDF05601-EC36-4898-B262-1CEE68BA402E}"/>
              </a:ext>
            </a:extLst>
          </p:cNvPr>
          <p:cNvPicPr>
            <a:picLocks noChangeAspect="1"/>
          </p:cNvPicPr>
          <p:nvPr/>
        </p:nvPicPr>
        <p:blipFill rotWithShape="1">
          <a:blip r:embed="rId2"/>
          <a:srcRect l="40508" t="9967" r="46971" b="62872"/>
          <a:stretch/>
        </p:blipFill>
        <p:spPr>
          <a:xfrm>
            <a:off x="457200" y="1981200"/>
            <a:ext cx="4267200" cy="3124200"/>
          </a:xfrm>
          <a:prstGeom prst="rect">
            <a:avLst/>
          </a:prstGeom>
        </p:spPr>
      </p:pic>
    </p:spTree>
    <p:extLst>
      <p:ext uri="{BB962C8B-B14F-4D97-AF65-F5344CB8AC3E}">
        <p14:creationId xmlns:p14="http://schemas.microsoft.com/office/powerpoint/2010/main" val="3726188693"/>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1D3AA8-A4C8-428E-8012-5E25F05843A0}"/>
              </a:ext>
            </a:extLst>
          </p:cNvPr>
          <p:cNvSpPr>
            <a:spLocks noGrp="1"/>
          </p:cNvSpPr>
          <p:nvPr>
            <p:ph idx="1"/>
          </p:nvPr>
        </p:nvSpPr>
        <p:spPr/>
        <p:txBody>
          <a:bodyPr/>
          <a:lstStyle/>
          <a:p>
            <a:r>
              <a:rPr lang="en-US" dirty="0"/>
              <a:t>DOT (1) </a:t>
            </a:r>
          </a:p>
          <a:p>
            <a:r>
              <a:rPr lang="en-US" dirty="0"/>
              <a:t>NHTSA (8)</a:t>
            </a:r>
          </a:p>
          <a:p>
            <a:r>
              <a:rPr lang="en-US" dirty="0"/>
              <a:t>FHWA (4)</a:t>
            </a:r>
          </a:p>
          <a:p>
            <a:r>
              <a:rPr lang="en-US" dirty="0"/>
              <a:t>GHSA (1)</a:t>
            </a:r>
          </a:p>
          <a:p>
            <a:r>
              <a:rPr lang="en-US" dirty="0"/>
              <a:t>IACP (1) </a:t>
            </a:r>
          </a:p>
          <a:p>
            <a:r>
              <a:rPr lang="en-US" dirty="0"/>
              <a:t>National Sheriff’s Association (1)</a:t>
            </a:r>
          </a:p>
          <a:p>
            <a:r>
              <a:rPr lang="en-US" dirty="0"/>
              <a:t>Various states (3) </a:t>
            </a:r>
          </a:p>
          <a:p>
            <a:endParaRPr lang="en-US" dirty="0"/>
          </a:p>
          <a:p>
            <a:endParaRPr lang="en-US" dirty="0"/>
          </a:p>
        </p:txBody>
      </p:sp>
      <p:sp>
        <p:nvSpPr>
          <p:cNvPr id="3" name="Title 2">
            <a:extLst>
              <a:ext uri="{FF2B5EF4-FFF2-40B4-BE49-F238E27FC236}">
                <a16:creationId xmlns:a16="http://schemas.microsoft.com/office/drawing/2014/main" id="{17640039-DD9D-47B2-BAEE-F9E85FAE8A6E}"/>
              </a:ext>
            </a:extLst>
          </p:cNvPr>
          <p:cNvSpPr>
            <a:spLocks noGrp="1"/>
          </p:cNvSpPr>
          <p:nvPr>
            <p:ph type="title"/>
          </p:nvPr>
        </p:nvSpPr>
        <p:spPr/>
        <p:txBody>
          <a:bodyPr/>
          <a:lstStyle/>
          <a:p>
            <a:r>
              <a:rPr lang="en-US" dirty="0"/>
              <a:t>19 safety recommendations </a:t>
            </a:r>
          </a:p>
        </p:txBody>
      </p:sp>
    </p:spTree>
    <p:extLst>
      <p:ext uri="{BB962C8B-B14F-4D97-AF65-F5344CB8AC3E}">
        <p14:creationId xmlns:p14="http://schemas.microsoft.com/office/powerpoint/2010/main" val="3464068382"/>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5D1F4-C88E-4C13-8993-2127957BEF46}"/>
              </a:ext>
            </a:extLst>
          </p:cNvPr>
          <p:cNvSpPr>
            <a:spLocks noGrp="1"/>
          </p:cNvSpPr>
          <p:nvPr>
            <p:ph idx="1"/>
          </p:nvPr>
        </p:nvSpPr>
        <p:spPr>
          <a:xfrm>
            <a:off x="1143000" y="4006049"/>
            <a:ext cx="7315200" cy="4191000"/>
          </a:xfrm>
        </p:spPr>
        <p:txBody>
          <a:bodyPr/>
          <a:lstStyle/>
          <a:p>
            <a:endParaRPr lang="en-US" sz="2000" dirty="0"/>
          </a:p>
          <a:p>
            <a:r>
              <a:rPr lang="en-US" sz="2000" dirty="0">
                <a:solidFill>
                  <a:schemeClr val="tx1">
                    <a:lumMod val="75000"/>
                    <a:lumOff val="25000"/>
                  </a:schemeClr>
                </a:solidFill>
              </a:rPr>
              <a:t>Discussion of two recent Board products</a:t>
            </a:r>
          </a:p>
          <a:p>
            <a:pPr lvl="1">
              <a:buFont typeface="Symbol" panose="05050102010706020507" pitchFamily="18" charset="2"/>
              <a:buChar char="-"/>
            </a:pPr>
            <a:r>
              <a:rPr lang="en-US" sz="1800" dirty="0">
                <a:solidFill>
                  <a:schemeClr val="tx1">
                    <a:lumMod val="75000"/>
                    <a:lumOff val="25000"/>
                  </a:schemeClr>
                </a:solidFill>
              </a:rPr>
              <a:t>2016 Tesla crash</a:t>
            </a:r>
          </a:p>
          <a:p>
            <a:pPr lvl="1">
              <a:buFont typeface="Symbol" panose="05050102010706020507" pitchFamily="18" charset="2"/>
              <a:buChar char="-"/>
            </a:pPr>
            <a:r>
              <a:rPr lang="en-US" sz="1800" dirty="0">
                <a:solidFill>
                  <a:schemeClr val="tx1">
                    <a:lumMod val="75000"/>
                    <a:lumOff val="25000"/>
                  </a:schemeClr>
                </a:solidFill>
              </a:rPr>
              <a:t>Speeding study</a:t>
            </a:r>
          </a:p>
          <a:p>
            <a:r>
              <a:rPr lang="en-US" sz="2000" dirty="0"/>
              <a:t>NTSB Most Wanted List</a:t>
            </a:r>
          </a:p>
        </p:txBody>
      </p:sp>
      <p:sp>
        <p:nvSpPr>
          <p:cNvPr id="4" name="Title 3">
            <a:extLst>
              <a:ext uri="{FF2B5EF4-FFF2-40B4-BE49-F238E27FC236}">
                <a16:creationId xmlns:a16="http://schemas.microsoft.com/office/drawing/2014/main" id="{5F3B7712-2319-4696-B900-6CD1648D192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83668EC-A1DF-4532-A02F-AEEE529F51FE}"/>
              </a:ext>
            </a:extLst>
          </p:cNvPr>
          <p:cNvPicPr>
            <a:picLocks noChangeAspect="1"/>
          </p:cNvPicPr>
          <p:nvPr/>
        </p:nvPicPr>
        <p:blipFill rotWithShape="1">
          <a:blip r:embed="rId2"/>
          <a:srcRect l="43334" t="27778" r="36666" b="43827"/>
          <a:stretch/>
        </p:blipFill>
        <p:spPr>
          <a:xfrm>
            <a:off x="838200" y="76201"/>
            <a:ext cx="7315200" cy="35052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290C346-11A5-49AE-89CF-0D161A302D7E}"/>
              </a:ext>
            </a:extLst>
          </p:cNvPr>
          <p:cNvSpPr txBox="1"/>
          <p:nvPr/>
        </p:nvSpPr>
        <p:spPr>
          <a:xfrm>
            <a:off x="2895600" y="3853934"/>
            <a:ext cx="2339102" cy="369332"/>
          </a:xfrm>
          <a:prstGeom prst="rect">
            <a:avLst/>
          </a:prstGeom>
          <a:noFill/>
        </p:spPr>
        <p:txBody>
          <a:bodyPr wrap="none" rtlCol="0">
            <a:spAutoFit/>
          </a:bodyPr>
          <a:lstStyle/>
          <a:p>
            <a:r>
              <a:rPr lang="en-US" u="sng" dirty="0">
                <a:solidFill>
                  <a:schemeClr val="bg2"/>
                </a:solidFill>
              </a:rPr>
              <a:t>Presentation Outline </a:t>
            </a:r>
          </a:p>
        </p:txBody>
      </p:sp>
    </p:spTree>
    <p:extLst>
      <p:ext uri="{BB962C8B-B14F-4D97-AF65-F5344CB8AC3E}">
        <p14:creationId xmlns:p14="http://schemas.microsoft.com/office/powerpoint/2010/main" val="3457895345"/>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62753"/>
            <a:ext cx="5181600" cy="3352800"/>
          </a:xfrm>
          <a:prstGeom prst="rect">
            <a:avLst/>
          </a:prstGeom>
        </p:spPr>
      </p:pic>
      <p:sp>
        <p:nvSpPr>
          <p:cNvPr id="4" name="Content Placeholder 3"/>
          <p:cNvSpPr>
            <a:spLocks noGrp="1"/>
          </p:cNvSpPr>
          <p:nvPr>
            <p:ph sz="half" idx="1"/>
          </p:nvPr>
        </p:nvSpPr>
        <p:spPr>
          <a:xfrm>
            <a:off x="4495800" y="3581400"/>
            <a:ext cx="3886200" cy="2819401"/>
          </a:xfrm>
        </p:spPr>
        <p:txBody>
          <a:bodyPr>
            <a:normAutofit fontScale="77500" lnSpcReduction="20000"/>
          </a:bodyPr>
          <a:lstStyle/>
          <a:p>
            <a:pPr marL="285750" indent="-285750">
              <a:spcAft>
                <a:spcPts val="600"/>
              </a:spcAft>
              <a:buFont typeface="Wingdings" panose="05000000000000000000" pitchFamily="2" charset="2"/>
              <a:buChar char="Ø"/>
            </a:pPr>
            <a:r>
              <a:rPr lang="en-US" dirty="0"/>
              <a:t>Improve Rail Transit Safety Oversight</a:t>
            </a:r>
          </a:p>
          <a:p>
            <a:pPr marL="285750" indent="-285750">
              <a:spcAft>
                <a:spcPts val="600"/>
              </a:spcAft>
              <a:buFont typeface="Wingdings" panose="05000000000000000000" pitchFamily="2" charset="2"/>
              <a:buChar char="Ø"/>
            </a:pPr>
            <a:r>
              <a:rPr lang="en-US" dirty="0"/>
              <a:t>Ensure the Safe Shipment of Hazardous Materials</a:t>
            </a:r>
          </a:p>
          <a:p>
            <a:pPr marL="285750" indent="-285750">
              <a:spcAft>
                <a:spcPts val="600"/>
              </a:spcAft>
              <a:buFont typeface="Wingdings" panose="05000000000000000000" pitchFamily="2" charset="2"/>
              <a:buChar char="Ø"/>
            </a:pPr>
            <a:r>
              <a:rPr lang="en-US" dirty="0"/>
              <a:t>Increase Implementation of Collision Avoidance Technologies </a:t>
            </a:r>
          </a:p>
          <a:p>
            <a:pPr marL="285750" indent="-285750">
              <a:spcAft>
                <a:spcPts val="600"/>
              </a:spcAft>
              <a:buFont typeface="Wingdings" panose="05000000000000000000" pitchFamily="2" charset="2"/>
              <a:buChar char="Ø"/>
            </a:pPr>
            <a:r>
              <a:rPr lang="en-US" dirty="0"/>
              <a:t>Strengthen Occupant Protection</a:t>
            </a:r>
          </a:p>
          <a:p>
            <a:pPr marL="285750" indent="-285750">
              <a:spcAft>
                <a:spcPts val="600"/>
              </a:spcAft>
              <a:buFont typeface="Wingdings" panose="05000000000000000000" pitchFamily="2" charset="2"/>
              <a:buChar char="Ø"/>
            </a:pPr>
            <a:r>
              <a:rPr lang="en-US" dirty="0"/>
              <a:t>Prevent Loss of Control In Flight In General Aviation</a:t>
            </a:r>
          </a:p>
          <a:p>
            <a:pPr marL="0" indent="0">
              <a:spcAft>
                <a:spcPts val="600"/>
              </a:spcAft>
              <a:buNone/>
            </a:pPr>
            <a:endParaRPr lang="en-US" dirty="0"/>
          </a:p>
        </p:txBody>
      </p:sp>
      <p:sp>
        <p:nvSpPr>
          <p:cNvPr id="6" name="Content Placeholder 5"/>
          <p:cNvSpPr>
            <a:spLocks noGrp="1"/>
          </p:cNvSpPr>
          <p:nvPr>
            <p:ph sz="half" idx="2"/>
          </p:nvPr>
        </p:nvSpPr>
        <p:spPr>
          <a:xfrm>
            <a:off x="457200" y="3619130"/>
            <a:ext cx="3886200" cy="2819401"/>
          </a:xfrm>
        </p:spPr>
        <p:txBody>
          <a:bodyPr>
            <a:normAutofit fontScale="77500" lnSpcReduction="20000"/>
          </a:bodyPr>
          <a:lstStyle/>
          <a:p>
            <a:pPr marL="285750" indent="-285750">
              <a:spcAft>
                <a:spcPts val="600"/>
              </a:spcAft>
              <a:buFont typeface="Wingdings" panose="05000000000000000000" pitchFamily="2" charset="2"/>
              <a:buChar char="Ø"/>
            </a:pPr>
            <a:r>
              <a:rPr lang="en-US" dirty="0"/>
              <a:t>Eliminate Distractions</a:t>
            </a:r>
          </a:p>
          <a:p>
            <a:pPr marL="285750" indent="-285750">
              <a:spcAft>
                <a:spcPts val="600"/>
              </a:spcAft>
              <a:buFont typeface="Wingdings" panose="05000000000000000000" pitchFamily="2" charset="2"/>
              <a:buChar char="Ø"/>
            </a:pPr>
            <a:r>
              <a:rPr lang="en-US" dirty="0"/>
              <a:t>Require Medical Fitness  </a:t>
            </a:r>
          </a:p>
          <a:p>
            <a:pPr marL="285750" indent="-285750">
              <a:spcAft>
                <a:spcPts val="600"/>
              </a:spcAft>
              <a:buFont typeface="Wingdings" panose="05000000000000000000" pitchFamily="2" charset="2"/>
              <a:buChar char="Ø"/>
            </a:pPr>
            <a:r>
              <a:rPr lang="en-US" dirty="0"/>
              <a:t>Expand Recorders Use to Enhance Safety</a:t>
            </a:r>
          </a:p>
          <a:p>
            <a:pPr marL="285750" indent="-285750">
              <a:spcAft>
                <a:spcPts val="600"/>
              </a:spcAft>
              <a:buFont typeface="Wingdings" panose="05000000000000000000" pitchFamily="2" charset="2"/>
              <a:buChar char="Ø"/>
            </a:pPr>
            <a:r>
              <a:rPr lang="en-US" dirty="0"/>
              <a:t>Reduce Fatigue-Related Accidents</a:t>
            </a:r>
          </a:p>
          <a:p>
            <a:pPr marL="285750" indent="-285750">
              <a:spcAft>
                <a:spcPts val="600"/>
              </a:spcAft>
              <a:buFont typeface="Wingdings" panose="05000000000000000000" pitchFamily="2" charset="2"/>
              <a:buChar char="Ø"/>
            </a:pPr>
            <a:r>
              <a:rPr lang="en-US" dirty="0"/>
              <a:t>End Alcohol and Other Drug Impairment</a:t>
            </a:r>
          </a:p>
        </p:txBody>
      </p:sp>
    </p:spTree>
    <p:extLst>
      <p:ext uri="{BB962C8B-B14F-4D97-AF65-F5344CB8AC3E}">
        <p14:creationId xmlns:p14="http://schemas.microsoft.com/office/powerpoint/2010/main" val="73722656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62753"/>
            <a:ext cx="5181600" cy="3352800"/>
          </a:xfrm>
          <a:prstGeom prst="rect">
            <a:avLst/>
          </a:prstGeom>
        </p:spPr>
      </p:pic>
      <p:sp>
        <p:nvSpPr>
          <p:cNvPr id="4" name="Content Placeholder 3"/>
          <p:cNvSpPr>
            <a:spLocks noGrp="1"/>
          </p:cNvSpPr>
          <p:nvPr>
            <p:ph sz="half" idx="1"/>
          </p:nvPr>
        </p:nvSpPr>
        <p:spPr>
          <a:xfrm>
            <a:off x="4495800" y="3581400"/>
            <a:ext cx="3886200" cy="2819401"/>
          </a:xfrm>
        </p:spPr>
        <p:txBody>
          <a:bodyPr>
            <a:normAutofit fontScale="77500" lnSpcReduction="20000"/>
          </a:bodyPr>
          <a:lstStyle/>
          <a:p>
            <a:pPr marL="285750" indent="-285750">
              <a:spcAft>
                <a:spcPts val="600"/>
              </a:spcAft>
              <a:buFont typeface="Wingdings" panose="05000000000000000000" pitchFamily="2" charset="2"/>
              <a:buChar char="Ø"/>
            </a:pPr>
            <a:r>
              <a:rPr lang="en-US" dirty="0">
                <a:solidFill>
                  <a:schemeClr val="bg2">
                    <a:lumMod val="75000"/>
                  </a:schemeClr>
                </a:solidFill>
              </a:rPr>
              <a:t>Improve Rail Transit Safety Oversight</a:t>
            </a:r>
          </a:p>
          <a:p>
            <a:pPr marL="285750" indent="-285750">
              <a:spcAft>
                <a:spcPts val="600"/>
              </a:spcAft>
              <a:buFont typeface="Wingdings" panose="05000000000000000000" pitchFamily="2" charset="2"/>
              <a:buChar char="Ø"/>
            </a:pPr>
            <a:r>
              <a:rPr lang="en-US" dirty="0">
                <a:solidFill>
                  <a:srgbClr val="FFFF00"/>
                </a:solidFill>
              </a:rPr>
              <a:t>Ensure the Safe Shipment of Hazardous Materials</a:t>
            </a:r>
          </a:p>
          <a:p>
            <a:pPr marL="285750" indent="-285750">
              <a:spcAft>
                <a:spcPts val="600"/>
              </a:spcAft>
              <a:buFont typeface="Wingdings" panose="05000000000000000000" pitchFamily="2" charset="2"/>
              <a:buChar char="Ø"/>
            </a:pPr>
            <a:r>
              <a:rPr lang="en-US" dirty="0">
                <a:solidFill>
                  <a:srgbClr val="FFFF00"/>
                </a:solidFill>
              </a:rPr>
              <a:t>Increase Implementation of Collision Avoidance Technologies </a:t>
            </a:r>
          </a:p>
          <a:p>
            <a:pPr marL="285750" indent="-285750">
              <a:spcAft>
                <a:spcPts val="600"/>
              </a:spcAft>
              <a:buFont typeface="Wingdings" panose="05000000000000000000" pitchFamily="2" charset="2"/>
              <a:buChar char="Ø"/>
            </a:pPr>
            <a:r>
              <a:rPr lang="en-US" dirty="0">
                <a:solidFill>
                  <a:srgbClr val="FFFF00"/>
                </a:solidFill>
              </a:rPr>
              <a:t>Strengthen Occupant Protection</a:t>
            </a:r>
          </a:p>
          <a:p>
            <a:pPr marL="285750" indent="-285750">
              <a:spcAft>
                <a:spcPts val="600"/>
              </a:spcAft>
              <a:buFont typeface="Wingdings" panose="05000000000000000000" pitchFamily="2" charset="2"/>
              <a:buChar char="Ø"/>
            </a:pPr>
            <a:r>
              <a:rPr lang="en-US" dirty="0">
                <a:solidFill>
                  <a:schemeClr val="bg2">
                    <a:lumMod val="75000"/>
                  </a:schemeClr>
                </a:solidFill>
              </a:rPr>
              <a:t>Prevent Loss of Control In Flight In General Aviation</a:t>
            </a:r>
          </a:p>
          <a:p>
            <a:pPr marL="0" indent="0">
              <a:spcAft>
                <a:spcPts val="600"/>
              </a:spcAft>
              <a:buNone/>
            </a:pPr>
            <a:endParaRPr lang="en-US" dirty="0"/>
          </a:p>
        </p:txBody>
      </p:sp>
      <p:sp>
        <p:nvSpPr>
          <p:cNvPr id="6" name="Content Placeholder 5"/>
          <p:cNvSpPr>
            <a:spLocks noGrp="1"/>
          </p:cNvSpPr>
          <p:nvPr>
            <p:ph sz="half" idx="2"/>
          </p:nvPr>
        </p:nvSpPr>
        <p:spPr>
          <a:xfrm>
            <a:off x="457200" y="3619130"/>
            <a:ext cx="3886200" cy="2819401"/>
          </a:xfrm>
        </p:spPr>
        <p:txBody>
          <a:bodyPr>
            <a:normAutofit fontScale="77500" lnSpcReduction="20000"/>
          </a:bodyPr>
          <a:lstStyle/>
          <a:p>
            <a:pPr marL="285750" indent="-285750">
              <a:spcAft>
                <a:spcPts val="600"/>
              </a:spcAft>
              <a:buFont typeface="Wingdings" panose="05000000000000000000" pitchFamily="2" charset="2"/>
              <a:buChar char="Ø"/>
            </a:pPr>
            <a:r>
              <a:rPr lang="en-US" dirty="0">
                <a:solidFill>
                  <a:srgbClr val="FFFF00"/>
                </a:solidFill>
              </a:rPr>
              <a:t>Eliminate Distractions</a:t>
            </a:r>
          </a:p>
          <a:p>
            <a:pPr marL="285750" indent="-285750">
              <a:spcAft>
                <a:spcPts val="600"/>
              </a:spcAft>
              <a:buFont typeface="Wingdings" panose="05000000000000000000" pitchFamily="2" charset="2"/>
              <a:buChar char="Ø"/>
            </a:pPr>
            <a:r>
              <a:rPr lang="en-US" dirty="0">
                <a:solidFill>
                  <a:schemeClr val="bg2">
                    <a:lumMod val="75000"/>
                  </a:schemeClr>
                </a:solidFill>
              </a:rPr>
              <a:t>Require Medical Fitness  </a:t>
            </a:r>
          </a:p>
          <a:p>
            <a:pPr marL="285750" indent="-285750">
              <a:spcAft>
                <a:spcPts val="600"/>
              </a:spcAft>
              <a:buFont typeface="Wingdings" panose="05000000000000000000" pitchFamily="2" charset="2"/>
              <a:buChar char="Ø"/>
            </a:pPr>
            <a:r>
              <a:rPr lang="en-US" dirty="0">
                <a:solidFill>
                  <a:schemeClr val="bg2">
                    <a:lumMod val="75000"/>
                  </a:schemeClr>
                </a:solidFill>
              </a:rPr>
              <a:t>Expand Recorders Use to Enhance Safety</a:t>
            </a:r>
          </a:p>
          <a:p>
            <a:pPr marL="285750" indent="-285750">
              <a:spcAft>
                <a:spcPts val="600"/>
              </a:spcAft>
              <a:buFont typeface="Wingdings" panose="05000000000000000000" pitchFamily="2" charset="2"/>
              <a:buChar char="Ø"/>
            </a:pPr>
            <a:r>
              <a:rPr lang="en-US" dirty="0">
                <a:solidFill>
                  <a:srgbClr val="FFFF00"/>
                </a:solidFill>
              </a:rPr>
              <a:t>Reduce Fatigue-Related Accidents</a:t>
            </a:r>
          </a:p>
          <a:p>
            <a:pPr marL="285750" indent="-285750">
              <a:spcAft>
                <a:spcPts val="600"/>
              </a:spcAft>
              <a:buFont typeface="Wingdings" panose="05000000000000000000" pitchFamily="2" charset="2"/>
              <a:buChar char="Ø"/>
            </a:pPr>
            <a:r>
              <a:rPr lang="en-US" dirty="0">
                <a:solidFill>
                  <a:srgbClr val="FFFF00"/>
                </a:solidFill>
              </a:rPr>
              <a:t>End Alcohol and Other Drug Impairment</a:t>
            </a:r>
          </a:p>
        </p:txBody>
      </p:sp>
    </p:spTree>
    <p:extLst>
      <p:ext uri="{BB962C8B-B14F-4D97-AF65-F5344CB8AC3E}">
        <p14:creationId xmlns:p14="http://schemas.microsoft.com/office/powerpoint/2010/main" val="15089164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62753"/>
            <a:ext cx="5181600" cy="3352800"/>
          </a:xfrm>
          <a:prstGeom prst="rect">
            <a:avLst/>
          </a:prstGeom>
        </p:spPr>
      </p:pic>
      <p:sp>
        <p:nvSpPr>
          <p:cNvPr id="4" name="Content Placeholder 3"/>
          <p:cNvSpPr>
            <a:spLocks noGrp="1"/>
          </p:cNvSpPr>
          <p:nvPr>
            <p:ph sz="half" idx="1"/>
          </p:nvPr>
        </p:nvSpPr>
        <p:spPr>
          <a:xfrm>
            <a:off x="4495800" y="3581400"/>
            <a:ext cx="3886200" cy="2819401"/>
          </a:xfrm>
        </p:spPr>
        <p:txBody>
          <a:bodyPr>
            <a:normAutofit fontScale="77500" lnSpcReduction="20000"/>
          </a:bodyPr>
          <a:lstStyle/>
          <a:p>
            <a:pPr marL="285750" indent="-285750">
              <a:spcAft>
                <a:spcPts val="600"/>
              </a:spcAft>
              <a:buFont typeface="Wingdings" panose="05000000000000000000" pitchFamily="2" charset="2"/>
              <a:buChar char="Ø"/>
            </a:pPr>
            <a:r>
              <a:rPr lang="en-US" dirty="0">
                <a:solidFill>
                  <a:schemeClr val="tx1">
                    <a:lumMod val="75000"/>
                    <a:lumOff val="25000"/>
                  </a:schemeClr>
                </a:solidFill>
              </a:rPr>
              <a:t>Improve Rail Transit Safety Oversight</a:t>
            </a:r>
          </a:p>
          <a:p>
            <a:pPr marL="285750" indent="-285750">
              <a:spcAft>
                <a:spcPts val="600"/>
              </a:spcAft>
              <a:buFont typeface="Wingdings" panose="05000000000000000000" pitchFamily="2" charset="2"/>
              <a:buChar char="Ø"/>
            </a:pPr>
            <a:r>
              <a:rPr lang="en-US" dirty="0">
                <a:solidFill>
                  <a:schemeClr val="tx1">
                    <a:lumMod val="75000"/>
                    <a:lumOff val="25000"/>
                  </a:schemeClr>
                </a:solidFill>
              </a:rPr>
              <a:t>Ensure the Safe Shipment of Hazardous Materials</a:t>
            </a:r>
          </a:p>
          <a:p>
            <a:pPr marL="285750" indent="-285750">
              <a:spcAft>
                <a:spcPts val="600"/>
              </a:spcAft>
              <a:buFont typeface="Wingdings" panose="05000000000000000000" pitchFamily="2" charset="2"/>
              <a:buChar char="Ø"/>
            </a:pPr>
            <a:r>
              <a:rPr lang="en-US" dirty="0">
                <a:solidFill>
                  <a:srgbClr val="FFFF00"/>
                </a:solidFill>
              </a:rPr>
              <a:t>Increase Implementation of Collision Avoidance Technologies </a:t>
            </a:r>
          </a:p>
          <a:p>
            <a:pPr marL="285750" indent="-285750">
              <a:spcAft>
                <a:spcPts val="600"/>
              </a:spcAft>
              <a:buFont typeface="Wingdings" panose="05000000000000000000" pitchFamily="2" charset="2"/>
              <a:buChar char="Ø"/>
            </a:pPr>
            <a:r>
              <a:rPr lang="en-US" dirty="0">
                <a:solidFill>
                  <a:srgbClr val="FFFF00"/>
                </a:solidFill>
              </a:rPr>
              <a:t>Strengthen Occupant Protection</a:t>
            </a:r>
          </a:p>
          <a:p>
            <a:pPr marL="285750" indent="-285750">
              <a:spcAft>
                <a:spcPts val="600"/>
              </a:spcAft>
              <a:buFont typeface="Wingdings" panose="05000000000000000000" pitchFamily="2" charset="2"/>
              <a:buChar char="Ø"/>
            </a:pPr>
            <a:r>
              <a:rPr lang="en-US" dirty="0">
                <a:solidFill>
                  <a:schemeClr val="tx1">
                    <a:lumMod val="75000"/>
                    <a:lumOff val="25000"/>
                  </a:schemeClr>
                </a:solidFill>
              </a:rPr>
              <a:t>Prevent Loss of Control In Flight In General Aviation</a:t>
            </a:r>
          </a:p>
          <a:p>
            <a:pPr marL="0" indent="0">
              <a:spcAft>
                <a:spcPts val="600"/>
              </a:spcAft>
              <a:buNone/>
            </a:pPr>
            <a:endParaRPr lang="en-US" dirty="0"/>
          </a:p>
        </p:txBody>
      </p:sp>
      <p:sp>
        <p:nvSpPr>
          <p:cNvPr id="6" name="Content Placeholder 5"/>
          <p:cNvSpPr>
            <a:spLocks noGrp="1"/>
          </p:cNvSpPr>
          <p:nvPr>
            <p:ph sz="half" idx="2"/>
          </p:nvPr>
        </p:nvSpPr>
        <p:spPr>
          <a:xfrm>
            <a:off x="457200" y="3619130"/>
            <a:ext cx="3886200" cy="2819401"/>
          </a:xfrm>
        </p:spPr>
        <p:txBody>
          <a:bodyPr>
            <a:normAutofit fontScale="77500" lnSpcReduction="20000"/>
          </a:bodyPr>
          <a:lstStyle/>
          <a:p>
            <a:pPr marL="285750" indent="-285750">
              <a:spcAft>
                <a:spcPts val="600"/>
              </a:spcAft>
              <a:buFont typeface="Wingdings" panose="05000000000000000000" pitchFamily="2" charset="2"/>
              <a:buChar char="Ø"/>
            </a:pPr>
            <a:r>
              <a:rPr lang="en-US" dirty="0">
                <a:solidFill>
                  <a:srgbClr val="FFFF00"/>
                </a:solidFill>
              </a:rPr>
              <a:t>Eliminate Distractions</a:t>
            </a:r>
          </a:p>
          <a:p>
            <a:pPr marL="285750" indent="-285750">
              <a:spcAft>
                <a:spcPts val="600"/>
              </a:spcAft>
              <a:buFont typeface="Wingdings" panose="05000000000000000000" pitchFamily="2" charset="2"/>
              <a:buChar char="Ø"/>
            </a:pPr>
            <a:r>
              <a:rPr lang="en-US" dirty="0">
                <a:solidFill>
                  <a:schemeClr val="tx1">
                    <a:lumMod val="75000"/>
                    <a:lumOff val="25000"/>
                  </a:schemeClr>
                </a:solidFill>
              </a:rPr>
              <a:t>Require Medical Fitness  </a:t>
            </a:r>
          </a:p>
          <a:p>
            <a:pPr marL="285750" indent="-285750">
              <a:spcAft>
                <a:spcPts val="600"/>
              </a:spcAft>
              <a:buFont typeface="Wingdings" panose="05000000000000000000" pitchFamily="2" charset="2"/>
              <a:buChar char="Ø"/>
            </a:pPr>
            <a:r>
              <a:rPr lang="en-US" dirty="0">
                <a:solidFill>
                  <a:schemeClr val="tx1">
                    <a:lumMod val="75000"/>
                    <a:lumOff val="25000"/>
                  </a:schemeClr>
                </a:solidFill>
              </a:rPr>
              <a:t>Expand Recorders Use to Enhance Safety</a:t>
            </a:r>
          </a:p>
          <a:p>
            <a:pPr marL="285750" indent="-285750">
              <a:spcAft>
                <a:spcPts val="600"/>
              </a:spcAft>
              <a:buFont typeface="Wingdings" panose="05000000000000000000" pitchFamily="2" charset="2"/>
              <a:buChar char="Ø"/>
            </a:pPr>
            <a:r>
              <a:rPr lang="en-US" dirty="0">
                <a:solidFill>
                  <a:srgbClr val="FFFF00"/>
                </a:solidFill>
              </a:rPr>
              <a:t>Reduce Fatigue-Related Accidents</a:t>
            </a:r>
          </a:p>
          <a:p>
            <a:pPr marL="285750" indent="-285750">
              <a:spcAft>
                <a:spcPts val="600"/>
              </a:spcAft>
              <a:buFont typeface="Wingdings" panose="05000000000000000000" pitchFamily="2" charset="2"/>
              <a:buChar char="Ø"/>
            </a:pPr>
            <a:r>
              <a:rPr lang="en-US" dirty="0">
                <a:solidFill>
                  <a:srgbClr val="FFFF00"/>
                </a:solidFill>
              </a:rPr>
              <a:t>End Alcohol and Other Drug Impairment</a:t>
            </a:r>
          </a:p>
        </p:txBody>
      </p:sp>
    </p:spTree>
    <p:extLst>
      <p:ext uri="{BB962C8B-B14F-4D97-AF65-F5344CB8AC3E}">
        <p14:creationId xmlns:p14="http://schemas.microsoft.com/office/powerpoint/2010/main" val="10658455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2"/>
          <a:srcRect/>
          <a:stretch>
            <a:fillRect/>
          </a:stretch>
        </p:blipFill>
        <p:spPr bwMode="auto">
          <a:xfrm>
            <a:off x="4800600" y="3607262"/>
            <a:ext cx="3814827" cy="2554778"/>
          </a:xfrm>
          <a:prstGeom prst="rect">
            <a:avLst/>
          </a:prstGeom>
          <a:noFill/>
          <a:ln w="9525">
            <a:solidFill>
              <a:srgbClr val="FF0000"/>
            </a:solidFill>
            <a:miter lim="800000"/>
            <a:headEnd/>
            <a:tailEnd/>
          </a:ln>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65" t="40625" r="30322" b="17500"/>
          <a:stretch/>
        </p:blipFill>
        <p:spPr bwMode="auto">
          <a:xfrm>
            <a:off x="449579" y="3962400"/>
            <a:ext cx="3566160" cy="204216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3230" t="8985" r="23271" b="18749"/>
          <a:stretch/>
        </p:blipFill>
        <p:spPr bwMode="auto">
          <a:xfrm rot="10800000">
            <a:off x="5326070" y="418747"/>
            <a:ext cx="3451587" cy="2621279"/>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74" t="23125" r="37196" b="31413"/>
          <a:stretch/>
        </p:blipFill>
        <p:spPr bwMode="auto">
          <a:xfrm>
            <a:off x="449578" y="765275"/>
            <a:ext cx="4297793" cy="182082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8420" t="42660" r="40349" b="29639"/>
          <a:stretch/>
        </p:blipFill>
        <p:spPr bwMode="auto">
          <a:xfrm>
            <a:off x="3032760" y="2312445"/>
            <a:ext cx="2634638" cy="1932619"/>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440616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box(in)">
                                      <p:cBhvr>
                                        <p:cTn id="12" dur="20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in)">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ox(in)">
                                      <p:cBhvr>
                                        <p:cTn id="2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68DA53-3799-4C15-8C78-9D3FFADC6A4F}"/>
              </a:ext>
            </a:extLst>
          </p:cNvPr>
          <p:cNvSpPr>
            <a:spLocks noGrp="1"/>
          </p:cNvSpPr>
          <p:nvPr>
            <p:ph sz="half" idx="2"/>
          </p:nvPr>
        </p:nvSpPr>
        <p:spPr/>
        <p:txBody>
          <a:bodyPr/>
          <a:lstStyle/>
          <a:p>
            <a:endParaRPr lang="en-US"/>
          </a:p>
        </p:txBody>
      </p:sp>
      <p:pic>
        <p:nvPicPr>
          <p:cNvPr id="6" name="Content Placeholder 5" descr="A group of people sitting at a table in a restaurant&#10;&#10;Description generated with very high confidence">
            <a:extLst>
              <a:ext uri="{FF2B5EF4-FFF2-40B4-BE49-F238E27FC236}">
                <a16:creationId xmlns:a16="http://schemas.microsoft.com/office/drawing/2014/main" id="{9692EDA9-7802-442E-AFF3-309FB309AF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9200" y="1384102"/>
            <a:ext cx="6705600" cy="4053482"/>
          </a:xfrm>
        </p:spPr>
      </p:pic>
      <p:sp>
        <p:nvSpPr>
          <p:cNvPr id="4" name="Title 3">
            <a:extLst>
              <a:ext uri="{FF2B5EF4-FFF2-40B4-BE49-F238E27FC236}">
                <a16:creationId xmlns:a16="http://schemas.microsoft.com/office/drawing/2014/main" id="{D30FBED2-5189-4131-950D-9C4FEA9EBD9E}"/>
              </a:ext>
            </a:extLst>
          </p:cNvPr>
          <p:cNvSpPr>
            <a:spLocks noGrp="1"/>
          </p:cNvSpPr>
          <p:nvPr>
            <p:ph type="title"/>
          </p:nvPr>
        </p:nvSpPr>
        <p:spPr>
          <a:xfrm>
            <a:off x="914400" y="349114"/>
            <a:ext cx="7315200" cy="1066800"/>
          </a:xfrm>
        </p:spPr>
        <p:txBody>
          <a:bodyPr/>
          <a:lstStyle/>
          <a:p>
            <a:r>
              <a:rPr lang="en-US" dirty="0"/>
              <a:t>Roundtable Discussions (2015 &amp; 2017)</a:t>
            </a:r>
            <a:br>
              <a:rPr lang="en-US" dirty="0"/>
            </a:br>
            <a:endParaRPr lang="en-US" dirty="0"/>
          </a:p>
        </p:txBody>
      </p:sp>
    </p:spTree>
    <p:extLst>
      <p:ext uri="{BB962C8B-B14F-4D97-AF65-F5344CB8AC3E}">
        <p14:creationId xmlns:p14="http://schemas.microsoft.com/office/powerpoint/2010/main" val="26099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3F5F45-958D-443D-891C-F6ACD46F2A37}"/>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31</a:t>
            </a:fld>
            <a:endParaRPr lang="en-US" dirty="0"/>
          </a:p>
        </p:txBody>
      </p:sp>
      <p:pic>
        <p:nvPicPr>
          <p:cNvPr id="6" name="Content Placeholder 5" descr="A picture containing text, newspaper&#10;&#10;Description generated with very high confidence">
            <a:extLst>
              <a:ext uri="{FF2B5EF4-FFF2-40B4-BE49-F238E27FC236}">
                <a16:creationId xmlns:a16="http://schemas.microsoft.com/office/drawing/2014/main" id="{B61B6B5C-17EB-4AEC-B4ED-AC410912D2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254" y="914400"/>
            <a:ext cx="8078346" cy="3581400"/>
          </a:xfrm>
          <a:effectLst>
            <a:reflection blurRad="6350" stA="50000" endA="300" endPos="38500" dist="50800" dir="5400000" sy="-100000" algn="bl" rotWithShape="0"/>
          </a:effectLst>
        </p:spPr>
      </p:pic>
    </p:spTree>
    <p:extLst>
      <p:ext uri="{BB962C8B-B14F-4D97-AF65-F5344CB8AC3E}">
        <p14:creationId xmlns:p14="http://schemas.microsoft.com/office/powerpoint/2010/main" val="366053660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ct to End Distracted Driving Trailer">
            <a:hlinkClick r:id="" action="ppaction://media"/>
            <a:extLst>
              <a:ext uri="{FF2B5EF4-FFF2-40B4-BE49-F238E27FC236}">
                <a16:creationId xmlns:a16="http://schemas.microsoft.com/office/drawing/2014/main" id="{1431E121-23D9-4C74-A4E4-1CC28733C6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990600"/>
            <a:ext cx="8415718" cy="4734582"/>
          </a:xfrm>
        </p:spPr>
      </p:pic>
    </p:spTree>
    <p:extLst>
      <p:ext uri="{BB962C8B-B14F-4D97-AF65-F5344CB8AC3E}">
        <p14:creationId xmlns:p14="http://schemas.microsoft.com/office/powerpoint/2010/main" val="37574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47D00-24B1-45B7-9BB4-5FD4608226EA}"/>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33</a:t>
            </a:fld>
            <a:endParaRPr lang="en-US" dirty="0"/>
          </a:p>
        </p:txBody>
      </p:sp>
      <p:pic>
        <p:nvPicPr>
          <p:cNvPr id="5" name="Picture 4">
            <a:extLst>
              <a:ext uri="{FF2B5EF4-FFF2-40B4-BE49-F238E27FC236}">
                <a16:creationId xmlns:a16="http://schemas.microsoft.com/office/drawing/2014/main" id="{B34160B8-7060-43B1-A8FA-F67B1FA69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5242"/>
            <a:ext cx="7721600" cy="6177280"/>
          </a:xfrm>
          <a:prstGeom prst="rect">
            <a:avLst/>
          </a:prstGeom>
        </p:spPr>
      </p:pic>
    </p:spTree>
    <p:extLst>
      <p:ext uri="{BB962C8B-B14F-4D97-AF65-F5344CB8AC3E}">
        <p14:creationId xmlns:p14="http://schemas.microsoft.com/office/powerpoint/2010/main" val="1858503988"/>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47D00-24B1-45B7-9BB4-5FD4608226EA}"/>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34</a:t>
            </a:fld>
            <a:endParaRPr lang="en-US" dirty="0"/>
          </a:p>
        </p:txBody>
      </p:sp>
      <p:grpSp>
        <p:nvGrpSpPr>
          <p:cNvPr id="10" name="Group 9">
            <a:extLst>
              <a:ext uri="{FF2B5EF4-FFF2-40B4-BE49-F238E27FC236}">
                <a16:creationId xmlns:a16="http://schemas.microsoft.com/office/drawing/2014/main" id="{9DFD736A-BD71-4DF9-8D20-427C651F7DCC}"/>
              </a:ext>
            </a:extLst>
          </p:cNvPr>
          <p:cNvGrpSpPr/>
          <p:nvPr/>
        </p:nvGrpSpPr>
        <p:grpSpPr>
          <a:xfrm>
            <a:off x="152400" y="228600"/>
            <a:ext cx="3574688" cy="5334000"/>
            <a:chOff x="152400" y="228600"/>
            <a:chExt cx="3574688" cy="5334000"/>
          </a:xfrm>
        </p:grpSpPr>
        <p:pic>
          <p:nvPicPr>
            <p:cNvPr id="3" name="Picture 2">
              <a:extLst>
                <a:ext uri="{FF2B5EF4-FFF2-40B4-BE49-F238E27FC236}">
                  <a16:creationId xmlns:a16="http://schemas.microsoft.com/office/drawing/2014/main" id="{AA161ABD-C5A5-4F7F-8911-A0613A45AA7E}"/>
                </a:ext>
              </a:extLst>
            </p:cNvPr>
            <p:cNvPicPr>
              <a:picLocks noChangeAspect="1"/>
            </p:cNvPicPr>
            <p:nvPr/>
          </p:nvPicPr>
          <p:blipFill>
            <a:blip r:embed="rId2"/>
            <a:stretch>
              <a:fillRect/>
            </a:stretch>
          </p:blipFill>
          <p:spPr>
            <a:xfrm>
              <a:off x="152400" y="228600"/>
              <a:ext cx="3574688" cy="4593600"/>
            </a:xfrm>
            <a:prstGeom prst="rect">
              <a:avLst/>
            </a:prstGeom>
            <a:effectLst>
              <a:reflection blurRad="6350" stA="50000" endA="300" endPos="38500" dist="50800" dir="5400000" sy="-100000" algn="bl" rotWithShape="0"/>
            </a:effectLst>
            <a:scene3d>
              <a:camera prst="orthographicFront">
                <a:rot lat="0" lon="0" rev="0"/>
              </a:camera>
              <a:lightRig rig="threePt" dir="t"/>
            </a:scene3d>
          </p:spPr>
        </p:pic>
        <p:sp>
          <p:nvSpPr>
            <p:cNvPr id="4" name="TextBox 3">
              <a:extLst>
                <a:ext uri="{FF2B5EF4-FFF2-40B4-BE49-F238E27FC236}">
                  <a16:creationId xmlns:a16="http://schemas.microsoft.com/office/drawing/2014/main" id="{53217BFB-EB0D-42F4-A0A6-6653EBB7A7CA}"/>
                </a:ext>
              </a:extLst>
            </p:cNvPr>
            <p:cNvSpPr txBox="1"/>
            <p:nvPr/>
          </p:nvSpPr>
          <p:spPr>
            <a:xfrm>
              <a:off x="152400" y="5039380"/>
              <a:ext cx="3574688" cy="523220"/>
            </a:xfrm>
            <a:prstGeom prst="rect">
              <a:avLst/>
            </a:prstGeom>
            <a:noFill/>
          </p:spPr>
          <p:txBody>
            <a:bodyPr wrap="square" rtlCol="0">
              <a:spAutoFit/>
            </a:bodyPr>
            <a:lstStyle/>
            <a:p>
              <a:pPr algn="ctr"/>
              <a:r>
                <a:rPr lang="en-US" sz="2800" dirty="0">
                  <a:solidFill>
                    <a:srgbClr val="FFFF00"/>
                  </a:solidFill>
                </a:rPr>
                <a:t>2015</a:t>
              </a:r>
            </a:p>
          </p:txBody>
        </p:sp>
      </p:grpSp>
      <p:grpSp>
        <p:nvGrpSpPr>
          <p:cNvPr id="13" name="Group 12">
            <a:extLst>
              <a:ext uri="{FF2B5EF4-FFF2-40B4-BE49-F238E27FC236}">
                <a16:creationId xmlns:a16="http://schemas.microsoft.com/office/drawing/2014/main" id="{BB2B214F-DDF6-4DD9-85B3-DE26B3E5C4CD}"/>
              </a:ext>
            </a:extLst>
          </p:cNvPr>
          <p:cNvGrpSpPr/>
          <p:nvPr/>
        </p:nvGrpSpPr>
        <p:grpSpPr>
          <a:xfrm>
            <a:off x="4055380" y="3581400"/>
            <a:ext cx="4843237" cy="2935307"/>
            <a:chOff x="4055380" y="3581400"/>
            <a:chExt cx="4843237" cy="2935307"/>
          </a:xfrm>
        </p:grpSpPr>
        <p:sp>
          <p:nvSpPr>
            <p:cNvPr id="6" name="TextBox 5">
              <a:extLst>
                <a:ext uri="{FF2B5EF4-FFF2-40B4-BE49-F238E27FC236}">
                  <a16:creationId xmlns:a16="http://schemas.microsoft.com/office/drawing/2014/main" id="{3E227C9B-7CBE-483D-8451-A09FA3567E1B}"/>
                </a:ext>
              </a:extLst>
            </p:cNvPr>
            <p:cNvSpPr txBox="1"/>
            <p:nvPr/>
          </p:nvSpPr>
          <p:spPr>
            <a:xfrm>
              <a:off x="4724400" y="5562600"/>
              <a:ext cx="3574688" cy="954107"/>
            </a:xfrm>
            <a:prstGeom prst="rect">
              <a:avLst/>
            </a:prstGeom>
            <a:noFill/>
          </p:spPr>
          <p:txBody>
            <a:bodyPr wrap="square" rtlCol="0">
              <a:spAutoFit/>
            </a:bodyPr>
            <a:lstStyle/>
            <a:p>
              <a:pPr algn="ctr"/>
              <a:r>
                <a:rPr lang="en-US" sz="2800" dirty="0">
                  <a:solidFill>
                    <a:srgbClr val="FFFF00"/>
                  </a:solidFill>
                </a:rPr>
                <a:t>2017</a:t>
              </a:r>
            </a:p>
            <a:p>
              <a:pPr algn="ctr"/>
              <a:endParaRPr lang="en-US" sz="2800" dirty="0">
                <a:solidFill>
                  <a:srgbClr val="FFFF00"/>
                </a:solidFill>
              </a:endParaRPr>
            </a:p>
          </p:txBody>
        </p:sp>
        <p:pic>
          <p:nvPicPr>
            <p:cNvPr id="1026" name="Picture 2" descr="https://ntsb.gov/news/events/PublishingImages/2017-adas-rt-hdr.jpg">
              <a:extLst>
                <a:ext uri="{FF2B5EF4-FFF2-40B4-BE49-F238E27FC236}">
                  <a16:creationId xmlns:a16="http://schemas.microsoft.com/office/drawing/2014/main" id="{A8A18C77-B001-462C-9ADB-FA13673218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380" y="3581400"/>
              <a:ext cx="4843237" cy="1937295"/>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73A5A196-0E82-4582-B214-B48050F0B91F}"/>
              </a:ext>
            </a:extLst>
          </p:cNvPr>
          <p:cNvGrpSpPr/>
          <p:nvPr/>
        </p:nvGrpSpPr>
        <p:grpSpPr>
          <a:xfrm>
            <a:off x="4034333" y="3867"/>
            <a:ext cx="4843237" cy="3414953"/>
            <a:chOff x="4034333" y="3867"/>
            <a:chExt cx="4843237" cy="3414953"/>
          </a:xfrm>
        </p:grpSpPr>
        <p:pic>
          <p:nvPicPr>
            <p:cNvPr id="9" name="Picture 8" descr="A picture containing animal&#10;&#10;Description generated with high confidence">
              <a:extLst>
                <a:ext uri="{FF2B5EF4-FFF2-40B4-BE49-F238E27FC236}">
                  <a16:creationId xmlns:a16="http://schemas.microsoft.com/office/drawing/2014/main" id="{AD4DB35F-76B2-4176-8A31-EB15F41CB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333" y="3867"/>
              <a:ext cx="4843237" cy="2907536"/>
            </a:xfrm>
            <a:prstGeom prst="rect">
              <a:avLst/>
            </a:prstGeom>
          </p:spPr>
        </p:pic>
        <p:sp>
          <p:nvSpPr>
            <p:cNvPr id="8" name="TextBox 7">
              <a:extLst>
                <a:ext uri="{FF2B5EF4-FFF2-40B4-BE49-F238E27FC236}">
                  <a16:creationId xmlns:a16="http://schemas.microsoft.com/office/drawing/2014/main" id="{7D1CB2C9-90A2-48FD-A37F-895EA6F3BF1C}"/>
                </a:ext>
              </a:extLst>
            </p:cNvPr>
            <p:cNvSpPr txBox="1"/>
            <p:nvPr/>
          </p:nvSpPr>
          <p:spPr>
            <a:xfrm>
              <a:off x="4724400" y="2895600"/>
              <a:ext cx="3574688" cy="523220"/>
            </a:xfrm>
            <a:prstGeom prst="rect">
              <a:avLst/>
            </a:prstGeom>
            <a:noFill/>
          </p:spPr>
          <p:txBody>
            <a:bodyPr wrap="square" rtlCol="0">
              <a:spAutoFit/>
            </a:bodyPr>
            <a:lstStyle/>
            <a:p>
              <a:pPr algn="ctr"/>
              <a:r>
                <a:rPr lang="en-US" sz="2800" dirty="0">
                  <a:solidFill>
                    <a:srgbClr val="FFFF00"/>
                  </a:solidFill>
                </a:rPr>
                <a:t>2016</a:t>
              </a:r>
            </a:p>
          </p:txBody>
        </p:sp>
      </p:grpSp>
    </p:spTree>
    <p:extLst>
      <p:ext uri="{BB962C8B-B14F-4D97-AF65-F5344CB8AC3E}">
        <p14:creationId xmlns:p14="http://schemas.microsoft.com/office/powerpoint/2010/main" val="40738346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B3C6AA-DE21-4C72-A557-223DC0B40994}"/>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35</a:t>
            </a:fld>
            <a:endParaRPr lang="en-US" dirty="0"/>
          </a:p>
        </p:txBody>
      </p:sp>
      <p:pic>
        <p:nvPicPr>
          <p:cNvPr id="5" name="Picture 4">
            <a:extLst>
              <a:ext uri="{FF2B5EF4-FFF2-40B4-BE49-F238E27FC236}">
                <a16:creationId xmlns:a16="http://schemas.microsoft.com/office/drawing/2014/main" id="{F05B370C-6AB1-4DC9-9987-E7DA57304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
            <a:ext cx="7715251" cy="6172201"/>
          </a:xfrm>
          <a:prstGeom prst="rect">
            <a:avLst/>
          </a:prstGeom>
        </p:spPr>
      </p:pic>
    </p:spTree>
    <p:extLst>
      <p:ext uri="{BB962C8B-B14F-4D97-AF65-F5344CB8AC3E}">
        <p14:creationId xmlns:p14="http://schemas.microsoft.com/office/powerpoint/2010/main" val="206761030"/>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B42DF4-E668-44AB-8282-DF1ABDEF0154}"/>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36</a:t>
            </a:fld>
            <a:endParaRPr lang="en-US" dirty="0"/>
          </a:p>
        </p:txBody>
      </p:sp>
      <p:sp>
        <p:nvSpPr>
          <p:cNvPr id="4" name="Title 3">
            <a:extLst>
              <a:ext uri="{FF2B5EF4-FFF2-40B4-BE49-F238E27FC236}">
                <a16:creationId xmlns:a16="http://schemas.microsoft.com/office/drawing/2014/main" id="{413F60B7-6F04-4938-938D-6C328A08A2CA}"/>
              </a:ext>
            </a:extLst>
          </p:cNvPr>
          <p:cNvSpPr>
            <a:spLocks noGrp="1"/>
          </p:cNvSpPr>
          <p:nvPr>
            <p:ph type="title"/>
          </p:nvPr>
        </p:nvSpPr>
        <p:spPr>
          <a:xfrm>
            <a:off x="914400" y="685800"/>
            <a:ext cx="7467600" cy="762000"/>
          </a:xfrm>
        </p:spPr>
        <p:txBody>
          <a:bodyPr>
            <a:normAutofit/>
          </a:bodyPr>
          <a:lstStyle/>
          <a:p>
            <a:r>
              <a:rPr lang="en-US" sz="2800" dirty="0"/>
              <a:t>Restraint Use on Limos/Buses/</a:t>
            </a:r>
            <a:r>
              <a:rPr lang="en-US" sz="2800" dirty="0" err="1"/>
              <a:t>Motorcoaches</a:t>
            </a:r>
            <a:endParaRPr lang="en-US" sz="2800" dirty="0"/>
          </a:p>
        </p:txBody>
      </p:sp>
      <p:pic>
        <p:nvPicPr>
          <p:cNvPr id="8" name="Picture 7">
            <a:extLst>
              <a:ext uri="{FF2B5EF4-FFF2-40B4-BE49-F238E27FC236}">
                <a16:creationId xmlns:a16="http://schemas.microsoft.com/office/drawing/2014/main" id="{8F78154C-FA83-403E-8AF4-7151F1793136}"/>
              </a:ext>
            </a:extLst>
          </p:cNvPr>
          <p:cNvPicPr>
            <a:picLocks noChangeAspect="1"/>
          </p:cNvPicPr>
          <p:nvPr/>
        </p:nvPicPr>
        <p:blipFill>
          <a:blip r:embed="rId2"/>
          <a:stretch>
            <a:fillRect/>
          </a:stretch>
        </p:blipFill>
        <p:spPr>
          <a:xfrm>
            <a:off x="1524000" y="1447800"/>
            <a:ext cx="3121313" cy="1413750"/>
          </a:xfrm>
          <a:prstGeom prst="rect">
            <a:avLst/>
          </a:prstGeom>
        </p:spPr>
      </p:pic>
      <p:pic>
        <p:nvPicPr>
          <p:cNvPr id="9" name="Picture 8">
            <a:extLst>
              <a:ext uri="{FF2B5EF4-FFF2-40B4-BE49-F238E27FC236}">
                <a16:creationId xmlns:a16="http://schemas.microsoft.com/office/drawing/2014/main" id="{3D339314-3A98-499E-A38E-E0D7EE4D4622}"/>
              </a:ext>
            </a:extLst>
          </p:cNvPr>
          <p:cNvPicPr>
            <a:picLocks noChangeAspect="1"/>
          </p:cNvPicPr>
          <p:nvPr/>
        </p:nvPicPr>
        <p:blipFill>
          <a:blip r:embed="rId3"/>
          <a:stretch>
            <a:fillRect/>
          </a:stretch>
        </p:blipFill>
        <p:spPr>
          <a:xfrm>
            <a:off x="5029200" y="1447800"/>
            <a:ext cx="2387450" cy="1862475"/>
          </a:xfrm>
          <a:prstGeom prst="rect">
            <a:avLst/>
          </a:prstGeom>
        </p:spPr>
      </p:pic>
      <p:pic>
        <p:nvPicPr>
          <p:cNvPr id="10" name="Picture 9">
            <a:extLst>
              <a:ext uri="{FF2B5EF4-FFF2-40B4-BE49-F238E27FC236}">
                <a16:creationId xmlns:a16="http://schemas.microsoft.com/office/drawing/2014/main" id="{7D74F138-766D-4BBA-B86D-28587CF4EFB0}"/>
              </a:ext>
            </a:extLst>
          </p:cNvPr>
          <p:cNvPicPr>
            <a:picLocks noChangeAspect="1"/>
          </p:cNvPicPr>
          <p:nvPr/>
        </p:nvPicPr>
        <p:blipFill>
          <a:blip r:embed="rId4"/>
          <a:stretch>
            <a:fillRect/>
          </a:stretch>
        </p:blipFill>
        <p:spPr>
          <a:xfrm>
            <a:off x="3235613" y="3733800"/>
            <a:ext cx="2819400" cy="1855103"/>
          </a:xfrm>
          <a:prstGeom prst="rect">
            <a:avLst/>
          </a:prstGeom>
        </p:spPr>
      </p:pic>
      <p:sp>
        <p:nvSpPr>
          <p:cNvPr id="6" name="TextBox 5">
            <a:extLst>
              <a:ext uri="{FF2B5EF4-FFF2-40B4-BE49-F238E27FC236}">
                <a16:creationId xmlns:a16="http://schemas.microsoft.com/office/drawing/2014/main" id="{BA2B51F9-1180-4A79-B443-C62C2150D54D}"/>
              </a:ext>
            </a:extLst>
          </p:cNvPr>
          <p:cNvSpPr txBox="1"/>
          <p:nvPr/>
        </p:nvSpPr>
        <p:spPr>
          <a:xfrm>
            <a:off x="2286000" y="2937750"/>
            <a:ext cx="2590801" cy="523220"/>
          </a:xfrm>
          <a:prstGeom prst="rect">
            <a:avLst/>
          </a:prstGeom>
          <a:noFill/>
        </p:spPr>
        <p:txBody>
          <a:bodyPr wrap="square" rtlCol="0">
            <a:spAutoFit/>
          </a:bodyPr>
          <a:lstStyle/>
          <a:p>
            <a:pPr algn="ctr"/>
            <a:r>
              <a:rPr lang="en-US" sz="2800" dirty="0">
                <a:solidFill>
                  <a:srgbClr val="FFFF00"/>
                </a:solidFill>
              </a:rPr>
              <a:t>Cranbury, NJ</a:t>
            </a:r>
          </a:p>
        </p:txBody>
      </p:sp>
      <p:sp>
        <p:nvSpPr>
          <p:cNvPr id="11" name="TextBox 10">
            <a:extLst>
              <a:ext uri="{FF2B5EF4-FFF2-40B4-BE49-F238E27FC236}">
                <a16:creationId xmlns:a16="http://schemas.microsoft.com/office/drawing/2014/main" id="{BC1BE7BA-16A7-4BB7-938B-8B5E373956BB}"/>
              </a:ext>
            </a:extLst>
          </p:cNvPr>
          <p:cNvSpPr txBox="1"/>
          <p:nvPr/>
        </p:nvSpPr>
        <p:spPr>
          <a:xfrm>
            <a:off x="3349912" y="5571786"/>
            <a:ext cx="2590801" cy="523220"/>
          </a:xfrm>
          <a:prstGeom prst="rect">
            <a:avLst/>
          </a:prstGeom>
          <a:noFill/>
        </p:spPr>
        <p:txBody>
          <a:bodyPr wrap="square" rtlCol="0">
            <a:spAutoFit/>
          </a:bodyPr>
          <a:lstStyle/>
          <a:p>
            <a:pPr algn="ctr"/>
            <a:r>
              <a:rPr lang="en-US" sz="2800" dirty="0">
                <a:solidFill>
                  <a:srgbClr val="FFFF00"/>
                </a:solidFill>
              </a:rPr>
              <a:t>Orland, CA</a:t>
            </a:r>
          </a:p>
        </p:txBody>
      </p:sp>
    </p:spTree>
    <p:extLst>
      <p:ext uri="{BB962C8B-B14F-4D97-AF65-F5344CB8AC3E}">
        <p14:creationId xmlns:p14="http://schemas.microsoft.com/office/powerpoint/2010/main" val="2940001693"/>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26351C-551E-41C4-AF00-9CA49B9EFE19}"/>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37</a:t>
            </a:fld>
            <a:endParaRPr lang="en-US" dirty="0"/>
          </a:p>
        </p:txBody>
      </p:sp>
      <p:sp>
        <p:nvSpPr>
          <p:cNvPr id="4" name="Title 3">
            <a:extLst>
              <a:ext uri="{FF2B5EF4-FFF2-40B4-BE49-F238E27FC236}">
                <a16:creationId xmlns:a16="http://schemas.microsoft.com/office/drawing/2014/main" id="{1B271A16-3F66-4A48-B067-1884CEFE28A1}"/>
              </a:ext>
            </a:extLst>
          </p:cNvPr>
          <p:cNvSpPr>
            <a:spLocks noGrp="1"/>
          </p:cNvSpPr>
          <p:nvPr>
            <p:ph type="title"/>
          </p:nvPr>
        </p:nvSpPr>
        <p:spPr>
          <a:xfrm>
            <a:off x="914400" y="685800"/>
            <a:ext cx="7924800" cy="1066800"/>
          </a:xfrm>
        </p:spPr>
        <p:txBody>
          <a:bodyPr>
            <a:normAutofit/>
          </a:bodyPr>
          <a:lstStyle/>
          <a:p>
            <a:r>
              <a:rPr lang="en-US" sz="2800" dirty="0"/>
              <a:t>Restraint Use on Limos/Buses/</a:t>
            </a:r>
            <a:r>
              <a:rPr lang="en-US" sz="2800" dirty="0" err="1"/>
              <a:t>Motorcoaches</a:t>
            </a:r>
            <a:endParaRPr lang="en-US" sz="2800" dirty="0"/>
          </a:p>
        </p:txBody>
      </p:sp>
      <p:sp>
        <p:nvSpPr>
          <p:cNvPr id="5" name="Content Placeholder 2">
            <a:extLst>
              <a:ext uri="{FF2B5EF4-FFF2-40B4-BE49-F238E27FC236}">
                <a16:creationId xmlns:a16="http://schemas.microsoft.com/office/drawing/2014/main" id="{7ECD315D-5A02-4544-9ADD-8B1C6A53E72C}"/>
              </a:ext>
            </a:extLst>
          </p:cNvPr>
          <p:cNvSpPr>
            <a:spLocks noGrp="1"/>
          </p:cNvSpPr>
          <p:nvPr>
            <p:ph idx="1"/>
          </p:nvPr>
        </p:nvSpPr>
        <p:spPr>
          <a:xfrm>
            <a:off x="990600" y="5243156"/>
            <a:ext cx="7315200" cy="1005244"/>
          </a:xfrm>
        </p:spPr>
        <p:txBody>
          <a:bodyPr>
            <a:normAutofit/>
          </a:bodyPr>
          <a:lstStyle/>
          <a:p>
            <a:pPr marL="0" indent="0" algn="ctr">
              <a:buNone/>
            </a:pPr>
            <a:r>
              <a:rPr lang="en-US" dirty="0"/>
              <a:t>Good News: Lap-Shoulder Belts in All New Buses &gt; 26,000 lbs.</a:t>
            </a:r>
          </a:p>
        </p:txBody>
      </p:sp>
      <p:sp>
        <p:nvSpPr>
          <p:cNvPr id="7" name="TextBox 6">
            <a:extLst>
              <a:ext uri="{FF2B5EF4-FFF2-40B4-BE49-F238E27FC236}">
                <a16:creationId xmlns:a16="http://schemas.microsoft.com/office/drawing/2014/main" id="{50A08A11-C2D0-4CED-9C86-0CB2ECDB11AA}"/>
              </a:ext>
            </a:extLst>
          </p:cNvPr>
          <p:cNvSpPr txBox="1"/>
          <p:nvPr/>
        </p:nvSpPr>
        <p:spPr>
          <a:xfrm>
            <a:off x="2438400" y="4445731"/>
            <a:ext cx="4231455" cy="523220"/>
          </a:xfrm>
          <a:prstGeom prst="rect">
            <a:avLst/>
          </a:prstGeom>
          <a:noFill/>
        </p:spPr>
        <p:txBody>
          <a:bodyPr wrap="square" rtlCol="0">
            <a:spAutoFit/>
          </a:bodyPr>
          <a:lstStyle/>
          <a:p>
            <a:pPr algn="ctr"/>
            <a:r>
              <a:rPr lang="en-US" sz="2800" dirty="0">
                <a:solidFill>
                  <a:srgbClr val="FFFF00"/>
                </a:solidFill>
              </a:rPr>
              <a:t>Davis, OK</a:t>
            </a:r>
          </a:p>
        </p:txBody>
      </p:sp>
      <p:pic>
        <p:nvPicPr>
          <p:cNvPr id="3" name="Picture 2">
            <a:extLst>
              <a:ext uri="{FF2B5EF4-FFF2-40B4-BE49-F238E27FC236}">
                <a16:creationId xmlns:a16="http://schemas.microsoft.com/office/drawing/2014/main" id="{8D097A50-CEB7-4D38-9188-A7AB5A9BE0AB}"/>
              </a:ext>
            </a:extLst>
          </p:cNvPr>
          <p:cNvPicPr>
            <a:picLocks noChangeAspect="1"/>
          </p:cNvPicPr>
          <p:nvPr/>
        </p:nvPicPr>
        <p:blipFill rotWithShape="1">
          <a:blip r:embed="rId2"/>
          <a:srcRect l="51667" t="10494" r="11667" b="20370"/>
          <a:stretch/>
        </p:blipFill>
        <p:spPr>
          <a:xfrm>
            <a:off x="2590800" y="1752600"/>
            <a:ext cx="3801171" cy="241892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60237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111313-F23A-41A8-8454-95265302E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2400"/>
            <a:ext cx="7543800" cy="6035039"/>
          </a:xfrm>
          <a:prstGeom prst="rect">
            <a:avLst/>
          </a:prstGeom>
        </p:spPr>
      </p:pic>
    </p:spTree>
    <p:extLst>
      <p:ext uri="{BB962C8B-B14F-4D97-AF65-F5344CB8AC3E}">
        <p14:creationId xmlns:p14="http://schemas.microsoft.com/office/powerpoint/2010/main" val="2416457618"/>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6AABED-C223-490D-8951-3B6A8F14A83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6489BC4-9469-4944-BD73-BB48D4E7F555}"/>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E45716D-F427-4A45-8BAE-9350E3B646ED}"/>
              </a:ext>
            </a:extLst>
          </p:cNvPr>
          <p:cNvPicPr>
            <a:picLocks noChangeAspect="1"/>
          </p:cNvPicPr>
          <p:nvPr/>
        </p:nvPicPr>
        <p:blipFill rotWithShape="1">
          <a:blip r:embed="rId2"/>
          <a:srcRect l="55023" t="9145" r="15450" b="48553"/>
          <a:stretch/>
        </p:blipFill>
        <p:spPr>
          <a:xfrm>
            <a:off x="685800" y="1371600"/>
            <a:ext cx="7722177" cy="3733800"/>
          </a:xfrm>
          <a:prstGeom prst="rect">
            <a:avLst/>
          </a:prstGeom>
        </p:spPr>
      </p:pic>
    </p:spTree>
    <p:extLst>
      <p:ext uri="{BB962C8B-B14F-4D97-AF65-F5344CB8AC3E}">
        <p14:creationId xmlns:p14="http://schemas.microsoft.com/office/powerpoint/2010/main" val="135075351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315200" cy="1066800"/>
          </a:xfrm>
        </p:spPr>
        <p:txBody>
          <a:bodyPr/>
          <a:lstStyle/>
          <a:p>
            <a:pPr algn="ctr"/>
            <a:r>
              <a:rPr lang="en-US" b="1" dirty="0"/>
              <a:t>The Board</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44" t="8405" r="22911" b="17781"/>
          <a:stretch/>
        </p:blipFill>
        <p:spPr bwMode="auto">
          <a:xfrm>
            <a:off x="2286000" y="833735"/>
            <a:ext cx="4463213" cy="3352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1"/>
          <p:cNvPicPr>
            <a:picLocks noChangeAspect="1" noChangeArrowheads="1"/>
          </p:cNvPicPr>
          <p:nvPr/>
        </p:nvPicPr>
        <p:blipFill>
          <a:blip r:embed="rId3" cstate="print"/>
          <a:srcRect l="16875" t="13281" r="60001" b="51563"/>
          <a:stretch>
            <a:fillRect/>
          </a:stretch>
        </p:blipFill>
        <p:spPr bwMode="auto">
          <a:xfrm>
            <a:off x="2338552" y="4252995"/>
            <a:ext cx="1254125" cy="1524000"/>
          </a:xfrm>
          <a:prstGeom prst="rect">
            <a:avLst/>
          </a:prstGeom>
          <a:noFill/>
          <a:ln w="12700" cap="sq">
            <a:solidFill>
              <a:srgbClr val="FF0000"/>
            </a:solidFill>
            <a:miter lim="800000"/>
            <a:headEnd type="none" w="sm" len="sm"/>
            <a:tailEnd type="none" w="sm" len="sm"/>
          </a:ln>
          <a:effectLst/>
        </p:spPr>
      </p:pic>
      <p:pic>
        <p:nvPicPr>
          <p:cNvPr id="9" name="Picture 3"/>
          <p:cNvPicPr>
            <a:picLocks noChangeAspect="1" noChangeArrowheads="1"/>
          </p:cNvPicPr>
          <p:nvPr/>
        </p:nvPicPr>
        <p:blipFill>
          <a:blip r:embed="rId4" cstate="print"/>
          <a:srcRect l="40500" t="12963" r="50250" b="52963"/>
          <a:stretch>
            <a:fillRect/>
          </a:stretch>
        </p:blipFill>
        <p:spPr bwMode="auto">
          <a:xfrm>
            <a:off x="5388181" y="4245013"/>
            <a:ext cx="1225827" cy="1524000"/>
          </a:xfrm>
          <a:prstGeom prst="rect">
            <a:avLst/>
          </a:prstGeom>
          <a:noFill/>
          <a:ln w="12700" cap="sq">
            <a:solidFill>
              <a:srgbClr val="FF0000"/>
            </a:solidFill>
            <a:miter lim="800000"/>
            <a:headEnd type="none" w="sm" len="sm"/>
            <a:tailEnd type="none" w="sm" len="sm"/>
          </a:ln>
          <a:effectLst/>
        </p:spPr>
      </p:pic>
      <p:sp>
        <p:nvSpPr>
          <p:cNvPr id="11" name="TextBox 10"/>
          <p:cNvSpPr txBox="1"/>
          <p:nvPr/>
        </p:nvSpPr>
        <p:spPr>
          <a:xfrm>
            <a:off x="2479397" y="5761755"/>
            <a:ext cx="9268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Chris Hart</a:t>
            </a:r>
          </a:p>
        </p:txBody>
      </p:sp>
      <p:sp>
        <p:nvSpPr>
          <p:cNvPr id="12" name="TextBox 11"/>
          <p:cNvSpPr txBox="1"/>
          <p:nvPr/>
        </p:nvSpPr>
        <p:spPr>
          <a:xfrm>
            <a:off x="3905290" y="5773478"/>
            <a:ext cx="127631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Robert Sumwalt</a:t>
            </a:r>
          </a:p>
        </p:txBody>
      </p:sp>
      <p:sp>
        <p:nvSpPr>
          <p:cNvPr id="14" name="TextBox 13"/>
          <p:cNvSpPr txBox="1"/>
          <p:nvPr/>
        </p:nvSpPr>
        <p:spPr>
          <a:xfrm>
            <a:off x="5462100" y="5753773"/>
            <a:ext cx="107798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Earl Weener </a:t>
            </a:r>
          </a:p>
        </p:txBody>
      </p:sp>
      <p:sp>
        <p:nvSpPr>
          <p:cNvPr id="15" name="Rectangle 14"/>
          <p:cNvSpPr/>
          <p:nvPr/>
        </p:nvSpPr>
        <p:spPr>
          <a:xfrm>
            <a:off x="7010400" y="4267200"/>
            <a:ext cx="11938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216" t="47266" r="63704" b="26842"/>
          <a:stretch/>
        </p:blipFill>
        <p:spPr bwMode="auto">
          <a:xfrm>
            <a:off x="852082" y="4245013"/>
            <a:ext cx="1219200" cy="1524000"/>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762000" y="5776995"/>
            <a:ext cx="128753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Bella </a:t>
            </a:r>
            <a:r>
              <a:rPr kumimoji="0" lang="en-US" sz="1200" b="0" i="0" u="none" strike="noStrike" kern="1200" cap="none" spc="0" normalizeH="0" baseline="0" noProof="0" dirty="0" err="1">
                <a:ln>
                  <a:noFill/>
                </a:ln>
                <a:solidFill>
                  <a:srgbClr val="FFFFFF"/>
                </a:solidFill>
                <a:effectLst/>
                <a:uLnTx/>
                <a:uFillTx/>
                <a:latin typeface="Arial"/>
                <a:ea typeface="+mn-ea"/>
                <a:cs typeface="+mn-cs"/>
              </a:rPr>
              <a:t>Dinh-Zarr</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6" name="Content Placeholder 5" descr="A person wearing a suit and tie&#10;&#10;Description generated with very high confidence"/>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920079" y="4263726"/>
            <a:ext cx="1189182" cy="1486573"/>
          </a:xfrm>
          <a:prstGeom prst="rect">
            <a:avLst/>
          </a:prstGeom>
          <a:noFill/>
          <a:ln w="12700" cap="sq">
            <a:solidFill>
              <a:srgbClr val="FF0000"/>
            </a:solidFill>
            <a:miter lim="800000"/>
            <a:headEnd type="none" w="sm" len="sm"/>
            <a:tailEnd type="none" w="sm" len="sm"/>
          </a:ln>
          <a:effectLst/>
        </p:spPr>
      </p:pic>
    </p:spTree>
    <p:extLst>
      <p:ext uri="{BB962C8B-B14F-4D97-AF65-F5344CB8AC3E}">
        <p14:creationId xmlns:p14="http://schemas.microsoft.com/office/powerpoint/2010/main" val="313017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69C38E-F55B-463C-87A1-E4BC74F4192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EACF5FB9-94E4-4E4F-8B6D-5433CCCA681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C6FDE07-AF3B-43D1-95E0-5EBC57EC8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925" y="1371600"/>
            <a:ext cx="5010150" cy="4008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5199426"/>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8DE32-112A-4960-AC1B-97664A110463}"/>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9CE12311-38FC-42C7-BBE0-7D03AF6F13AC}"/>
              </a:ext>
            </a:extLst>
          </p:cNvPr>
          <p:cNvSpPr>
            <a:spLocks noGrp="1"/>
          </p:cNvSpPr>
          <p:nvPr>
            <p:ph type="title"/>
          </p:nvPr>
        </p:nvSpPr>
        <p:spPr/>
        <p:txBody>
          <a:bodyPr/>
          <a:lstStyle/>
          <a:p>
            <a:endParaRPr lang="en-US"/>
          </a:p>
        </p:txBody>
      </p:sp>
      <p:pic>
        <p:nvPicPr>
          <p:cNvPr id="1026" name="Picture 2" descr="2a91f6be-9d33-4567-9fb0-56d8473f95da@namprd11">
            <a:extLst>
              <a:ext uri="{FF2B5EF4-FFF2-40B4-BE49-F238E27FC236}">
                <a16:creationId xmlns:a16="http://schemas.microsoft.com/office/drawing/2014/main" id="{6C2B45C4-6DB6-49A1-93DF-EC960A02CA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533400"/>
            <a:ext cx="3574251" cy="5376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72758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1D7CBC-54CF-4A1D-8BD1-02BE569B3870}"/>
              </a:ext>
            </a:extLst>
          </p:cNvPr>
          <p:cNvSpPr>
            <a:spLocks noGrp="1"/>
          </p:cNvSpPr>
          <p:nvPr>
            <p:ph type="sldNum" sz="quarter" idx="4294967295"/>
          </p:nvPr>
        </p:nvSpPr>
        <p:spPr>
          <a:xfrm>
            <a:off x="914400" y="6245354"/>
            <a:ext cx="457200" cy="365125"/>
          </a:xfrm>
          <a:prstGeom prst="rect">
            <a:avLst/>
          </a:prstGeom>
        </p:spPr>
        <p:txBody>
          <a:bodyPr/>
          <a:lstStyle/>
          <a:p>
            <a:fld id="{C6C6B0C3-FC97-4666-B210-7D3D244D68FC}" type="slidenum">
              <a:rPr lang="en-US" smtClean="0"/>
              <a:pPr/>
              <a:t>6</a:t>
            </a:fld>
            <a:endParaRPr lang="en-US" dirty="0"/>
          </a:p>
        </p:txBody>
      </p:sp>
      <p:sp>
        <p:nvSpPr>
          <p:cNvPr id="3" name="Content Placeholder 2">
            <a:extLst>
              <a:ext uri="{FF2B5EF4-FFF2-40B4-BE49-F238E27FC236}">
                <a16:creationId xmlns:a16="http://schemas.microsoft.com/office/drawing/2014/main" id="{F6856649-3530-4CC4-9129-1E022C2E3079}"/>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15E991A0-E23F-401E-9856-FF358656CBA8}"/>
              </a:ext>
            </a:extLst>
          </p:cNvPr>
          <p:cNvSpPr>
            <a:spLocks noGrp="1"/>
          </p:cNvSpPr>
          <p:nvPr>
            <p:ph type="title"/>
          </p:nvPr>
        </p:nvSpPr>
        <p:spPr/>
        <p:txBody>
          <a:bodyPr/>
          <a:lstStyle/>
          <a:p>
            <a:endParaRPr lang="en-US"/>
          </a:p>
        </p:txBody>
      </p:sp>
      <p:pic>
        <p:nvPicPr>
          <p:cNvPr id="5" name="Picture 2">
            <a:extLst>
              <a:ext uri="{FF2B5EF4-FFF2-40B4-BE49-F238E27FC236}">
                <a16:creationId xmlns:a16="http://schemas.microsoft.com/office/drawing/2014/main" id="{20F94CF3-99BF-4153-877B-9FA39BE678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54" t="9687" r="27686" b="17813"/>
          <a:stretch/>
        </p:blipFill>
        <p:spPr bwMode="auto">
          <a:xfrm>
            <a:off x="304800" y="32598"/>
            <a:ext cx="4074057" cy="31297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3">
            <a:extLst>
              <a:ext uri="{FF2B5EF4-FFF2-40B4-BE49-F238E27FC236}">
                <a16:creationId xmlns:a16="http://schemas.microsoft.com/office/drawing/2014/main" id="{0D4A5607-D0B2-4850-B117-A6C9C32630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63" t="9687" r="19077" b="17813"/>
          <a:stretch/>
        </p:blipFill>
        <p:spPr bwMode="auto">
          <a:xfrm rot="21180016">
            <a:off x="3096366" y="2857766"/>
            <a:ext cx="2564980" cy="1599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2">
            <a:extLst>
              <a:ext uri="{FF2B5EF4-FFF2-40B4-BE49-F238E27FC236}">
                <a16:creationId xmlns:a16="http://schemas.microsoft.com/office/drawing/2014/main" id="{0ADF980C-4023-4E5D-B010-DE052F0807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18" t="30242" r="32519" b="25138"/>
          <a:stretch/>
        </p:blipFill>
        <p:spPr bwMode="auto">
          <a:xfrm rot="218342">
            <a:off x="5034569" y="230985"/>
            <a:ext cx="4026760" cy="2732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2">
            <a:extLst>
              <a:ext uri="{FF2B5EF4-FFF2-40B4-BE49-F238E27FC236}">
                <a16:creationId xmlns:a16="http://schemas.microsoft.com/office/drawing/2014/main" id="{9EB0F6B1-CF25-42E9-A1E0-FC282A8220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335" t="26561" r="27335" b="19375"/>
          <a:stretch/>
        </p:blipFill>
        <p:spPr bwMode="auto">
          <a:xfrm rot="232610">
            <a:off x="3982234" y="4377382"/>
            <a:ext cx="3334948" cy="223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7">
            <a:extLst>
              <a:ext uri="{FF2B5EF4-FFF2-40B4-BE49-F238E27FC236}">
                <a16:creationId xmlns:a16="http://schemas.microsoft.com/office/drawing/2014/main" id="{CAC7B687-FC4C-4DBA-BDA5-984B43FE9D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39" t="11875" r="21713" b="17812"/>
          <a:stretch/>
        </p:blipFill>
        <p:spPr bwMode="auto">
          <a:xfrm rot="21316255">
            <a:off x="343055" y="3774629"/>
            <a:ext cx="2949035" cy="26647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 name="Picture 6">
            <a:extLst>
              <a:ext uri="{FF2B5EF4-FFF2-40B4-BE49-F238E27FC236}">
                <a16:creationId xmlns:a16="http://schemas.microsoft.com/office/drawing/2014/main" id="{BB7A8480-E3E5-4C0A-A72E-4AC8E0C06E8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942" t="12499" r="22241" b="21563"/>
          <a:stretch/>
        </p:blipFill>
        <p:spPr bwMode="auto">
          <a:xfrm rot="11791428">
            <a:off x="6073282" y="3057036"/>
            <a:ext cx="2726087" cy="1843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1331847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19A817-63E5-4C75-8474-087A4CAA0A01}"/>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E88DA6C2-3020-4E54-A7BA-8FBDD894E8C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1A6B5B-1FFC-4F34-8FD8-AF077D74481C}"/>
              </a:ext>
            </a:extLst>
          </p:cNvPr>
          <p:cNvPicPr>
            <a:picLocks noChangeAspect="1"/>
          </p:cNvPicPr>
          <p:nvPr/>
        </p:nvPicPr>
        <p:blipFill rotWithShape="1">
          <a:blip r:embed="rId2"/>
          <a:srcRect l="55023" t="8024" r="15450" b="18436"/>
          <a:stretch/>
        </p:blipFill>
        <p:spPr>
          <a:xfrm>
            <a:off x="1219200" y="304800"/>
            <a:ext cx="6934200" cy="5828748"/>
          </a:xfrm>
          <a:prstGeom prst="rect">
            <a:avLst/>
          </a:prstGeom>
        </p:spPr>
      </p:pic>
      <p:sp>
        <p:nvSpPr>
          <p:cNvPr id="5" name="Oval 4">
            <a:extLst>
              <a:ext uri="{FF2B5EF4-FFF2-40B4-BE49-F238E27FC236}">
                <a16:creationId xmlns:a16="http://schemas.microsoft.com/office/drawing/2014/main" id="{819107E2-4DD5-4F90-BB1C-0FAFFB962630}"/>
              </a:ext>
            </a:extLst>
          </p:cNvPr>
          <p:cNvSpPr/>
          <p:nvPr/>
        </p:nvSpPr>
        <p:spPr>
          <a:xfrm>
            <a:off x="2590800" y="951299"/>
            <a:ext cx="1219200" cy="6096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7B990E3-3D87-4910-AA53-CE3CD47BF69C}"/>
              </a:ext>
            </a:extLst>
          </p:cNvPr>
          <p:cNvSpPr/>
          <p:nvPr/>
        </p:nvSpPr>
        <p:spPr>
          <a:xfrm>
            <a:off x="6972300" y="917268"/>
            <a:ext cx="1219200" cy="6096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78254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5D1F4-C88E-4C13-8993-2127957BEF46}"/>
              </a:ext>
            </a:extLst>
          </p:cNvPr>
          <p:cNvSpPr>
            <a:spLocks noGrp="1"/>
          </p:cNvSpPr>
          <p:nvPr>
            <p:ph idx="1"/>
          </p:nvPr>
        </p:nvSpPr>
        <p:spPr>
          <a:xfrm>
            <a:off x="1143000" y="4006049"/>
            <a:ext cx="7315200" cy="4191000"/>
          </a:xfrm>
        </p:spPr>
        <p:txBody>
          <a:bodyPr/>
          <a:lstStyle/>
          <a:p>
            <a:endParaRPr lang="en-US" sz="2000" dirty="0"/>
          </a:p>
          <a:p>
            <a:r>
              <a:rPr lang="en-US" sz="2000" dirty="0"/>
              <a:t>Discussion of two recent Board products</a:t>
            </a:r>
          </a:p>
          <a:p>
            <a:pPr lvl="1">
              <a:buFont typeface="Symbol" panose="05050102010706020507" pitchFamily="18" charset="2"/>
              <a:buChar char="-"/>
            </a:pPr>
            <a:r>
              <a:rPr lang="en-US" sz="1700" dirty="0"/>
              <a:t>2016 Tesla crash</a:t>
            </a:r>
          </a:p>
          <a:p>
            <a:pPr lvl="1">
              <a:buFont typeface="Symbol" panose="05050102010706020507" pitchFamily="18" charset="2"/>
              <a:buChar char="-"/>
            </a:pPr>
            <a:r>
              <a:rPr lang="en-US" sz="1700" dirty="0"/>
              <a:t>Speeding study</a:t>
            </a:r>
          </a:p>
          <a:p>
            <a:r>
              <a:rPr lang="en-US" sz="2000" dirty="0"/>
              <a:t>NTSB Most Wanted List</a:t>
            </a:r>
          </a:p>
        </p:txBody>
      </p:sp>
      <p:sp>
        <p:nvSpPr>
          <p:cNvPr id="4" name="Title 3">
            <a:extLst>
              <a:ext uri="{FF2B5EF4-FFF2-40B4-BE49-F238E27FC236}">
                <a16:creationId xmlns:a16="http://schemas.microsoft.com/office/drawing/2014/main" id="{5F3B7712-2319-4696-B900-6CD1648D192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83668EC-A1DF-4532-A02F-AEEE529F51FE}"/>
              </a:ext>
            </a:extLst>
          </p:cNvPr>
          <p:cNvPicPr>
            <a:picLocks noChangeAspect="1"/>
          </p:cNvPicPr>
          <p:nvPr/>
        </p:nvPicPr>
        <p:blipFill rotWithShape="1">
          <a:blip r:embed="rId2"/>
          <a:srcRect l="43334" t="27778" r="36666" b="43827"/>
          <a:stretch/>
        </p:blipFill>
        <p:spPr>
          <a:xfrm>
            <a:off x="838200" y="76201"/>
            <a:ext cx="7315200" cy="35052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290C346-11A5-49AE-89CF-0D161A302D7E}"/>
              </a:ext>
            </a:extLst>
          </p:cNvPr>
          <p:cNvSpPr txBox="1"/>
          <p:nvPr/>
        </p:nvSpPr>
        <p:spPr>
          <a:xfrm>
            <a:off x="2895600" y="3853934"/>
            <a:ext cx="2339102" cy="369332"/>
          </a:xfrm>
          <a:prstGeom prst="rect">
            <a:avLst/>
          </a:prstGeom>
          <a:noFill/>
        </p:spPr>
        <p:txBody>
          <a:bodyPr wrap="none" rtlCol="0">
            <a:spAutoFit/>
          </a:bodyPr>
          <a:lstStyle/>
          <a:p>
            <a:r>
              <a:rPr lang="en-US" u="sng" dirty="0">
                <a:solidFill>
                  <a:schemeClr val="bg2"/>
                </a:solidFill>
              </a:rPr>
              <a:t>Presentation Outline </a:t>
            </a:r>
          </a:p>
        </p:txBody>
      </p:sp>
    </p:spTree>
    <p:extLst>
      <p:ext uri="{BB962C8B-B14F-4D97-AF65-F5344CB8AC3E}">
        <p14:creationId xmlns:p14="http://schemas.microsoft.com/office/powerpoint/2010/main" val="1807086458"/>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5D1F4-C88E-4C13-8993-2127957BEF46}"/>
              </a:ext>
            </a:extLst>
          </p:cNvPr>
          <p:cNvSpPr>
            <a:spLocks noGrp="1"/>
          </p:cNvSpPr>
          <p:nvPr>
            <p:ph idx="1"/>
          </p:nvPr>
        </p:nvSpPr>
        <p:spPr>
          <a:xfrm>
            <a:off x="1143000" y="4006049"/>
            <a:ext cx="7315200" cy="4191000"/>
          </a:xfrm>
        </p:spPr>
        <p:txBody>
          <a:bodyPr/>
          <a:lstStyle/>
          <a:p>
            <a:endParaRPr lang="en-US" sz="2000" dirty="0"/>
          </a:p>
          <a:p>
            <a:r>
              <a:rPr lang="en-US" sz="2000" dirty="0"/>
              <a:t>Discussion of two recent Board products</a:t>
            </a:r>
          </a:p>
          <a:p>
            <a:pPr lvl="1">
              <a:buFont typeface="Symbol" panose="05050102010706020507" pitchFamily="18" charset="2"/>
              <a:buChar char="-"/>
            </a:pPr>
            <a:r>
              <a:rPr lang="en-US" sz="1700" dirty="0"/>
              <a:t>2016 Tesla crash</a:t>
            </a:r>
          </a:p>
          <a:p>
            <a:pPr lvl="1">
              <a:buFont typeface="Symbol" panose="05050102010706020507" pitchFamily="18" charset="2"/>
              <a:buChar char="-"/>
            </a:pPr>
            <a:r>
              <a:rPr lang="en-US" sz="1700" dirty="0"/>
              <a:t>Speeding study</a:t>
            </a:r>
          </a:p>
          <a:p>
            <a:r>
              <a:rPr lang="en-US" sz="2000" dirty="0">
                <a:solidFill>
                  <a:schemeClr val="tx1">
                    <a:lumMod val="75000"/>
                    <a:lumOff val="25000"/>
                  </a:schemeClr>
                </a:solidFill>
              </a:rPr>
              <a:t>NTSB Most Wanted List</a:t>
            </a:r>
          </a:p>
        </p:txBody>
      </p:sp>
      <p:sp>
        <p:nvSpPr>
          <p:cNvPr id="4" name="Title 3">
            <a:extLst>
              <a:ext uri="{FF2B5EF4-FFF2-40B4-BE49-F238E27FC236}">
                <a16:creationId xmlns:a16="http://schemas.microsoft.com/office/drawing/2014/main" id="{5F3B7712-2319-4696-B900-6CD1648D192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83668EC-A1DF-4532-A02F-AEEE529F51FE}"/>
              </a:ext>
            </a:extLst>
          </p:cNvPr>
          <p:cNvPicPr>
            <a:picLocks noChangeAspect="1"/>
          </p:cNvPicPr>
          <p:nvPr/>
        </p:nvPicPr>
        <p:blipFill rotWithShape="1">
          <a:blip r:embed="rId2"/>
          <a:srcRect l="43334" t="27778" r="36666" b="43827"/>
          <a:stretch/>
        </p:blipFill>
        <p:spPr>
          <a:xfrm>
            <a:off x="838200" y="76201"/>
            <a:ext cx="7315200" cy="35052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290C346-11A5-49AE-89CF-0D161A302D7E}"/>
              </a:ext>
            </a:extLst>
          </p:cNvPr>
          <p:cNvSpPr txBox="1"/>
          <p:nvPr/>
        </p:nvSpPr>
        <p:spPr>
          <a:xfrm>
            <a:off x="2895600" y="3853934"/>
            <a:ext cx="2339102" cy="369332"/>
          </a:xfrm>
          <a:prstGeom prst="rect">
            <a:avLst/>
          </a:prstGeom>
          <a:noFill/>
        </p:spPr>
        <p:txBody>
          <a:bodyPr wrap="none" rtlCol="0">
            <a:spAutoFit/>
          </a:bodyPr>
          <a:lstStyle/>
          <a:p>
            <a:r>
              <a:rPr lang="en-US" u="sng" dirty="0">
                <a:solidFill>
                  <a:schemeClr val="bg2"/>
                </a:solidFill>
              </a:rPr>
              <a:t>Presentation Outline </a:t>
            </a:r>
          </a:p>
        </p:txBody>
      </p:sp>
    </p:spTree>
    <p:extLst>
      <p:ext uri="{BB962C8B-B14F-4D97-AF65-F5344CB8AC3E}">
        <p14:creationId xmlns:p14="http://schemas.microsoft.com/office/powerpoint/2010/main" val="395023221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theme/theme1.xml><?xml version="1.0" encoding="utf-8"?>
<a:theme xmlns:a="http://schemas.openxmlformats.org/drawingml/2006/main" name="NTSB_Template">
  <a:themeElements>
    <a:clrScheme name="NTSB 50th Anniversary">
      <a:dk1>
        <a:sysClr val="windowText" lastClr="000000"/>
      </a:dk1>
      <a:lt1>
        <a:srgbClr val="F3C859"/>
      </a:lt1>
      <a:dk2>
        <a:srgbClr val="000000"/>
      </a:dk2>
      <a:lt2>
        <a:srgbClr val="FFFFFF"/>
      </a:lt2>
      <a:accent1>
        <a:srgbClr val="D9CCA7"/>
      </a:accent1>
      <a:accent2>
        <a:srgbClr val="BAD5C2"/>
      </a:accent2>
      <a:accent3>
        <a:srgbClr val="69481C"/>
      </a:accent3>
      <a:accent4>
        <a:srgbClr val="9BDAF1"/>
      </a:accent4>
      <a:accent5>
        <a:srgbClr val="CCCCCC"/>
      </a:accent5>
      <a:accent6>
        <a:srgbClr val="595959"/>
      </a:accent6>
      <a:hlink>
        <a:srgbClr val="D9CCA7"/>
      </a:hlink>
      <a:folHlink>
        <a:srgbClr val="E1F3F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B-50-Anniversary-standard-size-4-3-Template  -  Read-Only" id="{A222BA5F-565B-450F-833C-F28EFE35EF0F}" vid="{631ADB33-13F5-4241-A32A-CF012EC63E39}"/>
    </a:ext>
  </a:extLst>
</a:theme>
</file>

<file path=ppt/theme/theme2.xml><?xml version="1.0" encoding="utf-8"?>
<a:theme xmlns:a="http://schemas.openxmlformats.org/drawingml/2006/main" name="NTSB Master Slide">
  <a:themeElements>
    <a:clrScheme name="NTSB 50th Anniversary">
      <a:dk1>
        <a:sysClr val="windowText" lastClr="000000"/>
      </a:dk1>
      <a:lt1>
        <a:srgbClr val="F3C859"/>
      </a:lt1>
      <a:dk2>
        <a:srgbClr val="000000"/>
      </a:dk2>
      <a:lt2>
        <a:srgbClr val="FFFFFF"/>
      </a:lt2>
      <a:accent1>
        <a:srgbClr val="D9CCA7"/>
      </a:accent1>
      <a:accent2>
        <a:srgbClr val="BAD5C2"/>
      </a:accent2>
      <a:accent3>
        <a:srgbClr val="69481C"/>
      </a:accent3>
      <a:accent4>
        <a:srgbClr val="9BDAF1"/>
      </a:accent4>
      <a:accent5>
        <a:srgbClr val="CCCCCC"/>
      </a:accent5>
      <a:accent6>
        <a:srgbClr val="595959"/>
      </a:accent6>
      <a:hlink>
        <a:srgbClr val="D9CCA7"/>
      </a:hlink>
      <a:folHlink>
        <a:srgbClr val="E1F3F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B-50-Anniversary-standard-size-4-3-Template  -  Read-Only" id="{A222BA5F-565B-450F-833C-F28EFE35EF0F}" vid="{4E671D08-EE28-4C17-B349-B798EDA86153}"/>
    </a:ext>
  </a:extLst>
</a:theme>
</file>

<file path=ppt/theme/theme3.xml><?xml version="1.0" encoding="utf-8"?>
<a:theme xmlns:a="http://schemas.openxmlformats.org/drawingml/2006/main" name="NTSB Master Last Slide">
  <a:themeElements>
    <a:clrScheme name="NTSB 50th Anniversary">
      <a:dk1>
        <a:sysClr val="windowText" lastClr="000000"/>
      </a:dk1>
      <a:lt1>
        <a:srgbClr val="F3C859"/>
      </a:lt1>
      <a:dk2>
        <a:srgbClr val="000000"/>
      </a:dk2>
      <a:lt2>
        <a:srgbClr val="FFFFFF"/>
      </a:lt2>
      <a:accent1>
        <a:srgbClr val="D9CCA7"/>
      </a:accent1>
      <a:accent2>
        <a:srgbClr val="BAD5C2"/>
      </a:accent2>
      <a:accent3>
        <a:srgbClr val="69481C"/>
      </a:accent3>
      <a:accent4>
        <a:srgbClr val="9BDAF1"/>
      </a:accent4>
      <a:accent5>
        <a:srgbClr val="CCCCCC"/>
      </a:accent5>
      <a:accent6>
        <a:srgbClr val="595959"/>
      </a:accent6>
      <a:hlink>
        <a:srgbClr val="D9CCA7"/>
      </a:hlink>
      <a:folHlink>
        <a:srgbClr val="E1F3F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B-50-Anniversary-standard-size-4-3-Template  -  Read-Only" id="{A222BA5F-565B-450F-833C-F28EFE35EF0F}" vid="{27459A55-21A6-453B-AB03-275226CBD377}"/>
    </a:ext>
  </a:extLst>
</a:theme>
</file>

<file path=ppt/theme/theme4.xml><?xml version="1.0" encoding="utf-8"?>
<a:theme xmlns:a="http://schemas.openxmlformats.org/drawingml/2006/main" name="57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TSB Master Slide">
  <a:themeElements>
    <a:clrScheme name="NTSB 50th Anniversary">
      <a:dk1>
        <a:sysClr val="windowText" lastClr="000000"/>
      </a:dk1>
      <a:lt1>
        <a:srgbClr val="F3C859"/>
      </a:lt1>
      <a:dk2>
        <a:srgbClr val="000000"/>
      </a:dk2>
      <a:lt2>
        <a:srgbClr val="FFFFFF"/>
      </a:lt2>
      <a:accent1>
        <a:srgbClr val="D9CCA7"/>
      </a:accent1>
      <a:accent2>
        <a:srgbClr val="BAD5C2"/>
      </a:accent2>
      <a:accent3>
        <a:srgbClr val="69481C"/>
      </a:accent3>
      <a:accent4>
        <a:srgbClr val="9BDAF1"/>
      </a:accent4>
      <a:accent5>
        <a:srgbClr val="CCCCCC"/>
      </a:accent5>
      <a:accent6>
        <a:srgbClr val="595959"/>
      </a:accent6>
      <a:hlink>
        <a:srgbClr val="D9CCA7"/>
      </a:hlink>
      <a:folHlink>
        <a:srgbClr val="E1F3F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B-50-Anniversary-4-3-Template.pptx" id="{21EA3A79-F36C-4722-BCF2-1509574D4416}" vid="{09893093-E6E3-4CE7-ACD7-285B4BF961C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1120BE3D88E5459D54C63C681B13A6" ma:contentTypeVersion="1" ma:contentTypeDescription="Create a new document." ma:contentTypeScope="" ma:versionID="f9ddfc6663a8e3173db7f5c697fb2e24">
  <xsd:schema xmlns:xsd="http://www.w3.org/2001/XMLSchema" xmlns:xs="http://www.w3.org/2001/XMLSchema" xmlns:p="http://schemas.microsoft.com/office/2006/metadata/properties" xmlns:ns2="3956657a-678f-403a-b4dc-97d3f48f603d" targetNamespace="http://schemas.microsoft.com/office/2006/metadata/properties" ma:root="true" ma:fieldsID="81ad4e962a3a70b8dc9f1cd29ac1ca9d" ns2:_="">
    <xsd:import namespace="3956657a-678f-403a-b4dc-97d3f48f603d"/>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6657a-678f-403a-b4dc-97d3f48f603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union memberTypes="dms:Text">
          <xsd:simpleType>
            <xsd:restriction base="dms:Choice">
              <xsd:enumeration value="Anniversary Templates"/>
              <xsd:enumeration value="Style Guide"/>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fographicDocument" ma:contentTypeID="0x010100FFB43682ABBC854F8797EFF07C6E2BC0005E423E182CD73A4C9A92522598F6A644" ma:contentTypeVersion="33" ma:contentTypeDescription="" ma:contentTypeScope="" ma:versionID="387df9ea3150aa38553feb10d048a79a">
  <xsd:schema xmlns:xsd="http://www.w3.org/2001/XMLSchema" xmlns:xs="http://www.w3.org/2001/XMLSchema" xmlns:p="http://schemas.microsoft.com/office/2006/metadata/properties" xmlns:ns1="b35a27d7-1396-409e-8fc2-873a3cc5d79b" xmlns:ns3="http://schemas.microsoft.com/sharepoint/v3/fields" targetNamespace="http://schemas.microsoft.com/office/2006/metadata/properties" ma:root="true" ma:fieldsID="759a85db1fe60489f99ad8bac7df3115" ns1:_="" ns3:_="">
    <xsd:import namespace="b35a27d7-1396-409e-8fc2-873a3cc5d79b"/>
    <xsd:import namespace="http://schemas.microsoft.com/sharepoint/v3/fields"/>
    <xsd:element name="properties">
      <xsd:complexType>
        <xsd:sequence>
          <xsd:element name="documentManagement">
            <xsd:complexType>
              <xsd:all>
                <xsd:element ref="ns1:ContentAuthor" minOccurs="0"/>
                <xsd:element ref="ns1:SubHeadline1" minOccurs="0"/>
                <xsd:element ref="ns1:nscDescription" minOccurs="0"/>
                <xsd:element ref="ns1:LaunchDate"/>
                <xsd:element ref="ns1:Document_x0020_Date" minOccurs="0"/>
                <xsd:element ref="ns1:ExpirationDate"/>
                <xsd:element ref="ns1:Preview_x0020_Image" minOccurs="0"/>
                <xsd:element ref="ns1:Publication" minOccurs="0"/>
                <xsd:element ref="ns1:CTA_x0020_Text" minOccurs="0"/>
                <xsd:element ref="ns1:Destination_x0020_URL" minOccurs="0"/>
                <xsd:element ref="ns1:CTA_x0020_LinkType" minOccurs="0"/>
                <xsd:element ref="ns1:BulletSet1" minOccurs="0"/>
                <xsd:element ref="ns3:wic_System_Copyright" minOccurs="0"/>
                <xsd:element ref="ns1:TaxCatchAll" minOccurs="0"/>
                <xsd:element ref="ns1:i5013cc543cb4191806f0ebb65c7ab1c" minOccurs="0"/>
                <xsd:element ref="ns1:pffc795a1d454bd58a32634e2f45c3e9" minOccurs="0"/>
                <xsd:element ref="ns1:TaxCatchAllLabel" minOccurs="0"/>
                <xsd:element ref="ns1:TaxKeywordTaxHTField" minOccurs="0"/>
                <xsd:element ref="ns1:jac045112f9b45ec8df8bef00c629050" minOccurs="0"/>
                <xsd:element ref="ns1:Membershi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a27d7-1396-409e-8fc2-873a3cc5d79b" elementFormDefault="qualified">
    <xsd:import namespace="http://schemas.microsoft.com/office/2006/documentManagement/types"/>
    <xsd:import namespace="http://schemas.microsoft.com/office/infopath/2007/PartnerControls"/>
    <xsd:element name="ContentAuthor" ma:index="0" nillable="true" ma:displayName="Content Author" ma:internalName="ContentAuthor">
      <xsd:simpleType>
        <xsd:restriction base="dms:Text">
          <xsd:maxLength value="255"/>
        </xsd:restriction>
      </xsd:simpleType>
    </xsd:element>
    <xsd:element name="SubHeadline1" ma:index="3" nillable="true" ma:displayName="SubHeadline" ma:internalName="SubHeadline1">
      <xsd:simpleType>
        <xsd:restriction base="dms:Unknown"/>
      </xsd:simpleType>
    </xsd:element>
    <xsd:element name="nscDescription" ma:index="4" nillable="true" ma:displayName="Descriptions" ma:internalName="nscDescription">
      <xsd:simpleType>
        <xsd:restriction base="dms:Unknown"/>
      </xsd:simpleType>
    </xsd:element>
    <xsd:element name="LaunchDate" ma:index="5" ma:displayName="Launch Date" ma:format="DateOnly" ma:internalName="LaunchDate">
      <xsd:simpleType>
        <xsd:restriction base="dms:DateTime"/>
      </xsd:simpleType>
    </xsd:element>
    <xsd:element name="Document_x0020_Date" ma:index="6" nillable="true" ma:displayName="Document Date" ma:default="[today]" ma:format="DateOnly" ma:internalName="Document_x0020_Date">
      <xsd:simpleType>
        <xsd:restriction base="dms:DateTime"/>
      </xsd:simpleType>
    </xsd:element>
    <xsd:element name="ExpirationDate" ma:index="7" ma:displayName="ExpirationDate" ma:format="DateOnly" ma:internalName="ExpirationDate">
      <xsd:simpleType>
        <xsd:restriction base="dms:DateTime"/>
      </xsd:simpleType>
    </xsd:element>
    <xsd:element name="Preview_x0020_Image" ma:index="9" nillable="true" ma:displayName="Preview Image" ma:internalName="Preview_x0020_Image" ma:readOnly="false">
      <xsd:simpleType>
        <xsd:restriction base="dms:Unknown"/>
      </xsd:simpleType>
    </xsd:element>
    <xsd:element name="Publication" ma:index="10" nillable="true" ma:displayName="Publication" ma:internalName="Publication">
      <xsd:simpleType>
        <xsd:restriction base="dms:Text">
          <xsd:maxLength value="255"/>
        </xsd:restriction>
      </xsd:simpleType>
    </xsd:element>
    <xsd:element name="CTA_x0020_Text" ma:index="11" nillable="true" ma:displayName="CTA Text" ma:internalName="CTA_x0020_Text">
      <xsd:simpleType>
        <xsd:restriction base="dms:Text">
          <xsd:maxLength value="20"/>
        </xsd:restriction>
      </xsd:simpleType>
    </xsd:element>
    <xsd:element name="Destination_x0020_URL" ma:index="12" nillable="true" ma:displayName="Destination URL" ma:format="Hyperlink" ma:internalName="Destination_x0020_URL">
      <xsd:complexType>
        <xsd:complexContent>
          <xsd:extension base="dms:URL">
            <xsd:sequence>
              <xsd:element name="Url" type="dms:ValidUrl" minOccurs="0" nillable="true"/>
              <xsd:element name="Description" type="xsd:string" nillable="true"/>
            </xsd:sequence>
          </xsd:extension>
        </xsd:complexContent>
      </xsd:complexType>
    </xsd:element>
    <xsd:element name="CTA_x0020_LinkType" ma:index="13" nillable="true" ma:displayName="CTA LinkType" ma:default="Open in same window" ma:format="RadioButtons" ma:internalName="CTA_x0020_LinkType">
      <xsd:simpleType>
        <xsd:restriction base="dms:Choice">
          <xsd:enumeration value="Open in same window"/>
          <xsd:enumeration value="Open in new window"/>
        </xsd:restriction>
      </xsd:simpleType>
    </xsd:element>
    <xsd:element name="BulletSet1" ma:index="16" nillable="true" ma:displayName="Bullet Set1" ma:internalName="BulletSet1">
      <xsd:simpleType>
        <xsd:restriction base="dms:Unknown"/>
      </xsd:simpleType>
    </xsd:element>
    <xsd:element name="TaxCatchAll" ma:index="19" nillable="true" ma:displayName="Taxonomy Catch All Column" ma:hidden="true" ma:list="{9c8e5353-3816-46fe-94d4-6ace37e6d7a7}" ma:internalName="TaxCatchAll" ma:showField="CatchAllData"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i5013cc543cb4191806f0ebb65c7ab1c" ma:index="22" nillable="true" ma:taxonomy="true" ma:internalName="i5013cc543cb4191806f0ebb65c7ab1c" ma:taxonomyFieldName="Topic" ma:displayName="Topic" ma:default="" ma:fieldId="{25013cc5-43cb-4191-806f-0ebb65c7ab1c}" ma:taxonomyMulti="true" ma:sspId="1f17f519-9b20-4ccb-881f-8db445a03a3d" ma:termSetId="c53e90aa-3e63-4332-afa8-bdb26bbd734a" ma:anchorId="00000000-0000-0000-0000-000000000000" ma:open="false" ma:isKeyword="false">
      <xsd:complexType>
        <xsd:sequence>
          <xsd:element ref="pc:Terms" minOccurs="0" maxOccurs="1"/>
        </xsd:sequence>
      </xsd:complexType>
    </xsd:element>
    <xsd:element name="pffc795a1d454bd58a32634e2f45c3e9" ma:index="24" ma:taxonomy="true" ma:internalName="pffc795a1d454bd58a32634e2f45c3e9" ma:taxonomyFieldName="Document_x0020_Type" ma:displayName="Document Type" ma:readOnly="false" ma:default="" ma:fieldId="{9ffc795a-1d45-4bd5-8a32-634e2f45c3e9}" ma:taxonomyMulti="true" ma:sspId="1f17f519-9b20-4ccb-881f-8db445a03a3d" ma:termSetId="50aae46d-0de5-40b4-95ad-db57947ff977" ma:anchorId="00000000-0000-0000-0000-000000000000" ma:open="false" ma:isKeyword="false">
      <xsd:complexType>
        <xsd:sequence>
          <xsd:element ref="pc:Terms" minOccurs="0" maxOccurs="1"/>
        </xsd:sequence>
      </xsd:complexType>
    </xsd:element>
    <xsd:element name="TaxCatchAllLabel" ma:index="25" nillable="true" ma:displayName="Taxonomy Catch All Column1" ma:hidden="true" ma:list="{9c8e5353-3816-46fe-94d4-6ace37e6d7a7}" ma:internalName="TaxCatchAllLabel" ma:readOnly="true" ma:showField="CatchAllDataLabel"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TaxKeywordTaxHTField" ma:index="28" ma:taxonomy="true" ma:internalName="TaxKeywordTaxHTField" ma:taxonomyFieldName="TaxKeyword" ma:displayName="Enterprise Keywords" ma:fieldId="{23f27201-bee3-471e-b2e7-b64fd8b7ca38}" ma:taxonomyMulti="true" ma:sspId="7cbe96f4-19d9-4ba1-b99e-d0d61778c09d" ma:termSetId="00000000-0000-0000-0000-000000000000" ma:anchorId="00000000-0000-0000-0000-000000000000" ma:open="true" ma:isKeyword="true">
      <xsd:complexType>
        <xsd:sequence>
          <xsd:element ref="pc:Terms" minOccurs="0" maxOccurs="1"/>
        </xsd:sequence>
      </xsd:complexType>
    </xsd:element>
    <xsd:element name="jac045112f9b45ec8df8bef00c629050" ma:index="29" nillable="true" ma:taxonomy="true" ma:internalName="jac045112f9b45ec8df8bef00c629050" ma:taxonomyFieldName="Departments" ma:displayName="Departments" ma:default="" ma:fieldId="{3ac04511-2f9b-45ec-8df8-bef00c629050}" ma:taxonomyMulti="true" ma:sspId="1f17f519-9b20-4ccb-881f-8db445a03a3d" ma:termSetId="1b61d99c-7899-49fb-8c90-bc92c9126ca4" ma:anchorId="00000000-0000-0000-0000-000000000000" ma:open="false" ma:isKeyword="false">
      <xsd:complexType>
        <xsd:sequence>
          <xsd:element ref="pc:Terms" minOccurs="0" maxOccurs="1"/>
        </xsd:sequence>
      </xsd:complexType>
    </xsd:element>
    <xsd:element name="Memberships" ma:index="32" nillable="true" ma:displayName="Memberships" ma:default="Public" ma:format="Dropdown" ma:internalName="Memberships">
      <xsd:simpleType>
        <xsd:restriction base="dms:Choice">
          <xsd:enumeration value="Public"/>
          <xsd:enumeration value="Membership Level1"/>
          <xsd:enumeration value="Membership Level2"/>
          <xsd:enumeration value="Membership Level3"/>
          <xsd:enumeration value="Membership Level4"/>
          <xsd:enumeration value="Membership Level5"/>
          <xsd:enumeration value="Student"/>
          <xsd:enumeration value="Community Service"/>
          <xsd:enumeration value="NSC Members"/>
          <xsd:enumeration value="NSC Chapters"/>
          <xsd:enumeration value="Faculty"/>
          <xsd:enumeration value="First Aid &amp; CPR Instructor"/>
          <xsd:enumeration value="Training Center"/>
          <xsd:enumeration value="DDC Instructor"/>
          <xsd:enumeration value="JSE Joiner"/>
          <xsd:enumeration value="ASA"/>
          <xsd:enumeration value="MSCI"/>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7"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axOccurs="1" ma:index="2" ma:displayName="HeadLin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Publication xmlns="b35a27d7-1396-409e-8fc2-873a3cc5d79b" xsi:nil="true"/>
    <TaxKeywordTaxHTField xmlns="b35a27d7-1396-409e-8fc2-873a3cc5d79b">
      <Terms xmlns="http://schemas.microsoft.com/office/infopath/2007/PartnerControls">
        <TermInfo xmlns="http://schemas.microsoft.com/office/infopath/2007/PartnerControls">
          <TermName xmlns="http://schemas.microsoft.com/office/infopath/2007/PartnerControls">rtz</TermName>
          <TermId xmlns="http://schemas.microsoft.com/office/infopath/2007/PartnerControls">54d337f7-e54d-4d3a-a432-5a3dfcc9035d</TermId>
        </TermInfo>
      </Terms>
    </TaxKeywordTaxHTField>
    <CTA_x0020_LinkType xmlns="b35a27d7-1396-409e-8fc2-873a3cc5d79b">Open in same window</CTA_x0020_LinkType>
    <SubHeadline1 xmlns="b35a27d7-1396-409e-8fc2-873a3cc5d79b" xsi:nil="true"/>
    <pffc795a1d454bd58a32634e2f45c3e9 xmlns="b35a27d7-1396-409e-8fc2-873a3cc5d79b">
      <Terms xmlns="http://schemas.microsoft.com/office/infopath/2007/PartnerControls">
        <TermInfo xmlns="http://schemas.microsoft.com/office/infopath/2007/PartnerControls">
          <TermName xmlns="http://schemas.microsoft.com/office/infopath/2007/PartnerControls">Educational</TermName>
          <TermId xmlns="http://schemas.microsoft.com/office/infopath/2007/PartnerControls">2ccee355-b2dd-4a32-acde-0a8b816bffd5</TermId>
        </TermInfo>
      </Terms>
    </pffc795a1d454bd58a32634e2f45c3e9>
    <Destination_x0020_URL xmlns="b35a27d7-1396-409e-8fc2-873a3cc5d79b">
      <Url xsi:nil="true"/>
      <Description xsi:nil="true"/>
    </Destination_x0020_URL>
    <ContentAuthor xmlns="b35a27d7-1396-409e-8fc2-873a3cc5d79b" xsi:nil="true"/>
    <nscDescription xmlns="b35a27d7-1396-409e-8fc2-873a3cc5d79b" xsi:nil="true"/>
    <CTA_x0020_Text xmlns="b35a27d7-1396-409e-8fc2-873a3cc5d79b" xsi:nil="true"/>
    <ExpirationDate xmlns="b35a27d7-1396-409e-8fc2-873a3cc5d79b">2099-04-23T05:00:00+00:00</ExpirationDate>
    <BulletSet1 xmlns="b35a27d7-1396-409e-8fc2-873a3cc5d79b" xsi:nil="true"/>
    <wic_System_Copyright xmlns="http://schemas.microsoft.com/sharepoint/v3/fields" xsi:nil="true"/>
    <Memberships xmlns="b35a27d7-1396-409e-8fc2-873a3cc5d79b">Public</Memberships>
    <TaxCatchAll xmlns="b35a27d7-1396-409e-8fc2-873a3cc5d79b">
      <Value>7444</Value>
      <Value>111</Value>
    </TaxCatchAll>
    <LaunchDate xmlns="b35a27d7-1396-409e-8fc2-873a3cc5d79b">2017-10-23T05:00:00+00:00</LaunchDate>
    <Document_x0020_Date xmlns="b35a27d7-1396-409e-8fc2-873a3cc5d79b">2017-10-23T05:00:00+00:00</Document_x0020_Date>
    <Preview_x0020_Image xmlns="b35a27d7-1396-409e-8fc2-873a3cc5d79b" xsi:nil="true"/>
    <i5013cc543cb4191806f0ebb65c7ab1c xmlns="b35a27d7-1396-409e-8fc2-873a3cc5d79b">
      <Terms xmlns="http://schemas.microsoft.com/office/infopath/2007/PartnerControls"/>
    </i5013cc543cb4191806f0ebb65c7ab1c>
    <jac045112f9b45ec8df8bef00c629050 xmlns="b35a27d7-1396-409e-8fc2-873a3cc5d79b">
      <Terms xmlns="http://schemas.microsoft.com/office/infopath/2007/PartnerControls"/>
    </jac045112f9b45ec8df8bef00c629050>
  </documentManagement>
</p:properties>
</file>

<file path=customXml/itemProps1.xml><?xml version="1.0" encoding="utf-8"?>
<ds:datastoreItem xmlns:ds="http://schemas.openxmlformats.org/officeDocument/2006/customXml" ds:itemID="{6DEDB415-B3B4-4BDD-BE50-03B09F931F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56657a-678f-403a-b4dc-97d3f48f60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EF32E5-5FEF-4D85-A23D-FC86656A4EE9}"/>
</file>

<file path=customXml/itemProps3.xml><?xml version="1.0" encoding="utf-8"?>
<ds:datastoreItem xmlns:ds="http://schemas.openxmlformats.org/officeDocument/2006/customXml" ds:itemID="{C87C2392-B440-43A6-84BC-AE2C6BA3EE15}"/>
</file>

<file path=customXml/itemProps4.xml><?xml version="1.0" encoding="utf-8"?>
<ds:datastoreItem xmlns:ds="http://schemas.openxmlformats.org/officeDocument/2006/customXml" ds:itemID="{6428A988-156A-4B07-ADEA-154105A2F4FB}"/>
</file>

<file path=docProps/app.xml><?xml version="1.0" encoding="utf-8"?>
<Properties xmlns="http://schemas.openxmlformats.org/officeDocument/2006/extended-properties" xmlns:vt="http://schemas.openxmlformats.org/officeDocument/2006/docPropsVTypes">
  <Template>NTSB Road To Zero</Template>
  <TotalTime>1431</TotalTime>
  <Words>1552</Words>
  <Application>Microsoft Office PowerPoint</Application>
  <PresentationFormat>On-screen Show (4:3)</PresentationFormat>
  <Paragraphs>172</Paragraphs>
  <Slides>41</Slides>
  <Notes>4</Notes>
  <HiddenSlides>0</HiddenSlides>
  <MMClips>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41</vt:i4>
      </vt:variant>
    </vt:vector>
  </HeadingPairs>
  <TitlesOfParts>
    <vt:vector size="50" baseType="lpstr">
      <vt:lpstr>Arial</vt:lpstr>
      <vt:lpstr>Calibri</vt:lpstr>
      <vt:lpstr>Symbol</vt:lpstr>
      <vt:lpstr>Wingdings</vt:lpstr>
      <vt:lpstr>NTSB_Template</vt:lpstr>
      <vt:lpstr>NTSB Master Slide</vt:lpstr>
      <vt:lpstr>NTSB Master Last Slide</vt:lpstr>
      <vt:lpstr>57_NTSB Master Slide</vt:lpstr>
      <vt:lpstr>1_NTSB Master Slide</vt:lpstr>
      <vt:lpstr>Keeping Our Minds and Eyes on the Road (and hands on the steering wheel, also)</vt:lpstr>
      <vt:lpstr>PowerPoint Presentation</vt:lpstr>
      <vt:lpstr>PowerPoint Presentation</vt:lpstr>
      <vt:lpstr>The Board</vt:lpstr>
      <vt:lpstr>PowerPoint Presentation</vt:lpstr>
      <vt:lpstr>PowerPoint Presentation</vt:lpstr>
      <vt:lpstr>PowerPoint Presentation</vt:lpstr>
      <vt:lpstr>PowerPoint Presentation</vt:lpstr>
      <vt:lpstr>PowerPoint Presentation</vt:lpstr>
      <vt:lpstr>Partially Automated Vehicle Crash Near Williston, Florida</vt:lpstr>
      <vt:lpstr>PowerPoint Presentation</vt:lpstr>
      <vt:lpstr>PowerPoint Presentation</vt:lpstr>
      <vt:lpstr>Highway Eastbound (Tesla)</vt:lpstr>
      <vt:lpstr>Highway Westbound (Truck)</vt:lpstr>
      <vt:lpstr>PowerPoint Presentation</vt:lpstr>
      <vt:lpstr>PowerPoint Presentation</vt:lpstr>
      <vt:lpstr>SAE/NHTSA Levels of Automation</vt:lpstr>
      <vt:lpstr>Conflicting information? </vt:lpstr>
      <vt:lpstr>Probable cause </vt:lpstr>
      <vt:lpstr>Recommendations</vt:lpstr>
      <vt:lpstr>PowerPoint Presentation</vt:lpstr>
      <vt:lpstr>Speeding increases crash risk </vt:lpstr>
      <vt:lpstr>PowerPoint Presentation</vt:lpstr>
      <vt:lpstr>Automatic Speed Enforcement (ASE)</vt:lpstr>
      <vt:lpstr>19 safety recommendations </vt:lpstr>
      <vt:lpstr>PowerPoint Presentation</vt:lpstr>
      <vt:lpstr>PowerPoint Presentation</vt:lpstr>
      <vt:lpstr>PowerPoint Presentation</vt:lpstr>
      <vt:lpstr>PowerPoint Presentation</vt:lpstr>
      <vt:lpstr>Roundtable Discussions (2015 &amp; 2017) </vt:lpstr>
      <vt:lpstr>PowerPoint Presentation</vt:lpstr>
      <vt:lpstr>PowerPoint Presentation</vt:lpstr>
      <vt:lpstr>PowerPoint Presentation</vt:lpstr>
      <vt:lpstr>PowerPoint Presentation</vt:lpstr>
      <vt:lpstr>PowerPoint Presentation</vt:lpstr>
      <vt:lpstr>Restraint Use on Limos/Buses/Motorcoaches</vt:lpstr>
      <vt:lpstr>Restraint Use on Limos/Buses/Motorcoaches</vt:lpstr>
      <vt:lpstr>PowerPoint Presentation</vt:lpstr>
      <vt:lpstr>PowerPoint Presentation</vt:lpstr>
      <vt:lpstr>PowerPoint Presentation</vt:lpstr>
      <vt:lpstr>PowerPoint Presentation</vt:lpstr>
    </vt:vector>
  </TitlesOfParts>
  <Company>NTSB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Year Down, Twenty-Nine To Go</dc:title>
  <dc:creator>Halberstein Dan</dc:creator>
  <cp:keywords>rtz</cp:keywords>
  <dc:description/>
  <cp:lastModifiedBy>Sumwalt Robert</cp:lastModifiedBy>
  <cp:revision>166</cp:revision>
  <dcterms:created xsi:type="dcterms:W3CDTF">2017-10-03T21:46:29Z</dcterms:created>
  <dcterms:modified xsi:type="dcterms:W3CDTF">2017-10-13T11:55:24Z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0x010100FFB43682ABBC854F8797EFF07C6E2BC0005E423E182CD73A4C9A92522598F6A644</vt:lpwstr>
  </property>
  <property fmtid="{D5CDD505-2E9C-101B-9397-08002B2CF9AE}" pid="3" name="TaxKeyword">
    <vt:lpwstr>7444;#rtz|54d337f7-e54d-4d3a-a432-5a3dfcc9035d</vt:lpwstr>
  </property>
  <property fmtid="{D5CDD505-2E9C-101B-9397-08002B2CF9AE}" pid="4" name="Topic">
    <vt:lpwstr/>
  </property>
  <property fmtid="{D5CDD505-2E9C-101B-9397-08002B2CF9AE}" pid="5" name="Document Type">
    <vt:lpwstr>111;#Educational|2ccee355-b2dd-4a32-acde-0a8b816bffd5</vt:lpwstr>
  </property>
  <property fmtid="{D5CDD505-2E9C-101B-9397-08002B2CF9AE}" pid="6" name="Departments">
    <vt:lpwstr/>
  </property>
</Properties>
</file>