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diagrams/data1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charts/style2.xml" ContentType="application/vnd.ms-office.chartstyle+xml"/>
  <Override PartName="/ppt/charts/chart2.xml" ContentType="application/vnd.openxmlformats-officedocument.drawingml.char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olors2.xml" ContentType="application/vnd.ms-office.chartcolorstyl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notesMasters/notesMaster1.xml" ContentType="application/vnd.openxmlformats-officedocument.presentationml.notesMaster+xml"/>
  <Override PartName="/ppt/diagrams/colors3.xml" ContentType="application/vnd.openxmlformats-officedocument.drawingml.diagramColors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charts/style4.xml" ContentType="application/vnd.ms-office.chartstyl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olors3.xml" ContentType="application/vnd.ms-office.chartcolorstyle+xml"/>
  <Override PartName="/ppt/charts/style3.xml" ContentType="application/vnd.ms-office.chartstyle+xml"/>
  <Override PartName="/ppt/theme/themeOverride4.xml" ContentType="application/vnd.openxmlformats-officedocument.themeOverride+xml"/>
  <Override PartName="/ppt/charts/colors4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5.xml" ContentType="application/vnd.ms-office.chartcolorstyle+xml"/>
  <Override PartName="/ppt/theme/themeOverride5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  <p:sldMasterId id="2147483743" r:id="rId2"/>
    <p:sldMasterId id="2147483753" r:id="rId3"/>
  </p:sldMasterIdLst>
  <p:notesMasterIdLst>
    <p:notesMasterId r:id="rId25"/>
  </p:notesMasterIdLst>
  <p:sldIdLst>
    <p:sldId id="282" r:id="rId4"/>
    <p:sldId id="268" r:id="rId5"/>
    <p:sldId id="277" r:id="rId6"/>
    <p:sldId id="293" r:id="rId7"/>
    <p:sldId id="276" r:id="rId8"/>
    <p:sldId id="280" r:id="rId9"/>
    <p:sldId id="281" r:id="rId10"/>
    <p:sldId id="284" r:id="rId11"/>
    <p:sldId id="283" r:id="rId12"/>
    <p:sldId id="285" r:id="rId13"/>
    <p:sldId id="287" r:id="rId14"/>
    <p:sldId id="288" r:id="rId15"/>
    <p:sldId id="294" r:id="rId16"/>
    <p:sldId id="295" r:id="rId17"/>
    <p:sldId id="296" r:id="rId18"/>
    <p:sldId id="265" r:id="rId19"/>
    <p:sldId id="290" r:id="rId20"/>
    <p:sldId id="292" r:id="rId21"/>
    <p:sldId id="278" r:id="rId22"/>
    <p:sldId id="269" r:id="rId23"/>
    <p:sldId id="266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A7D2"/>
    <a:srgbClr val="0061A6"/>
    <a:srgbClr val="004FA5"/>
    <a:srgbClr val="5D4D8A"/>
    <a:srgbClr val="F86828"/>
    <a:srgbClr val="AEA6C4"/>
    <a:srgbClr val="603F99"/>
    <a:srgbClr val="A6DDE4"/>
    <a:srgbClr val="84D3EB"/>
    <a:srgbClr val="1C75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0584" autoAdjust="0"/>
  </p:normalViewPr>
  <p:slideViewPr>
    <p:cSldViewPr snapToGrid="0" snapToObjects="1">
      <p:cViewPr varScale="1">
        <p:scale>
          <a:sx n="98" d="100"/>
          <a:sy n="98" d="100"/>
        </p:scale>
        <p:origin x="128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customXml" Target="../customXml/item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ustomXml" Target="../customXml/item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cdc.gov\private\L310\gfb3\DUIP\Motor%20Vehicle\State%20Variablity%20in%20Deaths%20-%20201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cdc.gov\private\L310\gfb3\DUIP\Motor%20Vehicle\State%20Variablity%20in%20Deaths%20-%20201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cdc.gov\private\L310\gfb3\DUIP\Motor%20Vehicle\State%20Variablity%20in%20Deaths%20-%20201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cdc.gov\private\L310\gfb3\DUIP\Motor%20Vehicle\State%20Variablity%20in%20Deaths%20-%20201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gfb3\Desktop\results2005-2014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63500" cap="rnd">
              <a:solidFill>
                <a:srgbClr val="5D4D8A"/>
              </a:solidFill>
              <a:round/>
            </a:ln>
            <a:effectLst/>
          </c:spPr>
          <c:marker>
            <c:symbol val="none"/>
          </c:marker>
          <c:cat>
            <c:numRef>
              <c:f>Sheet5!$A$2:$A$42</c:f>
              <c:numCache>
                <c:formatCode>General</c:formatCod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Sheet5!$B$2:$B$42</c:f>
              <c:numCache>
                <c:formatCode>#,##0</c:formatCode>
                <c:ptCount val="41"/>
                <c:pt idx="0">
                  <c:v>44525</c:v>
                </c:pt>
                <c:pt idx="1">
                  <c:v>45523</c:v>
                </c:pt>
                <c:pt idx="2">
                  <c:v>47878</c:v>
                </c:pt>
                <c:pt idx="3">
                  <c:v>50331</c:v>
                </c:pt>
                <c:pt idx="4">
                  <c:v>51093</c:v>
                </c:pt>
                <c:pt idx="5">
                  <c:v>51091</c:v>
                </c:pt>
                <c:pt idx="6">
                  <c:v>49301</c:v>
                </c:pt>
                <c:pt idx="7">
                  <c:v>43945</c:v>
                </c:pt>
                <c:pt idx="8">
                  <c:v>42589</c:v>
                </c:pt>
                <c:pt idx="9">
                  <c:v>44257</c:v>
                </c:pt>
                <c:pt idx="10">
                  <c:v>43825</c:v>
                </c:pt>
                <c:pt idx="11">
                  <c:v>46087</c:v>
                </c:pt>
                <c:pt idx="12">
                  <c:v>46390</c:v>
                </c:pt>
                <c:pt idx="13">
                  <c:v>47087</c:v>
                </c:pt>
                <c:pt idx="14">
                  <c:v>45582</c:v>
                </c:pt>
                <c:pt idx="15">
                  <c:v>44599</c:v>
                </c:pt>
                <c:pt idx="16">
                  <c:v>41508</c:v>
                </c:pt>
                <c:pt idx="17">
                  <c:v>39250</c:v>
                </c:pt>
                <c:pt idx="18">
                  <c:v>40150</c:v>
                </c:pt>
                <c:pt idx="19">
                  <c:v>40716</c:v>
                </c:pt>
                <c:pt idx="20">
                  <c:v>41817</c:v>
                </c:pt>
                <c:pt idx="21">
                  <c:v>42065</c:v>
                </c:pt>
                <c:pt idx="22">
                  <c:v>42013</c:v>
                </c:pt>
                <c:pt idx="23">
                  <c:v>41501</c:v>
                </c:pt>
                <c:pt idx="24">
                  <c:v>41717</c:v>
                </c:pt>
                <c:pt idx="25">
                  <c:v>41945</c:v>
                </c:pt>
                <c:pt idx="26">
                  <c:v>42196</c:v>
                </c:pt>
                <c:pt idx="27">
                  <c:v>43005</c:v>
                </c:pt>
                <c:pt idx="28">
                  <c:v>42884</c:v>
                </c:pt>
                <c:pt idx="29">
                  <c:v>42836</c:v>
                </c:pt>
                <c:pt idx="30">
                  <c:v>43510</c:v>
                </c:pt>
                <c:pt idx="31">
                  <c:v>42708</c:v>
                </c:pt>
                <c:pt idx="32">
                  <c:v>41259</c:v>
                </c:pt>
                <c:pt idx="33">
                  <c:v>37423</c:v>
                </c:pt>
                <c:pt idx="34">
                  <c:v>33883</c:v>
                </c:pt>
                <c:pt idx="35">
                  <c:v>32999</c:v>
                </c:pt>
                <c:pt idx="36">
                  <c:v>32479</c:v>
                </c:pt>
                <c:pt idx="37">
                  <c:v>33782</c:v>
                </c:pt>
                <c:pt idx="38">
                  <c:v>32894</c:v>
                </c:pt>
                <c:pt idx="39">
                  <c:v>32744</c:v>
                </c:pt>
                <c:pt idx="40">
                  <c:v>35092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0568512"/>
        <c:axId val="280568904"/>
      </c:lineChart>
      <c:catAx>
        <c:axId val="28056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6890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280568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68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Sheet2!$B$2</c:f>
              <c:strCache>
                <c:ptCount val="1"/>
                <c:pt idx="0">
                  <c:v>100,000 Population </c:v>
                </c:pt>
              </c:strCache>
            </c:strRef>
          </c:tx>
          <c:spPr>
            <a:solidFill>
              <a:srgbClr val="6695C9"/>
            </a:solidFill>
            <a:ln>
              <a:noFill/>
            </a:ln>
            <a:effectLst/>
          </c:spPr>
          <c:invertIfNegative val="0"/>
          <c:cat>
            <c:strRef>
              <c:f>Sheet2!$A$3:$A$53</c:f>
              <c:strCache>
                <c:ptCount val="50"/>
                <c:pt idx="0">
                  <c:v>Wyoming </c:v>
                </c:pt>
                <c:pt idx="1">
                  <c:v>Mississippi </c:v>
                </c:pt>
                <c:pt idx="2">
                  <c:v>Montana </c:v>
                </c:pt>
                <c:pt idx="3">
                  <c:v>New Mexico </c:v>
                </c:pt>
                <c:pt idx="4">
                  <c:v>North Dakota </c:v>
                </c:pt>
                <c:pt idx="5">
                  <c:v>Oklahoma </c:v>
                </c:pt>
                <c:pt idx="6">
                  <c:v>South Carolina </c:v>
                </c:pt>
                <c:pt idx="7">
                  <c:v>Alabama </c:v>
                </c:pt>
                <c:pt idx="8">
                  <c:v>South Dakota </c:v>
                </c:pt>
                <c:pt idx="9">
                  <c:v>Louisiana </c:v>
                </c:pt>
                <c:pt idx="10">
                  <c:v>Arkansas </c:v>
                </c:pt>
                <c:pt idx="11">
                  <c:v>Kentucky </c:v>
                </c:pt>
                <c:pt idx="12">
                  <c:v>West Virginia </c:v>
                </c:pt>
                <c:pt idx="13">
                  <c:v>Tennessee </c:v>
                </c:pt>
                <c:pt idx="14">
                  <c:v>Kansas </c:v>
                </c:pt>
                <c:pt idx="15">
                  <c:v>Texas </c:v>
                </c:pt>
                <c:pt idx="16">
                  <c:v>Delaware </c:v>
                </c:pt>
                <c:pt idx="17">
                  <c:v>North Carolina </c:v>
                </c:pt>
                <c:pt idx="18">
                  <c:v>Missouri </c:v>
                </c:pt>
                <c:pt idx="19">
                  <c:v>Florida </c:v>
                </c:pt>
                <c:pt idx="20">
                  <c:v>Nebraska </c:v>
                </c:pt>
                <c:pt idx="21">
                  <c:v>Georgia </c:v>
                </c:pt>
                <c:pt idx="22">
                  <c:v>Arizona </c:v>
                </c:pt>
                <c:pt idx="23">
                  <c:v>Idaho </c:v>
                </c:pt>
                <c:pt idx="24">
                  <c:v>Indiana </c:v>
                </c:pt>
                <c:pt idx="25">
                  <c:v>Iowa </c:v>
                </c:pt>
                <c:pt idx="26">
                  <c:v>Nevada </c:v>
                </c:pt>
                <c:pt idx="27">
                  <c:v>Alaska </c:v>
                </c:pt>
                <c:pt idx="28">
                  <c:v>Maine </c:v>
                </c:pt>
                <c:pt idx="29">
                  <c:v>Pennsylvania </c:v>
                </c:pt>
                <c:pt idx="30">
                  <c:v>Colorado </c:v>
                </c:pt>
                <c:pt idx="31">
                  <c:v>Michigan </c:v>
                </c:pt>
                <c:pt idx="32">
                  <c:v>Oregon </c:v>
                </c:pt>
                <c:pt idx="33">
                  <c:v>Wisconsin </c:v>
                </c:pt>
                <c:pt idx="34">
                  <c:v>Utah </c:v>
                </c:pt>
                <c:pt idx="35">
                  <c:v>Ohio </c:v>
                </c:pt>
                <c:pt idx="36">
                  <c:v>Virginia </c:v>
                </c:pt>
                <c:pt idx="37">
                  <c:v>California </c:v>
                </c:pt>
                <c:pt idx="38">
                  <c:v>Maryland </c:v>
                </c:pt>
                <c:pt idx="39">
                  <c:v>Illinois </c:v>
                </c:pt>
                <c:pt idx="40">
                  <c:v>New Hampshire </c:v>
                </c:pt>
                <c:pt idx="41">
                  <c:v>Vermont </c:v>
                </c:pt>
                <c:pt idx="42">
                  <c:v>Connecticut </c:v>
                </c:pt>
                <c:pt idx="43">
                  <c:v>Hawaii </c:v>
                </c:pt>
                <c:pt idx="44">
                  <c:v>Minnesota </c:v>
                </c:pt>
                <c:pt idx="45">
                  <c:v>Washington </c:v>
                </c:pt>
                <c:pt idx="46">
                  <c:v>New Jersey </c:v>
                </c:pt>
                <c:pt idx="47">
                  <c:v>New York </c:v>
                </c:pt>
                <c:pt idx="48">
                  <c:v>Rhode Island </c:v>
                </c:pt>
                <c:pt idx="49">
                  <c:v>Massachusetts </c:v>
                </c:pt>
              </c:strCache>
              <c:extLst/>
            </c:strRef>
          </c:cat>
          <c:val>
            <c:numRef>
              <c:f>Sheet2!$B$3:$B$53</c:f>
              <c:numCache>
                <c:formatCode>General</c:formatCode>
                <c:ptCount val="50"/>
                <c:pt idx="0">
                  <c:v>25.68</c:v>
                </c:pt>
                <c:pt idx="1">
                  <c:v>20.27</c:v>
                </c:pt>
                <c:pt idx="2">
                  <c:v>18.760000000000002</c:v>
                </c:pt>
                <c:pt idx="3">
                  <c:v>18.36</c:v>
                </c:pt>
                <c:pt idx="4">
                  <c:v>18.260000000000002</c:v>
                </c:pt>
                <c:pt idx="5">
                  <c:v>17.25</c:v>
                </c:pt>
                <c:pt idx="6">
                  <c:v>17.05</c:v>
                </c:pt>
                <c:pt idx="7">
                  <c:v>16.91</c:v>
                </c:pt>
                <c:pt idx="8">
                  <c:v>15.94</c:v>
                </c:pt>
                <c:pt idx="9">
                  <c:v>15.85</c:v>
                </c:pt>
                <c:pt idx="10">
                  <c:v>15.71</c:v>
                </c:pt>
                <c:pt idx="11">
                  <c:v>15.23</c:v>
                </c:pt>
                <c:pt idx="12">
                  <c:v>14.7</c:v>
                </c:pt>
                <c:pt idx="13">
                  <c:v>14.69</c:v>
                </c:pt>
                <c:pt idx="14">
                  <c:v>13.26</c:v>
                </c:pt>
                <c:pt idx="15">
                  <c:v>13.12</c:v>
                </c:pt>
                <c:pt idx="16">
                  <c:v>12.93</c:v>
                </c:pt>
                <c:pt idx="17">
                  <c:v>12.91</c:v>
                </c:pt>
                <c:pt idx="18">
                  <c:v>12.63</c:v>
                </c:pt>
                <c:pt idx="19">
                  <c:v>12.54</c:v>
                </c:pt>
                <c:pt idx="20">
                  <c:v>11.96</c:v>
                </c:pt>
                <c:pt idx="21">
                  <c:v>11.53</c:v>
                </c:pt>
                <c:pt idx="22">
                  <c:v>11.44</c:v>
                </c:pt>
                <c:pt idx="23">
                  <c:v>11.38</c:v>
                </c:pt>
                <c:pt idx="24">
                  <c:v>11.31</c:v>
                </c:pt>
                <c:pt idx="25">
                  <c:v>10.33</c:v>
                </c:pt>
                <c:pt idx="26">
                  <c:v>10.210000000000001</c:v>
                </c:pt>
                <c:pt idx="27">
                  <c:v>9.91</c:v>
                </c:pt>
                <c:pt idx="28">
                  <c:v>9.85</c:v>
                </c:pt>
                <c:pt idx="29">
                  <c:v>9.35</c:v>
                </c:pt>
                <c:pt idx="30">
                  <c:v>9.11</c:v>
                </c:pt>
                <c:pt idx="31">
                  <c:v>9.09</c:v>
                </c:pt>
                <c:pt idx="32">
                  <c:v>8.99</c:v>
                </c:pt>
                <c:pt idx="33">
                  <c:v>8.81</c:v>
                </c:pt>
                <c:pt idx="34">
                  <c:v>8.6999999999999993</c:v>
                </c:pt>
                <c:pt idx="35">
                  <c:v>8.68</c:v>
                </c:pt>
                <c:pt idx="36">
                  <c:v>8.44</c:v>
                </c:pt>
                <c:pt idx="37">
                  <c:v>7.92</c:v>
                </c:pt>
                <c:pt idx="38">
                  <c:v>7.4</c:v>
                </c:pt>
                <c:pt idx="39">
                  <c:v>7.17</c:v>
                </c:pt>
                <c:pt idx="40">
                  <c:v>7.16</c:v>
                </c:pt>
                <c:pt idx="41">
                  <c:v>7.02</c:v>
                </c:pt>
                <c:pt idx="42">
                  <c:v>6.9</c:v>
                </c:pt>
                <c:pt idx="43">
                  <c:v>6.69</c:v>
                </c:pt>
                <c:pt idx="44">
                  <c:v>6.62</c:v>
                </c:pt>
                <c:pt idx="45">
                  <c:v>6.54</c:v>
                </c:pt>
                <c:pt idx="46">
                  <c:v>6.22</c:v>
                </c:pt>
                <c:pt idx="47">
                  <c:v>5.26</c:v>
                </c:pt>
                <c:pt idx="48">
                  <c:v>4.93</c:v>
                </c:pt>
                <c:pt idx="49">
                  <c:v>4.8600000000000003</c:v>
                </c:pt>
              </c:numCache>
              <c:extLst/>
            </c:numRef>
          </c:val>
        </c:ser>
        <c:ser>
          <c:idx val="1"/>
          <c:order val="1"/>
          <c:tx>
            <c:strRef>
              <c:f>Sheet2!$C$2</c:f>
              <c:strCache>
                <c:ptCount val="1"/>
                <c:pt idx="0">
                  <c:v>Pad Pop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Sheet2!$A$3:$A$53</c:f>
              <c:strCache>
                <c:ptCount val="50"/>
                <c:pt idx="0">
                  <c:v>Wyoming </c:v>
                </c:pt>
                <c:pt idx="1">
                  <c:v>Mississippi </c:v>
                </c:pt>
                <c:pt idx="2">
                  <c:v>Montana </c:v>
                </c:pt>
                <c:pt idx="3">
                  <c:v>New Mexico </c:v>
                </c:pt>
                <c:pt idx="4">
                  <c:v>North Dakota </c:v>
                </c:pt>
                <c:pt idx="5">
                  <c:v>Oklahoma </c:v>
                </c:pt>
                <c:pt idx="6">
                  <c:v>South Carolina </c:v>
                </c:pt>
                <c:pt idx="7">
                  <c:v>Alabama </c:v>
                </c:pt>
                <c:pt idx="8">
                  <c:v>South Dakota </c:v>
                </c:pt>
                <c:pt idx="9">
                  <c:v>Louisiana </c:v>
                </c:pt>
                <c:pt idx="10">
                  <c:v>Arkansas </c:v>
                </c:pt>
                <c:pt idx="11">
                  <c:v>Kentucky </c:v>
                </c:pt>
                <c:pt idx="12">
                  <c:v>West Virginia </c:v>
                </c:pt>
                <c:pt idx="13">
                  <c:v>Tennessee </c:v>
                </c:pt>
                <c:pt idx="14">
                  <c:v>Kansas </c:v>
                </c:pt>
                <c:pt idx="15">
                  <c:v>Texas </c:v>
                </c:pt>
                <c:pt idx="16">
                  <c:v>Delaware </c:v>
                </c:pt>
                <c:pt idx="17">
                  <c:v>North Carolina </c:v>
                </c:pt>
                <c:pt idx="18">
                  <c:v>Missouri </c:v>
                </c:pt>
                <c:pt idx="19">
                  <c:v>Florida </c:v>
                </c:pt>
                <c:pt idx="20">
                  <c:v>Nebraska </c:v>
                </c:pt>
                <c:pt idx="21">
                  <c:v>Georgia </c:v>
                </c:pt>
                <c:pt idx="22">
                  <c:v>Arizona </c:v>
                </c:pt>
                <c:pt idx="23">
                  <c:v>Idaho </c:v>
                </c:pt>
                <c:pt idx="24">
                  <c:v>Indiana </c:v>
                </c:pt>
                <c:pt idx="25">
                  <c:v>Iowa </c:v>
                </c:pt>
                <c:pt idx="26">
                  <c:v>Nevada </c:v>
                </c:pt>
                <c:pt idx="27">
                  <c:v>Alaska </c:v>
                </c:pt>
                <c:pt idx="28">
                  <c:v>Maine </c:v>
                </c:pt>
                <c:pt idx="29">
                  <c:v>Pennsylvania </c:v>
                </c:pt>
                <c:pt idx="30">
                  <c:v>Colorado </c:v>
                </c:pt>
                <c:pt idx="31">
                  <c:v>Michigan </c:v>
                </c:pt>
                <c:pt idx="32">
                  <c:v>Oregon </c:v>
                </c:pt>
                <c:pt idx="33">
                  <c:v>Wisconsin </c:v>
                </c:pt>
                <c:pt idx="34">
                  <c:v>Utah </c:v>
                </c:pt>
                <c:pt idx="35">
                  <c:v>Ohio </c:v>
                </c:pt>
                <c:pt idx="36">
                  <c:v>Virginia </c:v>
                </c:pt>
                <c:pt idx="37">
                  <c:v>California </c:v>
                </c:pt>
                <c:pt idx="38">
                  <c:v>Maryland </c:v>
                </c:pt>
                <c:pt idx="39">
                  <c:v>Illinois </c:v>
                </c:pt>
                <c:pt idx="40">
                  <c:v>New Hampshire </c:v>
                </c:pt>
                <c:pt idx="41">
                  <c:v>Vermont </c:v>
                </c:pt>
                <c:pt idx="42">
                  <c:v>Connecticut </c:v>
                </c:pt>
                <c:pt idx="43">
                  <c:v>Hawaii </c:v>
                </c:pt>
                <c:pt idx="44">
                  <c:v>Minnesota </c:v>
                </c:pt>
                <c:pt idx="45">
                  <c:v>Washington </c:v>
                </c:pt>
                <c:pt idx="46">
                  <c:v>New Jersey </c:v>
                </c:pt>
                <c:pt idx="47">
                  <c:v>New York </c:v>
                </c:pt>
                <c:pt idx="48">
                  <c:v>Rhode Island </c:v>
                </c:pt>
                <c:pt idx="49">
                  <c:v>Massachusetts </c:v>
                </c:pt>
              </c:strCache>
              <c:extLst/>
            </c:strRef>
          </c:cat>
          <c:val>
            <c:numRef>
              <c:f>Sheet2!$C$3:$C$53</c:f>
              <c:numCache>
                <c:formatCode>General</c:formatCode>
                <c:ptCount val="50"/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570080"/>
        <c:axId val="280570472"/>
      </c:barChart>
      <c:barChart>
        <c:barDir val="col"/>
        <c:grouping val="clustered"/>
        <c:varyColors val="0"/>
        <c:ser>
          <c:idx val="2"/>
          <c:order val="2"/>
          <c:tx>
            <c:strRef>
              <c:f>Sheet2!$D$2</c:f>
              <c:strCache>
                <c:ptCount val="1"/>
                <c:pt idx="0">
                  <c:v>Pad VMT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Sheet2!$A$3:$A$53</c:f>
              <c:strCache>
                <c:ptCount val="50"/>
                <c:pt idx="0">
                  <c:v>Wyoming </c:v>
                </c:pt>
                <c:pt idx="1">
                  <c:v>Mississippi </c:v>
                </c:pt>
                <c:pt idx="2">
                  <c:v>Montana </c:v>
                </c:pt>
                <c:pt idx="3">
                  <c:v>New Mexico </c:v>
                </c:pt>
                <c:pt idx="4">
                  <c:v>North Dakota </c:v>
                </c:pt>
                <c:pt idx="5">
                  <c:v>Oklahoma </c:v>
                </c:pt>
                <c:pt idx="6">
                  <c:v>South Carolina </c:v>
                </c:pt>
                <c:pt idx="7">
                  <c:v>Alabama </c:v>
                </c:pt>
                <c:pt idx="8">
                  <c:v>South Dakota </c:v>
                </c:pt>
                <c:pt idx="9">
                  <c:v>Louisiana </c:v>
                </c:pt>
                <c:pt idx="10">
                  <c:v>Arkansas </c:v>
                </c:pt>
                <c:pt idx="11">
                  <c:v>Kentucky </c:v>
                </c:pt>
                <c:pt idx="12">
                  <c:v>West Virginia </c:v>
                </c:pt>
                <c:pt idx="13">
                  <c:v>Tennessee </c:v>
                </c:pt>
                <c:pt idx="14">
                  <c:v>Kansas </c:v>
                </c:pt>
                <c:pt idx="15">
                  <c:v>Texas </c:v>
                </c:pt>
                <c:pt idx="16">
                  <c:v>Delaware </c:v>
                </c:pt>
                <c:pt idx="17">
                  <c:v>North Carolina </c:v>
                </c:pt>
                <c:pt idx="18">
                  <c:v>Missouri </c:v>
                </c:pt>
                <c:pt idx="19">
                  <c:v>Florida </c:v>
                </c:pt>
                <c:pt idx="20">
                  <c:v>Nebraska </c:v>
                </c:pt>
                <c:pt idx="21">
                  <c:v>Georgia </c:v>
                </c:pt>
                <c:pt idx="22">
                  <c:v>Arizona </c:v>
                </c:pt>
                <c:pt idx="23">
                  <c:v>Idaho </c:v>
                </c:pt>
                <c:pt idx="24">
                  <c:v>Indiana </c:v>
                </c:pt>
                <c:pt idx="25">
                  <c:v>Iowa </c:v>
                </c:pt>
                <c:pt idx="26">
                  <c:v>Nevada </c:v>
                </c:pt>
                <c:pt idx="27">
                  <c:v>Alaska </c:v>
                </c:pt>
                <c:pt idx="28">
                  <c:v>Maine </c:v>
                </c:pt>
                <c:pt idx="29">
                  <c:v>Pennsylvania </c:v>
                </c:pt>
                <c:pt idx="30">
                  <c:v>Colorado </c:v>
                </c:pt>
                <c:pt idx="31">
                  <c:v>Michigan </c:v>
                </c:pt>
                <c:pt idx="32">
                  <c:v>Oregon </c:v>
                </c:pt>
                <c:pt idx="33">
                  <c:v>Wisconsin </c:v>
                </c:pt>
                <c:pt idx="34">
                  <c:v>Utah </c:v>
                </c:pt>
                <c:pt idx="35">
                  <c:v>Ohio </c:v>
                </c:pt>
                <c:pt idx="36">
                  <c:v>Virginia </c:v>
                </c:pt>
                <c:pt idx="37">
                  <c:v>California </c:v>
                </c:pt>
                <c:pt idx="38">
                  <c:v>Maryland </c:v>
                </c:pt>
                <c:pt idx="39">
                  <c:v>Illinois </c:v>
                </c:pt>
                <c:pt idx="40">
                  <c:v>New Hampshire </c:v>
                </c:pt>
                <c:pt idx="41">
                  <c:v>Vermont </c:v>
                </c:pt>
                <c:pt idx="42">
                  <c:v>Connecticut </c:v>
                </c:pt>
                <c:pt idx="43">
                  <c:v>Hawaii </c:v>
                </c:pt>
                <c:pt idx="44">
                  <c:v>Minnesota </c:v>
                </c:pt>
                <c:pt idx="45">
                  <c:v>Washington </c:v>
                </c:pt>
                <c:pt idx="46">
                  <c:v>New Jersey </c:v>
                </c:pt>
                <c:pt idx="47">
                  <c:v>New York </c:v>
                </c:pt>
                <c:pt idx="48">
                  <c:v>Rhode Island </c:v>
                </c:pt>
                <c:pt idx="49">
                  <c:v>Massachusetts </c:v>
                </c:pt>
              </c:strCache>
              <c:extLst/>
            </c:strRef>
          </c:cat>
          <c:val>
            <c:numRef>
              <c:f>Sheet2!$D$3:$D$53</c:f>
              <c:numCache>
                <c:formatCode>General</c:formatCode>
                <c:ptCount val="50"/>
              </c:numCache>
              <c:extLst/>
            </c:numRef>
          </c:val>
        </c:ser>
        <c:ser>
          <c:idx val="3"/>
          <c:order val="3"/>
          <c:tx>
            <c:strRef>
              <c:f>Sheet2!$E$2</c:f>
              <c:strCache>
                <c:ptCount val="1"/>
                <c:pt idx="0">
                  <c:v>100 Million Vehicle Miles Traveled </c:v>
                </c:pt>
              </c:strCache>
            </c:strRef>
          </c:tx>
          <c:spPr>
            <a:solidFill>
              <a:srgbClr val="FBB393"/>
            </a:solidFill>
            <a:ln>
              <a:noFill/>
            </a:ln>
            <a:effectLst/>
          </c:spPr>
          <c:invertIfNegative val="0"/>
          <c:cat>
            <c:strRef>
              <c:f>Sheet2!$A$3:$A$53</c:f>
              <c:strCache>
                <c:ptCount val="50"/>
                <c:pt idx="0">
                  <c:v>Wyoming </c:v>
                </c:pt>
                <c:pt idx="1">
                  <c:v>Mississippi </c:v>
                </c:pt>
                <c:pt idx="2">
                  <c:v>Montana </c:v>
                </c:pt>
                <c:pt idx="3">
                  <c:v>New Mexico </c:v>
                </c:pt>
                <c:pt idx="4">
                  <c:v>North Dakota </c:v>
                </c:pt>
                <c:pt idx="5">
                  <c:v>Oklahoma </c:v>
                </c:pt>
                <c:pt idx="6">
                  <c:v>South Carolina </c:v>
                </c:pt>
                <c:pt idx="7">
                  <c:v>Alabama </c:v>
                </c:pt>
                <c:pt idx="8">
                  <c:v>South Dakota </c:v>
                </c:pt>
                <c:pt idx="9">
                  <c:v>Louisiana </c:v>
                </c:pt>
                <c:pt idx="10">
                  <c:v>Arkansas </c:v>
                </c:pt>
                <c:pt idx="11">
                  <c:v>Kentucky </c:v>
                </c:pt>
                <c:pt idx="12">
                  <c:v>West Virginia </c:v>
                </c:pt>
                <c:pt idx="13">
                  <c:v>Tennessee </c:v>
                </c:pt>
                <c:pt idx="14">
                  <c:v>Kansas </c:v>
                </c:pt>
                <c:pt idx="15">
                  <c:v>Texas </c:v>
                </c:pt>
                <c:pt idx="16">
                  <c:v>Delaware </c:v>
                </c:pt>
                <c:pt idx="17">
                  <c:v>North Carolina </c:v>
                </c:pt>
                <c:pt idx="18">
                  <c:v>Missouri </c:v>
                </c:pt>
                <c:pt idx="19">
                  <c:v>Florida </c:v>
                </c:pt>
                <c:pt idx="20">
                  <c:v>Nebraska </c:v>
                </c:pt>
                <c:pt idx="21">
                  <c:v>Georgia </c:v>
                </c:pt>
                <c:pt idx="22">
                  <c:v>Arizona </c:v>
                </c:pt>
                <c:pt idx="23">
                  <c:v>Idaho </c:v>
                </c:pt>
                <c:pt idx="24">
                  <c:v>Indiana </c:v>
                </c:pt>
                <c:pt idx="25">
                  <c:v>Iowa </c:v>
                </c:pt>
                <c:pt idx="26">
                  <c:v>Nevada </c:v>
                </c:pt>
                <c:pt idx="27">
                  <c:v>Alaska </c:v>
                </c:pt>
                <c:pt idx="28">
                  <c:v>Maine </c:v>
                </c:pt>
                <c:pt idx="29">
                  <c:v>Pennsylvania </c:v>
                </c:pt>
                <c:pt idx="30">
                  <c:v>Colorado </c:v>
                </c:pt>
                <c:pt idx="31">
                  <c:v>Michigan </c:v>
                </c:pt>
                <c:pt idx="32">
                  <c:v>Oregon </c:v>
                </c:pt>
                <c:pt idx="33">
                  <c:v>Wisconsin </c:v>
                </c:pt>
                <c:pt idx="34">
                  <c:v>Utah </c:v>
                </c:pt>
                <c:pt idx="35">
                  <c:v>Ohio </c:v>
                </c:pt>
                <c:pt idx="36">
                  <c:v>Virginia </c:v>
                </c:pt>
                <c:pt idx="37">
                  <c:v>California </c:v>
                </c:pt>
                <c:pt idx="38">
                  <c:v>Maryland </c:v>
                </c:pt>
                <c:pt idx="39">
                  <c:v>Illinois </c:v>
                </c:pt>
                <c:pt idx="40">
                  <c:v>New Hampshire </c:v>
                </c:pt>
                <c:pt idx="41">
                  <c:v>Vermont </c:v>
                </c:pt>
                <c:pt idx="42">
                  <c:v>Connecticut </c:v>
                </c:pt>
                <c:pt idx="43">
                  <c:v>Hawaii </c:v>
                </c:pt>
                <c:pt idx="44">
                  <c:v>Minnesota </c:v>
                </c:pt>
                <c:pt idx="45">
                  <c:v>Washington </c:v>
                </c:pt>
                <c:pt idx="46">
                  <c:v>New Jersey </c:v>
                </c:pt>
                <c:pt idx="47">
                  <c:v>New York </c:v>
                </c:pt>
                <c:pt idx="48">
                  <c:v>Rhode Island </c:v>
                </c:pt>
                <c:pt idx="49">
                  <c:v>Massachusetts </c:v>
                </c:pt>
              </c:strCache>
              <c:extLst/>
            </c:strRef>
          </c:cat>
          <c:val>
            <c:numRef>
              <c:f>Sheet2!$E$3:$E$53</c:f>
              <c:numCache>
                <c:formatCode>General</c:formatCode>
                <c:ptCount val="50"/>
                <c:pt idx="0">
                  <c:v>1.59</c:v>
                </c:pt>
                <c:pt idx="1">
                  <c:v>1.54</c:v>
                </c:pt>
                <c:pt idx="2">
                  <c:v>1.58</c:v>
                </c:pt>
                <c:pt idx="3">
                  <c:v>1.51</c:v>
                </c:pt>
                <c:pt idx="4">
                  <c:v>1.28</c:v>
                </c:pt>
                <c:pt idx="5">
                  <c:v>1.4</c:v>
                </c:pt>
                <c:pt idx="6">
                  <c:v>1.65</c:v>
                </c:pt>
                <c:pt idx="7">
                  <c:v>1.25</c:v>
                </c:pt>
                <c:pt idx="8">
                  <c:v>1.47</c:v>
                </c:pt>
                <c:pt idx="9">
                  <c:v>1.53</c:v>
                </c:pt>
                <c:pt idx="10">
                  <c:v>1.37</c:v>
                </c:pt>
                <c:pt idx="11">
                  <c:v>1.4</c:v>
                </c:pt>
                <c:pt idx="12">
                  <c:v>1.42</c:v>
                </c:pt>
                <c:pt idx="13">
                  <c:v>1.33</c:v>
                </c:pt>
                <c:pt idx="14">
                  <c:v>1.25</c:v>
                </c:pt>
                <c:pt idx="15">
                  <c:v>1.46</c:v>
                </c:pt>
                <c:pt idx="16">
                  <c:v>1.26</c:v>
                </c:pt>
                <c:pt idx="17">
                  <c:v>1.19</c:v>
                </c:pt>
                <c:pt idx="18">
                  <c:v>1.08</c:v>
                </c:pt>
                <c:pt idx="19">
                  <c:v>1.24</c:v>
                </c:pt>
                <c:pt idx="20">
                  <c:v>1.1499999999999999</c:v>
                </c:pt>
                <c:pt idx="21">
                  <c:v>1.04</c:v>
                </c:pt>
                <c:pt idx="22">
                  <c:v>1.23</c:v>
                </c:pt>
                <c:pt idx="23">
                  <c:v>1.1499999999999999</c:v>
                </c:pt>
                <c:pt idx="24">
                  <c:v>0.94</c:v>
                </c:pt>
                <c:pt idx="25">
                  <c:v>1.02</c:v>
                </c:pt>
                <c:pt idx="26">
                  <c:v>1.1499999999999999</c:v>
                </c:pt>
                <c:pt idx="27">
                  <c:v>1.5</c:v>
                </c:pt>
                <c:pt idx="28">
                  <c:v>0.92</c:v>
                </c:pt>
                <c:pt idx="29">
                  <c:v>1.2</c:v>
                </c:pt>
                <c:pt idx="30">
                  <c:v>1</c:v>
                </c:pt>
                <c:pt idx="31">
                  <c:v>0.93</c:v>
                </c:pt>
                <c:pt idx="32">
                  <c:v>1.03</c:v>
                </c:pt>
                <c:pt idx="33">
                  <c:v>0.84</c:v>
                </c:pt>
                <c:pt idx="34">
                  <c:v>0.93</c:v>
                </c:pt>
                <c:pt idx="35">
                  <c:v>0.89</c:v>
                </c:pt>
                <c:pt idx="36">
                  <c:v>0.87</c:v>
                </c:pt>
                <c:pt idx="37">
                  <c:v>0.92</c:v>
                </c:pt>
                <c:pt idx="38">
                  <c:v>0.78</c:v>
                </c:pt>
                <c:pt idx="39">
                  <c:v>0.88</c:v>
                </c:pt>
                <c:pt idx="40">
                  <c:v>0.73</c:v>
                </c:pt>
                <c:pt idx="41">
                  <c:v>0.62</c:v>
                </c:pt>
                <c:pt idx="42">
                  <c:v>0.8</c:v>
                </c:pt>
                <c:pt idx="43">
                  <c:v>0.93</c:v>
                </c:pt>
                <c:pt idx="44">
                  <c:v>0.63</c:v>
                </c:pt>
                <c:pt idx="45">
                  <c:v>0.8</c:v>
                </c:pt>
                <c:pt idx="46">
                  <c:v>0.74</c:v>
                </c:pt>
                <c:pt idx="47">
                  <c:v>0.8</c:v>
                </c:pt>
                <c:pt idx="48">
                  <c:v>0.68</c:v>
                </c:pt>
                <c:pt idx="49">
                  <c:v>0.56999999999999995</c:v>
                </c:pt>
              </c:numCache>
              <c:extLst/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571256"/>
        <c:axId val="280570864"/>
      </c:barChart>
      <c:catAx>
        <c:axId val="28057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70472"/>
        <c:crosses val="autoZero"/>
        <c:auto val="1"/>
        <c:lblAlgn val="ctr"/>
        <c:lblOffset val="100"/>
        <c:noMultiLvlLbl val="0"/>
      </c:catAx>
      <c:valAx>
        <c:axId val="280570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70080"/>
        <c:crosses val="autoZero"/>
        <c:crossBetween val="between"/>
      </c:valAx>
      <c:valAx>
        <c:axId val="2805708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71256"/>
        <c:crosses val="max"/>
        <c:crossBetween val="between"/>
      </c:valAx>
      <c:catAx>
        <c:axId val="280571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0570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layout>
        <c:manualLayout>
          <c:xMode val="edge"/>
          <c:yMode val="edge"/>
          <c:x val="0.31886215837454646"/>
          <c:y val="0.95927573693654578"/>
          <c:w val="0.51556898996576805"/>
          <c:h val="4.072426306345406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6695C9"/>
            </a:solidFill>
            <a:ln>
              <a:noFill/>
            </a:ln>
            <a:effectLst/>
          </c:spPr>
          <c:invertIfNegative val="0"/>
          <c:cat>
            <c:strRef>
              <c:f>Sheet3!$A$4:$A$54</c:f>
              <c:strCache>
                <c:ptCount val="51"/>
                <c:pt idx="0">
                  <c:v>District of Columbia </c:v>
                </c:pt>
                <c:pt idx="1">
                  <c:v>Nevada </c:v>
                </c:pt>
                <c:pt idx="2">
                  <c:v>Missouri </c:v>
                </c:pt>
                <c:pt idx="3">
                  <c:v>New Hampshire </c:v>
                </c:pt>
                <c:pt idx="4">
                  <c:v>Arizona </c:v>
                </c:pt>
                <c:pt idx="5">
                  <c:v>Idaho </c:v>
                </c:pt>
                <c:pt idx="6">
                  <c:v>Wisconsin </c:v>
                </c:pt>
                <c:pt idx="7">
                  <c:v>Minnesota </c:v>
                </c:pt>
                <c:pt idx="8">
                  <c:v>Alabama </c:v>
                </c:pt>
                <c:pt idx="9">
                  <c:v>Rhode Island </c:v>
                </c:pt>
                <c:pt idx="10">
                  <c:v>Vermont </c:v>
                </c:pt>
                <c:pt idx="11">
                  <c:v>Mississippi </c:v>
                </c:pt>
                <c:pt idx="12">
                  <c:v>South Dakota </c:v>
                </c:pt>
                <c:pt idx="13">
                  <c:v>Arkansas </c:v>
                </c:pt>
                <c:pt idx="14">
                  <c:v>Hawaii </c:v>
                </c:pt>
                <c:pt idx="15">
                  <c:v>Kentucky </c:v>
                </c:pt>
                <c:pt idx="16">
                  <c:v>Georgia </c:v>
                </c:pt>
                <c:pt idx="17">
                  <c:v>Washington </c:v>
                </c:pt>
                <c:pt idx="18">
                  <c:v>Illinois </c:v>
                </c:pt>
                <c:pt idx="19">
                  <c:v>California </c:v>
                </c:pt>
                <c:pt idx="20">
                  <c:v>Iowa </c:v>
                </c:pt>
                <c:pt idx="21">
                  <c:v>Montana </c:v>
                </c:pt>
                <c:pt idx="22">
                  <c:v>Florida </c:v>
                </c:pt>
                <c:pt idx="23">
                  <c:v>Louisiana </c:v>
                </c:pt>
                <c:pt idx="24">
                  <c:v>Massachusetts </c:v>
                </c:pt>
                <c:pt idx="25">
                  <c:v>Indiana </c:v>
                </c:pt>
                <c:pt idx="26">
                  <c:v>Maryland </c:v>
                </c:pt>
                <c:pt idx="27">
                  <c:v>New Jersey </c:v>
                </c:pt>
                <c:pt idx="28">
                  <c:v>New Mexico </c:v>
                </c:pt>
                <c:pt idx="29">
                  <c:v>Ohio </c:v>
                </c:pt>
                <c:pt idx="30">
                  <c:v>Tennessee </c:v>
                </c:pt>
                <c:pt idx="31">
                  <c:v>Virginia </c:v>
                </c:pt>
                <c:pt idx="32">
                  <c:v>Oregon </c:v>
                </c:pt>
                <c:pt idx="33">
                  <c:v>South Carolina </c:v>
                </c:pt>
                <c:pt idx="34">
                  <c:v>New York </c:v>
                </c:pt>
                <c:pt idx="35">
                  <c:v>North Carolina </c:v>
                </c:pt>
                <c:pt idx="36">
                  <c:v>West Virginia </c:v>
                </c:pt>
                <c:pt idx="37">
                  <c:v>Colorado </c:v>
                </c:pt>
                <c:pt idx="38">
                  <c:v>North Dakota </c:v>
                </c:pt>
                <c:pt idx="39">
                  <c:v>Nebraska </c:v>
                </c:pt>
                <c:pt idx="40">
                  <c:v>Pennsylvania </c:v>
                </c:pt>
                <c:pt idx="41">
                  <c:v>Maine </c:v>
                </c:pt>
                <c:pt idx="42">
                  <c:v>Oklahoma </c:v>
                </c:pt>
                <c:pt idx="43">
                  <c:v>Utah </c:v>
                </c:pt>
                <c:pt idx="44">
                  <c:v>Michigan </c:v>
                </c:pt>
                <c:pt idx="45">
                  <c:v>Wyoming </c:v>
                </c:pt>
                <c:pt idx="46">
                  <c:v>Kansas </c:v>
                </c:pt>
                <c:pt idx="47">
                  <c:v>Delaware </c:v>
                </c:pt>
                <c:pt idx="48">
                  <c:v>Connecticut </c:v>
                </c:pt>
                <c:pt idx="49">
                  <c:v>Texas </c:v>
                </c:pt>
                <c:pt idx="50">
                  <c:v>Alaska </c:v>
                </c:pt>
              </c:strCache>
            </c:strRef>
          </c:cat>
          <c:val>
            <c:numRef>
              <c:f>Sheet3!$B$4:$B$54</c:f>
              <c:numCache>
                <c:formatCode>General</c:formatCode>
                <c:ptCount val="51"/>
                <c:pt idx="0">
                  <c:v>0.65</c:v>
                </c:pt>
                <c:pt idx="1">
                  <c:v>1.1499999999999999</c:v>
                </c:pt>
                <c:pt idx="2">
                  <c:v>1.08</c:v>
                </c:pt>
                <c:pt idx="3">
                  <c:v>0.73</c:v>
                </c:pt>
                <c:pt idx="4">
                  <c:v>1.23</c:v>
                </c:pt>
                <c:pt idx="5">
                  <c:v>1.1499999999999999</c:v>
                </c:pt>
                <c:pt idx="6">
                  <c:v>0.84</c:v>
                </c:pt>
                <c:pt idx="7">
                  <c:v>0.63</c:v>
                </c:pt>
                <c:pt idx="8">
                  <c:v>1.25</c:v>
                </c:pt>
                <c:pt idx="9">
                  <c:v>0.68</c:v>
                </c:pt>
                <c:pt idx="10">
                  <c:v>0.62</c:v>
                </c:pt>
                <c:pt idx="11">
                  <c:v>1.54</c:v>
                </c:pt>
                <c:pt idx="12">
                  <c:v>1.47</c:v>
                </c:pt>
                <c:pt idx="13">
                  <c:v>1.37</c:v>
                </c:pt>
                <c:pt idx="14">
                  <c:v>0.93</c:v>
                </c:pt>
                <c:pt idx="15">
                  <c:v>1.4</c:v>
                </c:pt>
                <c:pt idx="16">
                  <c:v>1.04</c:v>
                </c:pt>
                <c:pt idx="17">
                  <c:v>0.8</c:v>
                </c:pt>
                <c:pt idx="18">
                  <c:v>0.88</c:v>
                </c:pt>
                <c:pt idx="19">
                  <c:v>0.92</c:v>
                </c:pt>
                <c:pt idx="20">
                  <c:v>1.02</c:v>
                </c:pt>
                <c:pt idx="21">
                  <c:v>1.58</c:v>
                </c:pt>
                <c:pt idx="22">
                  <c:v>1.24</c:v>
                </c:pt>
                <c:pt idx="23">
                  <c:v>1.53</c:v>
                </c:pt>
                <c:pt idx="24">
                  <c:v>0.56999999999999995</c:v>
                </c:pt>
                <c:pt idx="25">
                  <c:v>0.94</c:v>
                </c:pt>
                <c:pt idx="26">
                  <c:v>0.78</c:v>
                </c:pt>
                <c:pt idx="27">
                  <c:v>0.74</c:v>
                </c:pt>
                <c:pt idx="28">
                  <c:v>1.51</c:v>
                </c:pt>
                <c:pt idx="29">
                  <c:v>0.89</c:v>
                </c:pt>
                <c:pt idx="30">
                  <c:v>1.33</c:v>
                </c:pt>
                <c:pt idx="31">
                  <c:v>0.87</c:v>
                </c:pt>
                <c:pt idx="32">
                  <c:v>1.03</c:v>
                </c:pt>
                <c:pt idx="33">
                  <c:v>1.65</c:v>
                </c:pt>
                <c:pt idx="34">
                  <c:v>0.8</c:v>
                </c:pt>
                <c:pt idx="35">
                  <c:v>1.19</c:v>
                </c:pt>
                <c:pt idx="36">
                  <c:v>1.42</c:v>
                </c:pt>
                <c:pt idx="37">
                  <c:v>1</c:v>
                </c:pt>
                <c:pt idx="38">
                  <c:v>1.28</c:v>
                </c:pt>
                <c:pt idx="39">
                  <c:v>1.1499999999999999</c:v>
                </c:pt>
                <c:pt idx="40">
                  <c:v>1.2</c:v>
                </c:pt>
                <c:pt idx="41">
                  <c:v>0.92</c:v>
                </c:pt>
                <c:pt idx="42">
                  <c:v>1.4</c:v>
                </c:pt>
                <c:pt idx="43">
                  <c:v>0.93</c:v>
                </c:pt>
                <c:pt idx="44">
                  <c:v>0.93</c:v>
                </c:pt>
                <c:pt idx="45">
                  <c:v>1.59</c:v>
                </c:pt>
                <c:pt idx="46">
                  <c:v>1.25</c:v>
                </c:pt>
                <c:pt idx="47">
                  <c:v>1.26</c:v>
                </c:pt>
                <c:pt idx="48">
                  <c:v>0.8</c:v>
                </c:pt>
                <c:pt idx="49">
                  <c:v>1.46</c:v>
                </c:pt>
                <c:pt idx="50">
                  <c:v>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0572432"/>
        <c:axId val="280572824"/>
      </c:barChart>
      <c:lineChart>
        <c:grouping val="standard"/>
        <c:varyColors val="0"/>
        <c:ser>
          <c:idx val="1"/>
          <c:order val="1"/>
          <c:spPr>
            <a:ln w="44450" cap="rnd">
              <a:solidFill>
                <a:srgbClr val="F86828"/>
              </a:solidFill>
              <a:round/>
            </a:ln>
            <a:effectLst/>
          </c:spPr>
          <c:marker>
            <c:symbol val="none"/>
          </c:marker>
          <c:cat>
            <c:strRef>
              <c:f>Sheet3!$A$4:$A$54</c:f>
              <c:strCache>
                <c:ptCount val="51"/>
                <c:pt idx="0">
                  <c:v>District of Columbia </c:v>
                </c:pt>
                <c:pt idx="1">
                  <c:v>Nevada </c:v>
                </c:pt>
                <c:pt idx="2">
                  <c:v>Missouri </c:v>
                </c:pt>
                <c:pt idx="3">
                  <c:v>New Hampshire </c:v>
                </c:pt>
                <c:pt idx="4">
                  <c:v>Arizona </c:v>
                </c:pt>
                <c:pt idx="5">
                  <c:v>Idaho </c:v>
                </c:pt>
                <c:pt idx="6">
                  <c:v>Wisconsin </c:v>
                </c:pt>
                <c:pt idx="7">
                  <c:v>Minnesota </c:v>
                </c:pt>
                <c:pt idx="8">
                  <c:v>Alabama </c:v>
                </c:pt>
                <c:pt idx="9">
                  <c:v>Rhode Island </c:v>
                </c:pt>
                <c:pt idx="10">
                  <c:v>Vermont </c:v>
                </c:pt>
                <c:pt idx="11">
                  <c:v>Mississippi </c:v>
                </c:pt>
                <c:pt idx="12">
                  <c:v>South Dakota </c:v>
                </c:pt>
                <c:pt idx="13">
                  <c:v>Arkansas </c:v>
                </c:pt>
                <c:pt idx="14">
                  <c:v>Hawaii </c:v>
                </c:pt>
                <c:pt idx="15">
                  <c:v>Kentucky </c:v>
                </c:pt>
                <c:pt idx="16">
                  <c:v>Georgia </c:v>
                </c:pt>
                <c:pt idx="17">
                  <c:v>Washington </c:v>
                </c:pt>
                <c:pt idx="18">
                  <c:v>Illinois </c:v>
                </c:pt>
                <c:pt idx="19">
                  <c:v>California </c:v>
                </c:pt>
                <c:pt idx="20">
                  <c:v>Iowa </c:v>
                </c:pt>
                <c:pt idx="21">
                  <c:v>Montana </c:v>
                </c:pt>
                <c:pt idx="22">
                  <c:v>Florida </c:v>
                </c:pt>
                <c:pt idx="23">
                  <c:v>Louisiana </c:v>
                </c:pt>
                <c:pt idx="24">
                  <c:v>Massachusetts </c:v>
                </c:pt>
                <c:pt idx="25">
                  <c:v>Indiana </c:v>
                </c:pt>
                <c:pt idx="26">
                  <c:v>Maryland </c:v>
                </c:pt>
                <c:pt idx="27">
                  <c:v>New Jersey </c:v>
                </c:pt>
                <c:pt idx="28">
                  <c:v>New Mexico </c:v>
                </c:pt>
                <c:pt idx="29">
                  <c:v>Ohio </c:v>
                </c:pt>
                <c:pt idx="30">
                  <c:v>Tennessee </c:v>
                </c:pt>
                <c:pt idx="31">
                  <c:v>Virginia </c:v>
                </c:pt>
                <c:pt idx="32">
                  <c:v>Oregon </c:v>
                </c:pt>
                <c:pt idx="33">
                  <c:v>South Carolina </c:v>
                </c:pt>
                <c:pt idx="34">
                  <c:v>New York </c:v>
                </c:pt>
                <c:pt idx="35">
                  <c:v>North Carolina </c:v>
                </c:pt>
                <c:pt idx="36">
                  <c:v>West Virginia </c:v>
                </c:pt>
                <c:pt idx="37">
                  <c:v>Colorado </c:v>
                </c:pt>
                <c:pt idx="38">
                  <c:v>North Dakota </c:v>
                </c:pt>
                <c:pt idx="39">
                  <c:v>Nebraska </c:v>
                </c:pt>
                <c:pt idx="40">
                  <c:v>Pennsylvania </c:v>
                </c:pt>
                <c:pt idx="41">
                  <c:v>Maine </c:v>
                </c:pt>
                <c:pt idx="42">
                  <c:v>Oklahoma </c:v>
                </c:pt>
                <c:pt idx="43">
                  <c:v>Utah </c:v>
                </c:pt>
                <c:pt idx="44">
                  <c:v>Michigan </c:v>
                </c:pt>
                <c:pt idx="45">
                  <c:v>Wyoming </c:v>
                </c:pt>
                <c:pt idx="46">
                  <c:v>Kansas </c:v>
                </c:pt>
                <c:pt idx="47">
                  <c:v>Delaware </c:v>
                </c:pt>
                <c:pt idx="48">
                  <c:v>Connecticut </c:v>
                </c:pt>
                <c:pt idx="49">
                  <c:v>Texas </c:v>
                </c:pt>
                <c:pt idx="50">
                  <c:v>Alaska </c:v>
                </c:pt>
              </c:strCache>
            </c:strRef>
          </c:cat>
          <c:val>
            <c:numRef>
              <c:f>Sheet3!$C$4:$C$54</c:f>
              <c:numCache>
                <c:formatCode>0%</c:formatCode>
                <c:ptCount val="51"/>
                <c:pt idx="0">
                  <c:v>-0.5</c:v>
                </c:pt>
                <c:pt idx="1">
                  <c:v>-0.44</c:v>
                </c:pt>
                <c:pt idx="2">
                  <c:v>-0.41</c:v>
                </c:pt>
                <c:pt idx="3">
                  <c:v>-0.41</c:v>
                </c:pt>
                <c:pt idx="4">
                  <c:v>-0.38</c:v>
                </c:pt>
                <c:pt idx="5">
                  <c:v>-0.38</c:v>
                </c:pt>
                <c:pt idx="6">
                  <c:v>-0.38</c:v>
                </c:pt>
                <c:pt idx="7">
                  <c:v>-0.36</c:v>
                </c:pt>
                <c:pt idx="8">
                  <c:v>-0.35</c:v>
                </c:pt>
                <c:pt idx="9">
                  <c:v>-0.35</c:v>
                </c:pt>
                <c:pt idx="10">
                  <c:v>-0.35</c:v>
                </c:pt>
                <c:pt idx="11">
                  <c:v>-0.34</c:v>
                </c:pt>
                <c:pt idx="12">
                  <c:v>-0.34</c:v>
                </c:pt>
                <c:pt idx="13">
                  <c:v>-0.33</c:v>
                </c:pt>
                <c:pt idx="14">
                  <c:v>-0.33</c:v>
                </c:pt>
                <c:pt idx="15">
                  <c:v>-0.33</c:v>
                </c:pt>
                <c:pt idx="16">
                  <c:v>-0.32</c:v>
                </c:pt>
                <c:pt idx="17">
                  <c:v>-0.32</c:v>
                </c:pt>
                <c:pt idx="18">
                  <c:v>-0.31</c:v>
                </c:pt>
                <c:pt idx="19">
                  <c:v>-0.3</c:v>
                </c:pt>
                <c:pt idx="20">
                  <c:v>-0.3</c:v>
                </c:pt>
                <c:pt idx="21">
                  <c:v>-0.3</c:v>
                </c:pt>
                <c:pt idx="22">
                  <c:v>-0.28999999999999998</c:v>
                </c:pt>
                <c:pt idx="23">
                  <c:v>-0.28999999999999998</c:v>
                </c:pt>
                <c:pt idx="24">
                  <c:v>-0.28999999999999998</c:v>
                </c:pt>
                <c:pt idx="25">
                  <c:v>-0.28000000000000003</c:v>
                </c:pt>
                <c:pt idx="26">
                  <c:v>-0.28000000000000003</c:v>
                </c:pt>
                <c:pt idx="27">
                  <c:v>-0.27</c:v>
                </c:pt>
                <c:pt idx="28">
                  <c:v>-0.26</c:v>
                </c:pt>
                <c:pt idx="29">
                  <c:v>-0.26</c:v>
                </c:pt>
                <c:pt idx="30">
                  <c:v>-0.26</c:v>
                </c:pt>
                <c:pt idx="31">
                  <c:v>-0.26</c:v>
                </c:pt>
                <c:pt idx="32">
                  <c:v>-0.25</c:v>
                </c:pt>
                <c:pt idx="33">
                  <c:v>-0.25</c:v>
                </c:pt>
                <c:pt idx="34">
                  <c:v>-0.22</c:v>
                </c:pt>
                <c:pt idx="35">
                  <c:v>-0.22</c:v>
                </c:pt>
                <c:pt idx="36">
                  <c:v>-0.22</c:v>
                </c:pt>
                <c:pt idx="37">
                  <c:v>-0.21</c:v>
                </c:pt>
                <c:pt idx="38">
                  <c:v>-0.21</c:v>
                </c:pt>
                <c:pt idx="39">
                  <c:v>-0.2</c:v>
                </c:pt>
                <c:pt idx="40">
                  <c:v>-0.2</c:v>
                </c:pt>
                <c:pt idx="41">
                  <c:v>-0.19</c:v>
                </c:pt>
                <c:pt idx="42">
                  <c:v>-0.18</c:v>
                </c:pt>
                <c:pt idx="43">
                  <c:v>-0.17</c:v>
                </c:pt>
                <c:pt idx="44">
                  <c:v>-0.15</c:v>
                </c:pt>
                <c:pt idx="45">
                  <c:v>-0.15</c:v>
                </c:pt>
                <c:pt idx="46">
                  <c:v>-0.13</c:v>
                </c:pt>
                <c:pt idx="47">
                  <c:v>-0.1</c:v>
                </c:pt>
                <c:pt idx="48">
                  <c:v>-0.09</c:v>
                </c:pt>
                <c:pt idx="49">
                  <c:v>-0.03</c:v>
                </c:pt>
                <c:pt idx="50">
                  <c:v>0.03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0573608"/>
        <c:axId val="280573216"/>
      </c:lineChart>
      <c:catAx>
        <c:axId val="280572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72824"/>
        <c:crosses val="autoZero"/>
        <c:auto val="1"/>
        <c:lblAlgn val="ctr"/>
        <c:lblOffset val="100"/>
        <c:noMultiLvlLbl val="0"/>
      </c:catAx>
      <c:valAx>
        <c:axId val="280572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72432"/>
        <c:crosses val="autoZero"/>
        <c:crossBetween val="between"/>
      </c:valAx>
      <c:valAx>
        <c:axId val="280573216"/>
        <c:scaling>
          <c:orientation val="minMax"/>
          <c:min val="-0.5"/>
        </c:scaling>
        <c:delete val="0"/>
        <c:axPos val="r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0573608"/>
        <c:crosses val="max"/>
        <c:crossBetween val="between"/>
      </c:valAx>
      <c:catAx>
        <c:axId val="280573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05732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Sheet6!$A$2</c:f>
              <c:strCache>
                <c:ptCount val="1"/>
                <c:pt idx="0">
                  <c:v>Passenger Vehicle</c:v>
                </c:pt>
              </c:strCache>
            </c:strRef>
          </c:tx>
          <c:spPr>
            <a:solidFill>
              <a:srgbClr val="5D4D8A"/>
            </a:solidFill>
            <a:ln>
              <a:solidFill>
                <a:srgbClr val="5D4D8A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Sheet6!$B$1:$D$1</c:f>
              <c:numCache>
                <c:formatCode>General</c:formatCode>
                <c:ptCount val="3"/>
                <c:pt idx="0">
                  <c:v>2006</c:v>
                </c:pt>
                <c:pt idx="2">
                  <c:v>2015</c:v>
                </c:pt>
              </c:numCache>
            </c:numRef>
          </c:cat>
          <c:val>
            <c:numRef>
              <c:f>Sheet6!$B$2:$D$2</c:f>
              <c:numCache>
                <c:formatCode>General</c:formatCode>
                <c:ptCount val="3"/>
                <c:pt idx="0" formatCode="0%">
                  <c:v>0.42</c:v>
                </c:pt>
                <c:pt idx="2" formatCode="0%">
                  <c:v>0.36</c:v>
                </c:pt>
              </c:numCache>
            </c:numRef>
          </c:val>
        </c:ser>
        <c:ser>
          <c:idx val="1"/>
          <c:order val="1"/>
          <c:tx>
            <c:strRef>
              <c:f>Sheet6!$A$3</c:f>
              <c:strCache>
                <c:ptCount val="1"/>
                <c:pt idx="0">
                  <c:v>Light-truck</c:v>
                </c:pt>
              </c:strCache>
            </c:strRef>
          </c:tx>
          <c:spPr>
            <a:solidFill>
              <a:srgbClr val="AEA6C4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AEA6C4"/>
              </a:solidFill>
              <a:ln>
                <a:solidFill>
                  <a:srgbClr val="AEA6C4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Sheet6!$B$1:$D$1</c:f>
              <c:numCache>
                <c:formatCode>General</c:formatCode>
                <c:ptCount val="3"/>
                <c:pt idx="0">
                  <c:v>2006</c:v>
                </c:pt>
                <c:pt idx="2">
                  <c:v>2015</c:v>
                </c:pt>
              </c:numCache>
            </c:numRef>
          </c:cat>
          <c:val>
            <c:numRef>
              <c:f>Sheet6!$B$3:$D$3</c:f>
              <c:numCache>
                <c:formatCode>General</c:formatCode>
                <c:ptCount val="3"/>
                <c:pt idx="0" formatCode="0%">
                  <c:v>0.3</c:v>
                </c:pt>
                <c:pt idx="2" formatCode="0%">
                  <c:v>0.28000000000000003</c:v>
                </c:pt>
              </c:numCache>
            </c:numRef>
          </c:val>
        </c:ser>
        <c:ser>
          <c:idx val="2"/>
          <c:order val="2"/>
          <c:tx>
            <c:strRef>
              <c:f>Sheet6!$A$4</c:f>
              <c:strCache>
                <c:ptCount val="1"/>
                <c:pt idx="0">
                  <c:v>Pedestrians, bicyclists and other non-occupants</c:v>
                </c:pt>
              </c:strCache>
            </c:strRef>
          </c:tx>
          <c:spPr>
            <a:solidFill>
              <a:srgbClr val="F86828"/>
            </a:solidFill>
            <a:ln>
              <a:solidFill>
                <a:srgbClr val="F86828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Sheet6!$B$1:$D$1</c:f>
              <c:numCache>
                <c:formatCode>General</c:formatCode>
                <c:ptCount val="3"/>
                <c:pt idx="0">
                  <c:v>2006</c:v>
                </c:pt>
                <c:pt idx="2">
                  <c:v>2015</c:v>
                </c:pt>
              </c:numCache>
            </c:numRef>
          </c:cat>
          <c:val>
            <c:numRef>
              <c:f>Sheet6!$B$4:$D$4</c:f>
              <c:numCache>
                <c:formatCode>General</c:formatCode>
                <c:ptCount val="3"/>
                <c:pt idx="0" formatCode="0%">
                  <c:v>0.13</c:v>
                </c:pt>
                <c:pt idx="2" formatCode="0%">
                  <c:v>0.18</c:v>
                </c:pt>
              </c:numCache>
            </c:numRef>
          </c:val>
        </c:ser>
        <c:ser>
          <c:idx val="3"/>
          <c:order val="3"/>
          <c:tx>
            <c:strRef>
              <c:f>Sheet6!$A$5</c:f>
              <c:strCache>
                <c:ptCount val="1"/>
                <c:pt idx="0">
                  <c:v>Motorcyclists</c:v>
                </c:pt>
              </c:strCache>
            </c:strRef>
          </c:tx>
          <c:spPr>
            <a:solidFill>
              <a:srgbClr val="004FA5"/>
            </a:solidFill>
            <a:ln>
              <a:solidFill>
                <a:srgbClr val="004FA5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Sheet6!$B$1:$D$1</c:f>
              <c:numCache>
                <c:formatCode>General</c:formatCode>
                <c:ptCount val="3"/>
                <c:pt idx="0">
                  <c:v>2006</c:v>
                </c:pt>
                <c:pt idx="2">
                  <c:v>2015</c:v>
                </c:pt>
              </c:numCache>
            </c:numRef>
          </c:cat>
          <c:val>
            <c:numRef>
              <c:f>Sheet6!$B$5:$D$5</c:f>
              <c:numCache>
                <c:formatCode>General</c:formatCode>
                <c:ptCount val="3"/>
                <c:pt idx="0" formatCode="0%">
                  <c:v>0.11</c:v>
                </c:pt>
                <c:pt idx="2" formatCode="0%">
                  <c:v>0.14000000000000001</c:v>
                </c:pt>
              </c:numCache>
            </c:numRef>
          </c:val>
        </c:ser>
        <c:ser>
          <c:idx val="4"/>
          <c:order val="4"/>
          <c:tx>
            <c:strRef>
              <c:f>Sheet6!$A$6</c:f>
              <c:strCache>
                <c:ptCount val="1"/>
                <c:pt idx="0">
                  <c:v>Large trucks, buses and other vehicle occupants</c:v>
                </c:pt>
              </c:strCache>
            </c:strRef>
          </c:tx>
          <c:spPr>
            <a:solidFill>
              <a:srgbClr val="7FA7D2"/>
            </a:solidFill>
            <a:ln>
              <a:solidFill>
                <a:srgbClr val="7FA7D2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Sheet6!$B$1:$D$1</c:f>
              <c:numCache>
                <c:formatCode>General</c:formatCode>
                <c:ptCount val="3"/>
                <c:pt idx="0">
                  <c:v>2006</c:v>
                </c:pt>
                <c:pt idx="2">
                  <c:v>2015</c:v>
                </c:pt>
              </c:numCache>
            </c:numRef>
          </c:cat>
          <c:val>
            <c:numRef>
              <c:f>Sheet6!$B$6:$D$6</c:f>
              <c:numCache>
                <c:formatCode>General</c:formatCode>
                <c:ptCount val="3"/>
                <c:pt idx="0" formatCode="0%">
                  <c:v>0.03</c:v>
                </c:pt>
                <c:pt idx="2" formatCode="0%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5365544"/>
        <c:axId val="765365936"/>
      </c:barChart>
      <c:catAx>
        <c:axId val="7653655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5365936"/>
        <c:crosses val="autoZero"/>
        <c:auto val="1"/>
        <c:lblAlgn val="ctr"/>
        <c:lblOffset val="100"/>
        <c:noMultiLvlLbl val="0"/>
      </c:catAx>
      <c:valAx>
        <c:axId val="76536593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365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'results2005-2014'!$H$3</c:f>
              <c:strCache>
                <c:ptCount val="1"/>
                <c:pt idx="0">
                  <c:v>White</c:v>
                </c:pt>
              </c:strCache>
            </c:strRef>
          </c:tx>
          <c:spPr>
            <a:ln w="47625" cap="rnd">
              <a:solidFill>
                <a:srgbClr val="F86828"/>
              </a:solidFill>
              <a:round/>
            </a:ln>
            <a:effectLst/>
          </c:spPr>
          <c:marker>
            <c:symbol val="none"/>
          </c:marker>
          <c:cat>
            <c:numRef>
              <c:f>'results2005-2014'!$I$2:$R$2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'results2005-2014'!$I$3:$R$3</c:f>
              <c:numCache>
                <c:formatCode>0.00</c:formatCode>
                <c:ptCount val="10"/>
                <c:pt idx="0">
                  <c:v>15.0848348916455</c:v>
                </c:pt>
                <c:pt idx="1">
                  <c:v>14.8672350718173</c:v>
                </c:pt>
                <c:pt idx="2">
                  <c:v>14.2190911230101</c:v>
                </c:pt>
                <c:pt idx="3">
                  <c:v>12.7634244622508</c:v>
                </c:pt>
                <c:pt idx="4">
                  <c:v>11.409331260934399</c:v>
                </c:pt>
                <c:pt idx="5">
                  <c:v>11.0720617003567</c:v>
                </c:pt>
                <c:pt idx="6">
                  <c:v>10.9795122657092</c:v>
                </c:pt>
                <c:pt idx="7">
                  <c:v>11.222527632436901</c:v>
                </c:pt>
                <c:pt idx="8">
                  <c:v>10.731835644730699</c:v>
                </c:pt>
                <c:pt idx="9">
                  <c:v>10.5284722144909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'results2005-2014'!$H$4</c:f>
              <c:strCache>
                <c:ptCount val="1"/>
                <c:pt idx="0">
                  <c:v>Black</c:v>
                </c:pt>
              </c:strCache>
            </c:strRef>
          </c:tx>
          <c:spPr>
            <a:ln w="47625" cap="rnd">
              <a:solidFill>
                <a:srgbClr val="004FA5"/>
              </a:solidFill>
              <a:round/>
            </a:ln>
            <a:effectLst/>
          </c:spPr>
          <c:marker>
            <c:symbol val="none"/>
          </c:marker>
          <c:cat>
            <c:numRef>
              <c:f>'results2005-2014'!$I$2:$R$2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'results2005-2014'!$I$4:$R$4</c:f>
              <c:numCache>
                <c:formatCode>0.00</c:formatCode>
                <c:ptCount val="10"/>
                <c:pt idx="0">
                  <c:v>14.1336166305907</c:v>
                </c:pt>
                <c:pt idx="1">
                  <c:v>14.294690823626899</c:v>
                </c:pt>
                <c:pt idx="2">
                  <c:v>13.650530706909301</c:v>
                </c:pt>
                <c:pt idx="3">
                  <c:v>11.8674538572955</c:v>
                </c:pt>
                <c:pt idx="4">
                  <c:v>11.1888993661114</c:v>
                </c:pt>
                <c:pt idx="5">
                  <c:v>10.6115818405911</c:v>
                </c:pt>
                <c:pt idx="6">
                  <c:v>10.4940212544559</c:v>
                </c:pt>
                <c:pt idx="7">
                  <c:v>11.0085958246394</c:v>
                </c:pt>
                <c:pt idx="8">
                  <c:v>10.6025092551931</c:v>
                </c:pt>
                <c:pt idx="9">
                  <c:v>10.8131365282548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'results2005-2014'!$H$5</c:f>
              <c:strCache>
                <c:ptCount val="1"/>
                <c:pt idx="0">
                  <c:v>AI/AN</c:v>
                </c:pt>
              </c:strCache>
            </c:strRef>
          </c:tx>
          <c:spPr>
            <a:ln w="47625" cap="rnd">
              <a:solidFill>
                <a:srgbClr val="5D4D8A"/>
              </a:solidFill>
              <a:round/>
            </a:ln>
            <a:effectLst/>
          </c:spPr>
          <c:marker>
            <c:symbol val="none"/>
          </c:marker>
          <c:cat>
            <c:numRef>
              <c:f>'results2005-2014'!$I$2:$R$2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'results2005-2014'!$I$5:$R$5</c:f>
              <c:numCache>
                <c:formatCode>0.00</c:formatCode>
                <c:ptCount val="10"/>
                <c:pt idx="0">
                  <c:v>21.380757477254701</c:v>
                </c:pt>
                <c:pt idx="1">
                  <c:v>23.349328477661</c:v>
                </c:pt>
                <c:pt idx="2">
                  <c:v>19.830428003035099</c:v>
                </c:pt>
                <c:pt idx="3">
                  <c:v>17.604384198961501</c:v>
                </c:pt>
                <c:pt idx="4">
                  <c:v>15.944225881168601</c:v>
                </c:pt>
                <c:pt idx="5">
                  <c:v>15.0495292013981</c:v>
                </c:pt>
                <c:pt idx="6">
                  <c:v>15.810267459963301</c:v>
                </c:pt>
                <c:pt idx="7">
                  <c:v>15.583217630797501</c:v>
                </c:pt>
                <c:pt idx="8">
                  <c:v>14.3602936605294</c:v>
                </c:pt>
                <c:pt idx="9">
                  <c:v>15.774131247232299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'results2005-2014'!$H$6</c:f>
              <c:strCache>
                <c:ptCount val="1"/>
                <c:pt idx="0">
                  <c:v>Asian</c:v>
                </c:pt>
              </c:strCache>
            </c:strRef>
          </c:tx>
          <c:spPr>
            <a:ln w="47625" cap="rnd">
              <a:solidFill>
                <a:srgbClr val="7FA7D2"/>
              </a:solidFill>
              <a:round/>
            </a:ln>
            <a:effectLst/>
          </c:spPr>
          <c:marker>
            <c:symbol val="none"/>
          </c:marker>
          <c:cat>
            <c:numRef>
              <c:f>'results2005-2014'!$I$2:$R$2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'results2005-2014'!$I$6:$R$6</c:f>
              <c:numCache>
                <c:formatCode>0.00</c:formatCode>
                <c:ptCount val="10"/>
                <c:pt idx="0">
                  <c:v>7.27768381758644</c:v>
                </c:pt>
                <c:pt idx="1">
                  <c:v>7.0637618352364298</c:v>
                </c:pt>
                <c:pt idx="2">
                  <c:v>6.6682204547784201</c:v>
                </c:pt>
                <c:pt idx="3">
                  <c:v>5.7616316752827101</c:v>
                </c:pt>
                <c:pt idx="4">
                  <c:v>4.7034495491397896</c:v>
                </c:pt>
                <c:pt idx="5">
                  <c:v>4.8822949030558398</c:v>
                </c:pt>
                <c:pt idx="6">
                  <c:v>4.5895577243373697</c:v>
                </c:pt>
                <c:pt idx="7">
                  <c:v>4.3055228043402796</c:v>
                </c:pt>
                <c:pt idx="8">
                  <c:v>4.54042219991672</c:v>
                </c:pt>
                <c:pt idx="9">
                  <c:v>4.3948504650552902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65367112"/>
        <c:axId val="765367504"/>
      </c:lineChart>
      <c:catAx>
        <c:axId val="765367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367504"/>
        <c:crosses val="autoZero"/>
        <c:auto val="1"/>
        <c:lblAlgn val="ctr"/>
        <c:lblOffset val="100"/>
        <c:noMultiLvlLbl val="0"/>
      </c:catAx>
      <c:valAx>
        <c:axId val="765367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65367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3182598461449337"/>
          <c:y val="9.6983570112267256E-2"/>
          <c:w val="0.41651228309820076"/>
          <c:h val="5.08161831027192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F9550-FFE8-4915-82F7-BD6C569A488C}" type="doc">
      <dgm:prSet loTypeId="urn:microsoft.com/office/officeart/2005/8/layout/matrix3" loCatId="matrix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665F98C-3BB8-4823-B592-D6724F2D2EA0}">
      <dgm:prSet phldrT="[Text]" custT="1"/>
      <dgm:spPr>
        <a:xfrm>
          <a:off x="1736472" y="460883"/>
          <a:ext cx="1892046" cy="1892046"/>
        </a:xfrm>
        <a:solidFill>
          <a:srgbClr val="5D4D8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Safer Roads</a:t>
          </a:r>
          <a:endParaRPr lang="en-US" sz="24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041DE339-CD6F-40CA-A905-EF16B759317F}" type="parTrans" cxnId="{50E2FBF1-DE05-4148-814D-89EDC538E756}">
      <dgm:prSet/>
      <dgm:spPr/>
      <dgm:t>
        <a:bodyPr/>
        <a:lstStyle/>
        <a:p>
          <a:endParaRPr lang="en-US"/>
        </a:p>
      </dgm:t>
    </dgm:pt>
    <dgm:pt modelId="{055CA657-5AFF-43AF-97AF-FAF8E23DD29C}" type="sibTrans" cxnId="{50E2FBF1-DE05-4148-814D-89EDC538E756}">
      <dgm:prSet/>
      <dgm:spPr/>
      <dgm:t>
        <a:bodyPr/>
        <a:lstStyle/>
        <a:p>
          <a:endParaRPr lang="en-US"/>
        </a:p>
      </dgm:t>
    </dgm:pt>
    <dgm:pt modelId="{B4AC4406-D800-443D-A5EC-4E115A3B672C}">
      <dgm:prSet phldrT="[Text]" custT="1"/>
      <dgm:spPr>
        <a:xfrm>
          <a:off x="1736472" y="2498471"/>
          <a:ext cx="1892046" cy="1892046"/>
        </a:xfrm>
        <a:solidFill>
          <a:srgbClr val="F86828">
            <a:alpha val="8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Safer Road Users</a:t>
          </a:r>
          <a:endParaRPr lang="en-US" sz="24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2FDE61A6-5E34-4B33-8269-BFC44E6F7DE2}" type="parTrans" cxnId="{05F01E39-054C-4999-883F-81E8A855389B}">
      <dgm:prSet/>
      <dgm:spPr/>
      <dgm:t>
        <a:bodyPr/>
        <a:lstStyle/>
        <a:p>
          <a:endParaRPr lang="en-US"/>
        </a:p>
      </dgm:t>
    </dgm:pt>
    <dgm:pt modelId="{61F09F85-BD96-4FBF-8309-9AB75CEB2C40}" type="sibTrans" cxnId="{05F01E39-054C-4999-883F-81E8A855389B}">
      <dgm:prSet/>
      <dgm:spPr/>
      <dgm:t>
        <a:bodyPr/>
        <a:lstStyle/>
        <a:p>
          <a:endParaRPr lang="en-US"/>
        </a:p>
      </dgm:t>
    </dgm:pt>
    <dgm:pt modelId="{57DCDB54-6302-48F6-9367-396EEB85F4BC}">
      <dgm:prSet phldrT="[Text]" custT="1"/>
      <dgm:spPr>
        <a:xfrm>
          <a:off x="3774060" y="2498471"/>
          <a:ext cx="1892046" cy="1892046"/>
        </a:xfrm>
        <a:solidFill>
          <a:srgbClr val="004FA5">
            <a:alpha val="75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sz="24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Improved Post Crash Response</a:t>
          </a:r>
          <a:endParaRPr lang="en-US" sz="24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A0E34762-8F63-49AB-BF05-31E60D0329EF}" type="parTrans" cxnId="{0D542DFB-8FE0-415C-9C6F-1E70B0088B13}">
      <dgm:prSet/>
      <dgm:spPr/>
      <dgm:t>
        <a:bodyPr/>
        <a:lstStyle/>
        <a:p>
          <a:endParaRPr lang="en-US"/>
        </a:p>
      </dgm:t>
    </dgm:pt>
    <dgm:pt modelId="{402E3855-EA56-4243-9C3C-161F5E0955CD}" type="sibTrans" cxnId="{0D542DFB-8FE0-415C-9C6F-1E70B0088B13}">
      <dgm:prSet/>
      <dgm:spPr/>
      <dgm:t>
        <a:bodyPr/>
        <a:lstStyle/>
        <a:p>
          <a:endParaRPr lang="en-US"/>
        </a:p>
      </dgm:t>
    </dgm:pt>
    <dgm:pt modelId="{C0812F86-A634-40E6-A834-C5DC9255B423}">
      <dgm:prSet phldrT="[Text]"/>
      <dgm:spPr/>
      <dgm:t>
        <a:bodyPr/>
        <a:lstStyle/>
        <a:p>
          <a:endParaRPr lang="en-US"/>
        </a:p>
      </dgm:t>
    </dgm:pt>
    <dgm:pt modelId="{91A6E6E9-C3AA-4E4F-B08B-942840E0FD12}" type="parTrans" cxnId="{21429973-89FF-40E9-B991-82F130273E7A}">
      <dgm:prSet/>
      <dgm:spPr/>
      <dgm:t>
        <a:bodyPr/>
        <a:lstStyle/>
        <a:p>
          <a:endParaRPr lang="en-US"/>
        </a:p>
      </dgm:t>
    </dgm:pt>
    <dgm:pt modelId="{DACC936B-9FA9-4A3D-8AD6-5D9BFB6F6A58}" type="sibTrans" cxnId="{21429973-89FF-40E9-B991-82F130273E7A}">
      <dgm:prSet/>
      <dgm:spPr/>
      <dgm:t>
        <a:bodyPr/>
        <a:lstStyle/>
        <a:p>
          <a:endParaRPr lang="en-US"/>
        </a:p>
      </dgm:t>
    </dgm:pt>
    <dgm:pt modelId="{C21C311D-8150-47B4-A503-2179BFA1DDE3}">
      <dgm:prSet phldrT="[Text]" custT="1"/>
      <dgm:spPr>
        <a:xfrm>
          <a:off x="3774060" y="460883"/>
          <a:ext cx="1892046" cy="1892046"/>
        </a:xfrm>
        <a:solidFill>
          <a:srgbClr val="5D4D8A">
            <a:alpha val="50000"/>
          </a:srgbClr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ln>
                <a:solidFill>
                  <a:srgbClr val="FFFFFF">
                    <a:hueOff val="0"/>
                    <a:satOff val="0"/>
                    <a:lumOff val="0"/>
                  </a:srgbClr>
                </a:solidFill>
              </a:ln>
              <a:solidFill>
                <a:srgbClr val="FFFFFF"/>
              </a:solidFill>
              <a:latin typeface="Myriad Web Pro"/>
              <a:ea typeface="+mn-ea"/>
              <a:cs typeface="+mn-cs"/>
            </a:rPr>
            <a:t>Safer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2400" dirty="0" smtClean="0">
              <a:ln>
                <a:solidFill>
                  <a:srgbClr val="FFFFFF">
                    <a:hueOff val="0"/>
                    <a:satOff val="0"/>
                    <a:lumOff val="0"/>
                  </a:srgbClr>
                </a:solidFill>
              </a:ln>
              <a:solidFill>
                <a:srgbClr val="FFFFFF"/>
              </a:solidFill>
              <a:latin typeface="Myriad Web Pro"/>
              <a:ea typeface="+mn-ea"/>
              <a:cs typeface="+mn-cs"/>
            </a:rPr>
            <a:t>Vehicles</a:t>
          </a:r>
          <a:endParaRPr lang="en-US" sz="2400" dirty="0">
            <a:ln>
              <a:solidFill>
                <a:srgbClr val="FFFFFF">
                  <a:hueOff val="0"/>
                  <a:satOff val="0"/>
                  <a:lumOff val="0"/>
                </a:srgbClr>
              </a:solidFill>
            </a:ln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ACDC13AA-8B78-4433-A843-B06A661E1C0C}" type="parTrans" cxnId="{ECFB8607-3631-4FDB-8222-55B7BA944395}">
      <dgm:prSet/>
      <dgm:spPr/>
      <dgm:t>
        <a:bodyPr/>
        <a:lstStyle/>
        <a:p>
          <a:endParaRPr lang="en-US"/>
        </a:p>
      </dgm:t>
    </dgm:pt>
    <dgm:pt modelId="{E9CC2017-384E-45BE-AD4C-BA6581772E73}" type="sibTrans" cxnId="{ECFB8607-3631-4FDB-8222-55B7BA944395}">
      <dgm:prSet/>
      <dgm:spPr/>
      <dgm:t>
        <a:bodyPr/>
        <a:lstStyle/>
        <a:p>
          <a:endParaRPr lang="en-US"/>
        </a:p>
      </dgm:t>
    </dgm:pt>
    <dgm:pt modelId="{CFCFE3CD-52E6-4778-9289-7257E4EF7A32}" type="pres">
      <dgm:prSet presAssocID="{EE7F9550-FFE8-4915-82F7-BD6C569A488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7835C0-93BA-44AA-B127-D84CD28A1A21}" type="pres">
      <dgm:prSet presAssocID="{EE7F9550-FFE8-4915-82F7-BD6C569A488C}" presName="diamond" presStyleLbl="bgShp" presStyleIdx="0" presStyleCnt="1"/>
      <dgm:spPr>
        <a:xfrm>
          <a:off x="1275589" y="0"/>
          <a:ext cx="4851400" cy="4851400"/>
        </a:xfrm>
        <a:prstGeom prst="diamond">
          <a:avLst/>
        </a:prstGeom>
        <a:solidFill>
          <a:srgbClr val="002060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D6A11647-3F3E-41A1-9500-CAA6FA6D0E62}" type="pres">
      <dgm:prSet presAssocID="{EE7F9550-FFE8-4915-82F7-BD6C569A488C}" presName="quad1" presStyleLbl="node1" presStyleIdx="0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F45BDADD-B8D3-40D8-8039-FD018AF95C3D}" type="pres">
      <dgm:prSet presAssocID="{EE7F9550-FFE8-4915-82F7-BD6C569A488C}" presName="quad2" presStyleLbl="node1" presStyleIdx="1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B680146-CD2E-4742-BFE8-7D7148DAA1E5}" type="pres">
      <dgm:prSet presAssocID="{EE7F9550-FFE8-4915-82F7-BD6C569A488C}" presName="quad3" presStyleLbl="node1" presStyleIdx="2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1ACBFE1F-0DAC-46DD-A76C-18D7A01E6304}" type="pres">
      <dgm:prSet presAssocID="{EE7F9550-FFE8-4915-82F7-BD6C569A488C}" presName="quad4" presStyleLbl="node1" presStyleIdx="3" presStyleCnt="4">
        <dgm:presLayoutVars>
          <dgm:chMax val="0"/>
          <dgm:chPref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0E2FBF1-DE05-4148-814D-89EDC538E756}" srcId="{EE7F9550-FFE8-4915-82F7-BD6C569A488C}" destId="{9665F98C-3BB8-4823-B592-D6724F2D2EA0}" srcOrd="0" destOrd="0" parTransId="{041DE339-CD6F-40CA-A905-EF16B759317F}" sibTransId="{055CA657-5AFF-43AF-97AF-FAF8E23DD29C}"/>
    <dgm:cxn modelId="{0D542DFB-8FE0-415C-9C6F-1E70B0088B13}" srcId="{EE7F9550-FFE8-4915-82F7-BD6C569A488C}" destId="{57DCDB54-6302-48F6-9367-396EEB85F4BC}" srcOrd="3" destOrd="0" parTransId="{A0E34762-8F63-49AB-BF05-31E60D0329EF}" sibTransId="{402E3855-EA56-4243-9C3C-161F5E0955CD}"/>
    <dgm:cxn modelId="{4DA235D3-E0ED-4D8A-BA2B-60340EA5B74C}" type="presOf" srcId="{9665F98C-3BB8-4823-B592-D6724F2D2EA0}" destId="{D6A11647-3F3E-41A1-9500-CAA6FA6D0E62}" srcOrd="0" destOrd="0" presId="urn:microsoft.com/office/officeart/2005/8/layout/matrix3"/>
    <dgm:cxn modelId="{05F01E39-054C-4999-883F-81E8A855389B}" srcId="{EE7F9550-FFE8-4915-82F7-BD6C569A488C}" destId="{B4AC4406-D800-443D-A5EC-4E115A3B672C}" srcOrd="2" destOrd="0" parTransId="{2FDE61A6-5E34-4B33-8269-BFC44E6F7DE2}" sibTransId="{61F09F85-BD96-4FBF-8309-9AB75CEB2C40}"/>
    <dgm:cxn modelId="{ECFB8607-3631-4FDB-8222-55B7BA944395}" srcId="{EE7F9550-FFE8-4915-82F7-BD6C569A488C}" destId="{C21C311D-8150-47B4-A503-2179BFA1DDE3}" srcOrd="1" destOrd="0" parTransId="{ACDC13AA-8B78-4433-A843-B06A661E1C0C}" sibTransId="{E9CC2017-384E-45BE-AD4C-BA6581772E73}"/>
    <dgm:cxn modelId="{6CA7DAB6-C281-4C63-A4EF-2D5CDA8D25F2}" type="presOf" srcId="{B4AC4406-D800-443D-A5EC-4E115A3B672C}" destId="{8B680146-CD2E-4742-BFE8-7D7148DAA1E5}" srcOrd="0" destOrd="0" presId="urn:microsoft.com/office/officeart/2005/8/layout/matrix3"/>
    <dgm:cxn modelId="{21429973-89FF-40E9-B991-82F130273E7A}" srcId="{EE7F9550-FFE8-4915-82F7-BD6C569A488C}" destId="{C0812F86-A634-40E6-A834-C5DC9255B423}" srcOrd="4" destOrd="0" parTransId="{91A6E6E9-C3AA-4E4F-B08B-942840E0FD12}" sibTransId="{DACC936B-9FA9-4A3D-8AD6-5D9BFB6F6A58}"/>
    <dgm:cxn modelId="{1C2EAF9D-8055-4E81-AB2C-1F528571455E}" type="presOf" srcId="{C21C311D-8150-47B4-A503-2179BFA1DDE3}" destId="{F45BDADD-B8D3-40D8-8039-FD018AF95C3D}" srcOrd="0" destOrd="0" presId="urn:microsoft.com/office/officeart/2005/8/layout/matrix3"/>
    <dgm:cxn modelId="{C2E6C2E4-054D-4D41-974C-3909B0A06E6E}" type="presOf" srcId="{EE7F9550-FFE8-4915-82F7-BD6C569A488C}" destId="{CFCFE3CD-52E6-4778-9289-7257E4EF7A32}" srcOrd="0" destOrd="0" presId="urn:microsoft.com/office/officeart/2005/8/layout/matrix3"/>
    <dgm:cxn modelId="{56C0D476-7C2C-4766-A22A-D48EC61AF526}" type="presOf" srcId="{57DCDB54-6302-48F6-9367-396EEB85F4BC}" destId="{1ACBFE1F-0DAC-46DD-A76C-18D7A01E6304}" srcOrd="0" destOrd="0" presId="urn:microsoft.com/office/officeart/2005/8/layout/matrix3"/>
    <dgm:cxn modelId="{C8C3943F-E147-430B-90E9-B0A05378ED70}" type="presParOf" srcId="{CFCFE3CD-52E6-4778-9289-7257E4EF7A32}" destId="{087835C0-93BA-44AA-B127-D84CD28A1A21}" srcOrd="0" destOrd="0" presId="urn:microsoft.com/office/officeart/2005/8/layout/matrix3"/>
    <dgm:cxn modelId="{7A2043BF-728B-462F-9695-02C3FDACCB37}" type="presParOf" srcId="{CFCFE3CD-52E6-4778-9289-7257E4EF7A32}" destId="{D6A11647-3F3E-41A1-9500-CAA6FA6D0E62}" srcOrd="1" destOrd="0" presId="urn:microsoft.com/office/officeart/2005/8/layout/matrix3"/>
    <dgm:cxn modelId="{738AD400-4E36-46E1-B251-3A4F0D007ED0}" type="presParOf" srcId="{CFCFE3CD-52E6-4778-9289-7257E4EF7A32}" destId="{F45BDADD-B8D3-40D8-8039-FD018AF95C3D}" srcOrd="2" destOrd="0" presId="urn:microsoft.com/office/officeart/2005/8/layout/matrix3"/>
    <dgm:cxn modelId="{053CAD74-3C28-4718-9C77-8B1E3B6ECF2A}" type="presParOf" srcId="{CFCFE3CD-52E6-4778-9289-7257E4EF7A32}" destId="{8B680146-CD2E-4742-BFE8-7D7148DAA1E5}" srcOrd="3" destOrd="0" presId="urn:microsoft.com/office/officeart/2005/8/layout/matrix3"/>
    <dgm:cxn modelId="{35276372-297A-42BD-9B8B-77C6EF19D153}" type="presParOf" srcId="{CFCFE3CD-52E6-4778-9289-7257E4EF7A32}" destId="{1ACBFE1F-0DAC-46DD-A76C-18D7A01E6304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99277E-6A64-41A2-B9D5-5CE061D38836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CA96960-0145-438F-A347-ADAC5ABD47BA}">
      <dgm:prSet phldrT="[Text]"/>
      <dgm:spPr>
        <a:solidFill>
          <a:srgbClr val="5D4D8A"/>
        </a:solidFill>
      </dgm:spPr>
      <dgm:t>
        <a:bodyPr/>
        <a:lstStyle/>
        <a:p>
          <a:r>
            <a:rPr lang="en-US" dirty="0" smtClean="0">
              <a:solidFill>
                <a:srgbClr val="603F99">
                  <a:alpha val="0"/>
                </a:srgbClr>
              </a:solidFill>
            </a:rPr>
            <a:t>.</a:t>
          </a:r>
          <a:endParaRPr lang="en-US" dirty="0">
            <a:solidFill>
              <a:srgbClr val="603F99">
                <a:alpha val="0"/>
              </a:srgbClr>
            </a:solidFill>
          </a:endParaRPr>
        </a:p>
      </dgm:t>
    </dgm:pt>
    <dgm:pt modelId="{6846B9E0-7099-45F9-8466-60DB928920BD}" type="parTrans" cxnId="{5803C741-03A9-4169-8466-14E6E79794AD}">
      <dgm:prSet/>
      <dgm:spPr/>
      <dgm:t>
        <a:bodyPr/>
        <a:lstStyle/>
        <a:p>
          <a:endParaRPr lang="en-US"/>
        </a:p>
      </dgm:t>
    </dgm:pt>
    <dgm:pt modelId="{9C3C09BE-55FB-4CAF-A51D-D4DBC8EDF7A6}" type="sibTrans" cxnId="{5803C741-03A9-4169-8466-14E6E79794AD}">
      <dgm:prSet/>
      <dgm:spPr/>
      <dgm:t>
        <a:bodyPr/>
        <a:lstStyle/>
        <a:p>
          <a:endParaRPr lang="en-US"/>
        </a:p>
      </dgm:t>
    </dgm:pt>
    <dgm:pt modelId="{A0E0F0CB-9DD7-4E4D-9825-C78BA182254E}">
      <dgm:prSet phldrT="[Text]"/>
      <dgm:spPr>
        <a:solidFill>
          <a:srgbClr val="F86828"/>
        </a:solidFill>
      </dgm:spPr>
      <dgm:t>
        <a:bodyPr/>
        <a:lstStyle/>
        <a:p>
          <a:r>
            <a:rPr lang="en-US" dirty="0" smtClean="0">
              <a:solidFill>
                <a:schemeClr val="tx1">
                  <a:hueOff val="0"/>
                  <a:satOff val="0"/>
                  <a:lumOff val="0"/>
                  <a:alpha val="0"/>
                </a:schemeClr>
              </a:solidFill>
            </a:rPr>
            <a:t>.</a:t>
          </a:r>
          <a:endParaRPr lang="en-US" dirty="0">
            <a:solidFill>
              <a:schemeClr val="tx1">
                <a:hueOff val="0"/>
                <a:satOff val="0"/>
                <a:lumOff val="0"/>
                <a:alpha val="0"/>
              </a:schemeClr>
            </a:solidFill>
          </a:endParaRPr>
        </a:p>
      </dgm:t>
    </dgm:pt>
    <dgm:pt modelId="{5CEA4200-CC50-4D09-879C-13521579A644}" type="parTrans" cxnId="{4E425353-70BB-444C-8639-59355024FFAE}">
      <dgm:prSet/>
      <dgm:spPr/>
      <dgm:t>
        <a:bodyPr/>
        <a:lstStyle/>
        <a:p>
          <a:endParaRPr lang="en-US"/>
        </a:p>
      </dgm:t>
    </dgm:pt>
    <dgm:pt modelId="{A1D8C041-1634-4099-95C5-10EBF4D674F4}" type="sibTrans" cxnId="{4E425353-70BB-444C-8639-59355024FFAE}">
      <dgm:prSet/>
      <dgm:spPr/>
      <dgm:t>
        <a:bodyPr/>
        <a:lstStyle/>
        <a:p>
          <a:endParaRPr lang="en-US"/>
        </a:p>
      </dgm:t>
    </dgm:pt>
    <dgm:pt modelId="{CFB4BE8E-81A8-42F9-A4BF-A6C8124A49D1}">
      <dgm:prSet phldrT="[Text]"/>
      <dgm:spPr>
        <a:solidFill>
          <a:srgbClr val="004FA5"/>
        </a:solidFill>
      </dgm:spPr>
      <dgm:t>
        <a:bodyPr/>
        <a:lstStyle/>
        <a:p>
          <a:r>
            <a:rPr lang="en-US" dirty="0" smtClean="0">
              <a:solidFill>
                <a:schemeClr val="tx1">
                  <a:hueOff val="0"/>
                  <a:satOff val="0"/>
                  <a:lumOff val="0"/>
                  <a:alpha val="0"/>
                </a:schemeClr>
              </a:solidFill>
            </a:rPr>
            <a:t>.</a:t>
          </a:r>
          <a:endParaRPr lang="en-US" dirty="0">
            <a:solidFill>
              <a:schemeClr val="tx1">
                <a:hueOff val="0"/>
                <a:satOff val="0"/>
                <a:lumOff val="0"/>
                <a:alpha val="0"/>
              </a:schemeClr>
            </a:solidFill>
          </a:endParaRPr>
        </a:p>
      </dgm:t>
    </dgm:pt>
    <dgm:pt modelId="{1A90A207-566C-473D-B863-FE725814C78E}" type="parTrans" cxnId="{A2181323-0CCE-4B2E-93BB-50CD7D4D4FD6}">
      <dgm:prSet/>
      <dgm:spPr/>
      <dgm:t>
        <a:bodyPr/>
        <a:lstStyle/>
        <a:p>
          <a:endParaRPr lang="en-US"/>
        </a:p>
      </dgm:t>
    </dgm:pt>
    <dgm:pt modelId="{E654F104-4DB5-4FF7-930A-EA1B821007E1}" type="sibTrans" cxnId="{A2181323-0CCE-4B2E-93BB-50CD7D4D4FD6}">
      <dgm:prSet/>
      <dgm:spPr/>
      <dgm:t>
        <a:bodyPr/>
        <a:lstStyle/>
        <a:p>
          <a:endParaRPr lang="en-US"/>
        </a:p>
      </dgm:t>
    </dgm:pt>
    <dgm:pt modelId="{30A8F6EF-80AB-4D1D-84CD-D342BAB61F1E}">
      <dgm:prSet phldrT="[Text]"/>
      <dgm:spPr>
        <a:solidFill>
          <a:srgbClr val="004FA5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chemeClr val="tx1">
                  <a:hueOff val="0"/>
                  <a:satOff val="0"/>
                  <a:lumOff val="0"/>
                  <a:alpha val="0"/>
                </a:schemeClr>
              </a:solidFill>
            </a:rPr>
            <a:t>.</a:t>
          </a:r>
          <a:endParaRPr lang="en-US" dirty="0">
            <a:solidFill>
              <a:schemeClr val="tx1">
                <a:hueOff val="0"/>
                <a:satOff val="0"/>
                <a:lumOff val="0"/>
                <a:alpha val="0"/>
              </a:schemeClr>
            </a:solidFill>
          </a:endParaRPr>
        </a:p>
      </dgm:t>
    </dgm:pt>
    <dgm:pt modelId="{1F41D3C7-169B-4CBF-893B-BCAA204FBC85}" type="parTrans" cxnId="{70F6AB89-3CAB-43E1-8A46-F8E26C805A9F}">
      <dgm:prSet/>
      <dgm:spPr/>
      <dgm:t>
        <a:bodyPr/>
        <a:lstStyle/>
        <a:p>
          <a:endParaRPr lang="en-US"/>
        </a:p>
      </dgm:t>
    </dgm:pt>
    <dgm:pt modelId="{08DA4BC5-840A-4295-BAC1-080E196724C0}" type="sibTrans" cxnId="{70F6AB89-3CAB-43E1-8A46-F8E26C805A9F}">
      <dgm:prSet/>
      <dgm:spPr/>
      <dgm:t>
        <a:bodyPr/>
        <a:lstStyle/>
        <a:p>
          <a:endParaRPr lang="en-US"/>
        </a:p>
      </dgm:t>
    </dgm:pt>
    <dgm:pt modelId="{DAC3A571-1EA4-417F-BA3C-2CAFDB34A0E7}">
      <dgm:prSet phldrT="[Text]"/>
      <dgm:spPr>
        <a:solidFill>
          <a:srgbClr val="5D4D8A">
            <a:alpha val="50000"/>
          </a:srgbClr>
        </a:solidFill>
      </dgm:spPr>
      <dgm:t>
        <a:bodyPr/>
        <a:lstStyle/>
        <a:p>
          <a:r>
            <a:rPr lang="en-US" dirty="0" smtClean="0">
              <a:solidFill>
                <a:srgbClr val="5D4D8A">
                  <a:alpha val="0"/>
                </a:srgbClr>
              </a:solidFill>
            </a:rPr>
            <a:t>.</a:t>
          </a:r>
          <a:endParaRPr lang="en-US" dirty="0">
            <a:solidFill>
              <a:srgbClr val="5D4D8A">
                <a:alpha val="0"/>
              </a:srgbClr>
            </a:solidFill>
          </a:endParaRPr>
        </a:p>
      </dgm:t>
    </dgm:pt>
    <dgm:pt modelId="{E68DC74B-826D-430D-8B6B-6F4521F11F8C}" type="sibTrans" cxnId="{78967B68-C73E-4103-A032-E8C8CA7CDE35}">
      <dgm:prSet/>
      <dgm:spPr/>
      <dgm:t>
        <a:bodyPr/>
        <a:lstStyle/>
        <a:p>
          <a:endParaRPr lang="en-US"/>
        </a:p>
      </dgm:t>
    </dgm:pt>
    <dgm:pt modelId="{1A3B00F4-7547-4864-B9CA-1D1B615B7DAF}" type="parTrans" cxnId="{78967B68-C73E-4103-A032-E8C8CA7CDE35}">
      <dgm:prSet/>
      <dgm:spPr/>
      <dgm:t>
        <a:bodyPr/>
        <a:lstStyle/>
        <a:p>
          <a:endParaRPr lang="en-US"/>
        </a:p>
      </dgm:t>
    </dgm:pt>
    <dgm:pt modelId="{8C7C2721-7610-4AA5-87D4-C8805D25E2AB}" type="pres">
      <dgm:prSet presAssocID="{2199277E-6A64-41A2-B9D5-5CE061D38836}" presName="Name0" presStyleCnt="0">
        <dgm:presLayoutVars>
          <dgm:dir/>
          <dgm:animLvl val="lvl"/>
          <dgm:resizeHandles val="exact"/>
        </dgm:presLayoutVars>
      </dgm:prSet>
      <dgm:spPr/>
    </dgm:pt>
    <dgm:pt modelId="{2DE43837-2DB3-422D-802D-5E005ABB8FED}" type="pres">
      <dgm:prSet presAssocID="{9CA96960-0145-438F-A347-ADAC5ABD47BA}" presName="Name8" presStyleCnt="0"/>
      <dgm:spPr/>
    </dgm:pt>
    <dgm:pt modelId="{01B73782-99C8-4B26-9BEF-0189710FB26F}" type="pres">
      <dgm:prSet presAssocID="{9CA96960-0145-438F-A347-ADAC5ABD47B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1CFE56-E714-4967-BDD0-599B9E728921}" type="pres">
      <dgm:prSet presAssocID="{9CA96960-0145-438F-A347-ADAC5ABD47B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DAAC6-0363-4607-9CF9-B09C434FC076}" type="pres">
      <dgm:prSet presAssocID="{DAC3A571-1EA4-417F-BA3C-2CAFDB34A0E7}" presName="Name8" presStyleCnt="0"/>
      <dgm:spPr/>
    </dgm:pt>
    <dgm:pt modelId="{F1CF5B8D-C6FE-4FAA-9363-29AE1DA9DA55}" type="pres">
      <dgm:prSet presAssocID="{DAC3A571-1EA4-417F-BA3C-2CAFDB34A0E7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1654D1-2206-4202-8E29-02FEA461FF90}" type="pres">
      <dgm:prSet presAssocID="{DAC3A571-1EA4-417F-BA3C-2CAFDB34A0E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0BCE1-D32C-436A-88D5-01184E27AECE}" type="pres">
      <dgm:prSet presAssocID="{A0E0F0CB-9DD7-4E4D-9825-C78BA182254E}" presName="Name8" presStyleCnt="0"/>
      <dgm:spPr/>
    </dgm:pt>
    <dgm:pt modelId="{70ADF97E-EAC7-4AAD-8D5E-C9B6EF238312}" type="pres">
      <dgm:prSet presAssocID="{A0E0F0CB-9DD7-4E4D-9825-C78BA182254E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369AEC-C191-4743-88FA-F7B2A1357AF1}" type="pres">
      <dgm:prSet presAssocID="{A0E0F0CB-9DD7-4E4D-9825-C78BA182254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32F40-1F0A-49B0-B417-642018905C82}" type="pres">
      <dgm:prSet presAssocID="{CFB4BE8E-81A8-42F9-A4BF-A6C8124A49D1}" presName="Name8" presStyleCnt="0"/>
      <dgm:spPr/>
    </dgm:pt>
    <dgm:pt modelId="{F985E36E-09CA-4867-B022-158DE5AE1CA9}" type="pres">
      <dgm:prSet presAssocID="{CFB4BE8E-81A8-42F9-A4BF-A6C8124A49D1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5034E-8AC6-4ADC-A6A1-06B587DED4DF}" type="pres">
      <dgm:prSet presAssocID="{CFB4BE8E-81A8-42F9-A4BF-A6C8124A49D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8FD57-5757-4758-854A-CBC43D3C261A}" type="pres">
      <dgm:prSet presAssocID="{30A8F6EF-80AB-4D1D-84CD-D342BAB61F1E}" presName="Name8" presStyleCnt="0"/>
      <dgm:spPr/>
    </dgm:pt>
    <dgm:pt modelId="{A6C824AD-31E6-43E1-9475-F47BF03F3605}" type="pres">
      <dgm:prSet presAssocID="{30A8F6EF-80AB-4D1D-84CD-D342BAB61F1E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A7B1CF-E381-4C8C-A7BE-554025E854E5}" type="pres">
      <dgm:prSet presAssocID="{30A8F6EF-80AB-4D1D-84CD-D342BAB61F1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D0FC024-C046-480F-B396-7059514EE24A}" type="presOf" srcId="{30A8F6EF-80AB-4D1D-84CD-D342BAB61F1E}" destId="{A6C824AD-31E6-43E1-9475-F47BF03F3605}" srcOrd="0" destOrd="0" presId="urn:microsoft.com/office/officeart/2005/8/layout/pyramid1"/>
    <dgm:cxn modelId="{A2181323-0CCE-4B2E-93BB-50CD7D4D4FD6}" srcId="{2199277E-6A64-41A2-B9D5-5CE061D38836}" destId="{CFB4BE8E-81A8-42F9-A4BF-A6C8124A49D1}" srcOrd="3" destOrd="0" parTransId="{1A90A207-566C-473D-B863-FE725814C78E}" sibTransId="{E654F104-4DB5-4FF7-930A-EA1B821007E1}"/>
    <dgm:cxn modelId="{5382CACE-3D02-46E5-A2AB-6123FEBBA6BE}" type="presOf" srcId="{30A8F6EF-80AB-4D1D-84CD-D342BAB61F1E}" destId="{06A7B1CF-E381-4C8C-A7BE-554025E854E5}" srcOrd="1" destOrd="0" presId="urn:microsoft.com/office/officeart/2005/8/layout/pyramid1"/>
    <dgm:cxn modelId="{D9518359-DEFC-417F-B5D8-406AEBA20285}" type="presOf" srcId="{CFB4BE8E-81A8-42F9-A4BF-A6C8124A49D1}" destId="{F985E36E-09CA-4867-B022-158DE5AE1CA9}" srcOrd="0" destOrd="0" presId="urn:microsoft.com/office/officeart/2005/8/layout/pyramid1"/>
    <dgm:cxn modelId="{5803C741-03A9-4169-8466-14E6E79794AD}" srcId="{2199277E-6A64-41A2-B9D5-5CE061D38836}" destId="{9CA96960-0145-438F-A347-ADAC5ABD47BA}" srcOrd="0" destOrd="0" parTransId="{6846B9E0-7099-45F9-8466-60DB928920BD}" sibTransId="{9C3C09BE-55FB-4CAF-A51D-D4DBC8EDF7A6}"/>
    <dgm:cxn modelId="{392D6E9F-2C79-4012-879E-8F6EE4DEA229}" type="presOf" srcId="{9CA96960-0145-438F-A347-ADAC5ABD47BA}" destId="{B71CFE56-E714-4967-BDD0-599B9E728921}" srcOrd="1" destOrd="0" presId="urn:microsoft.com/office/officeart/2005/8/layout/pyramid1"/>
    <dgm:cxn modelId="{517E1976-41B6-4485-9BEE-34FDA1176B9E}" type="presOf" srcId="{A0E0F0CB-9DD7-4E4D-9825-C78BA182254E}" destId="{70ADF97E-EAC7-4AAD-8D5E-C9B6EF238312}" srcOrd="0" destOrd="0" presId="urn:microsoft.com/office/officeart/2005/8/layout/pyramid1"/>
    <dgm:cxn modelId="{70F6AB89-3CAB-43E1-8A46-F8E26C805A9F}" srcId="{2199277E-6A64-41A2-B9D5-5CE061D38836}" destId="{30A8F6EF-80AB-4D1D-84CD-D342BAB61F1E}" srcOrd="4" destOrd="0" parTransId="{1F41D3C7-169B-4CBF-893B-BCAA204FBC85}" sibTransId="{08DA4BC5-840A-4295-BAC1-080E196724C0}"/>
    <dgm:cxn modelId="{31E7ADAC-9E27-4C05-AE92-F4BCC1BECBF2}" type="presOf" srcId="{CFB4BE8E-81A8-42F9-A4BF-A6C8124A49D1}" destId="{B8E5034E-8AC6-4ADC-A6A1-06B587DED4DF}" srcOrd="1" destOrd="0" presId="urn:microsoft.com/office/officeart/2005/8/layout/pyramid1"/>
    <dgm:cxn modelId="{01C17E12-7092-4222-929E-E404E43C7E73}" type="presOf" srcId="{A0E0F0CB-9DD7-4E4D-9825-C78BA182254E}" destId="{4E369AEC-C191-4743-88FA-F7B2A1357AF1}" srcOrd="1" destOrd="0" presId="urn:microsoft.com/office/officeart/2005/8/layout/pyramid1"/>
    <dgm:cxn modelId="{78967B68-C73E-4103-A032-E8C8CA7CDE35}" srcId="{2199277E-6A64-41A2-B9D5-5CE061D38836}" destId="{DAC3A571-1EA4-417F-BA3C-2CAFDB34A0E7}" srcOrd="1" destOrd="0" parTransId="{1A3B00F4-7547-4864-B9CA-1D1B615B7DAF}" sibTransId="{E68DC74B-826D-430D-8B6B-6F4521F11F8C}"/>
    <dgm:cxn modelId="{F82B17C6-2F5B-4B9D-A043-C66A56CC1CD4}" type="presOf" srcId="{DAC3A571-1EA4-417F-BA3C-2CAFDB34A0E7}" destId="{E21654D1-2206-4202-8E29-02FEA461FF90}" srcOrd="1" destOrd="0" presId="urn:microsoft.com/office/officeart/2005/8/layout/pyramid1"/>
    <dgm:cxn modelId="{E43CA100-57B2-464F-8F28-F1AFCE382BB8}" type="presOf" srcId="{2199277E-6A64-41A2-B9D5-5CE061D38836}" destId="{8C7C2721-7610-4AA5-87D4-C8805D25E2AB}" srcOrd="0" destOrd="0" presId="urn:microsoft.com/office/officeart/2005/8/layout/pyramid1"/>
    <dgm:cxn modelId="{4E425353-70BB-444C-8639-59355024FFAE}" srcId="{2199277E-6A64-41A2-B9D5-5CE061D38836}" destId="{A0E0F0CB-9DD7-4E4D-9825-C78BA182254E}" srcOrd="2" destOrd="0" parTransId="{5CEA4200-CC50-4D09-879C-13521579A644}" sibTransId="{A1D8C041-1634-4099-95C5-10EBF4D674F4}"/>
    <dgm:cxn modelId="{B5F60EB8-AAB2-4551-BBF3-B750E6568C30}" type="presOf" srcId="{9CA96960-0145-438F-A347-ADAC5ABD47BA}" destId="{01B73782-99C8-4B26-9BEF-0189710FB26F}" srcOrd="0" destOrd="0" presId="urn:microsoft.com/office/officeart/2005/8/layout/pyramid1"/>
    <dgm:cxn modelId="{0C859620-BFBD-46A1-8ECA-AF7E5F246B29}" type="presOf" srcId="{DAC3A571-1EA4-417F-BA3C-2CAFDB34A0E7}" destId="{F1CF5B8D-C6FE-4FAA-9363-29AE1DA9DA55}" srcOrd="0" destOrd="0" presId="urn:microsoft.com/office/officeart/2005/8/layout/pyramid1"/>
    <dgm:cxn modelId="{CCB6F0B1-1FE4-40FB-840C-4CB5785788A0}" type="presParOf" srcId="{8C7C2721-7610-4AA5-87D4-C8805D25E2AB}" destId="{2DE43837-2DB3-422D-802D-5E005ABB8FED}" srcOrd="0" destOrd="0" presId="urn:microsoft.com/office/officeart/2005/8/layout/pyramid1"/>
    <dgm:cxn modelId="{6BD14E33-434E-4D82-9B7F-5D9FC78D9F45}" type="presParOf" srcId="{2DE43837-2DB3-422D-802D-5E005ABB8FED}" destId="{01B73782-99C8-4B26-9BEF-0189710FB26F}" srcOrd="0" destOrd="0" presId="urn:microsoft.com/office/officeart/2005/8/layout/pyramid1"/>
    <dgm:cxn modelId="{E77BEFB4-D032-4E0D-A377-7F9564D4E97A}" type="presParOf" srcId="{2DE43837-2DB3-422D-802D-5E005ABB8FED}" destId="{B71CFE56-E714-4967-BDD0-599B9E728921}" srcOrd="1" destOrd="0" presId="urn:microsoft.com/office/officeart/2005/8/layout/pyramid1"/>
    <dgm:cxn modelId="{A1DE058A-9309-496B-B5B0-99B1081028F4}" type="presParOf" srcId="{8C7C2721-7610-4AA5-87D4-C8805D25E2AB}" destId="{3B7DAAC6-0363-4607-9CF9-B09C434FC076}" srcOrd="1" destOrd="0" presId="urn:microsoft.com/office/officeart/2005/8/layout/pyramid1"/>
    <dgm:cxn modelId="{8AD167C5-32AF-49BB-BBCE-3978C8EB58FC}" type="presParOf" srcId="{3B7DAAC6-0363-4607-9CF9-B09C434FC076}" destId="{F1CF5B8D-C6FE-4FAA-9363-29AE1DA9DA55}" srcOrd="0" destOrd="0" presId="urn:microsoft.com/office/officeart/2005/8/layout/pyramid1"/>
    <dgm:cxn modelId="{25F4FBAD-F5CE-48AC-B46A-E1FB6BFB534D}" type="presParOf" srcId="{3B7DAAC6-0363-4607-9CF9-B09C434FC076}" destId="{E21654D1-2206-4202-8E29-02FEA461FF90}" srcOrd="1" destOrd="0" presId="urn:microsoft.com/office/officeart/2005/8/layout/pyramid1"/>
    <dgm:cxn modelId="{8E420CD1-86D6-44E3-B68A-6237D52AC121}" type="presParOf" srcId="{8C7C2721-7610-4AA5-87D4-C8805D25E2AB}" destId="{DC20BCE1-D32C-436A-88D5-01184E27AECE}" srcOrd="2" destOrd="0" presId="urn:microsoft.com/office/officeart/2005/8/layout/pyramid1"/>
    <dgm:cxn modelId="{4DFE7052-9390-4636-A3C6-C2DC94C30077}" type="presParOf" srcId="{DC20BCE1-D32C-436A-88D5-01184E27AECE}" destId="{70ADF97E-EAC7-4AAD-8D5E-C9B6EF238312}" srcOrd="0" destOrd="0" presId="urn:microsoft.com/office/officeart/2005/8/layout/pyramid1"/>
    <dgm:cxn modelId="{B7307EE9-C7A4-4F58-B402-3AB6D12E51EA}" type="presParOf" srcId="{DC20BCE1-D32C-436A-88D5-01184E27AECE}" destId="{4E369AEC-C191-4743-88FA-F7B2A1357AF1}" srcOrd="1" destOrd="0" presId="urn:microsoft.com/office/officeart/2005/8/layout/pyramid1"/>
    <dgm:cxn modelId="{D7DD8A5C-18FA-454D-97C8-7B3EB93B9FCD}" type="presParOf" srcId="{8C7C2721-7610-4AA5-87D4-C8805D25E2AB}" destId="{88932F40-1F0A-49B0-B417-642018905C82}" srcOrd="3" destOrd="0" presId="urn:microsoft.com/office/officeart/2005/8/layout/pyramid1"/>
    <dgm:cxn modelId="{E8606971-022F-452D-9808-1477F7FAE503}" type="presParOf" srcId="{88932F40-1F0A-49B0-B417-642018905C82}" destId="{F985E36E-09CA-4867-B022-158DE5AE1CA9}" srcOrd="0" destOrd="0" presId="urn:microsoft.com/office/officeart/2005/8/layout/pyramid1"/>
    <dgm:cxn modelId="{B225D4DA-12AC-4BB6-B577-55B14C7C8837}" type="presParOf" srcId="{88932F40-1F0A-49B0-B417-642018905C82}" destId="{B8E5034E-8AC6-4ADC-A6A1-06B587DED4DF}" srcOrd="1" destOrd="0" presId="urn:microsoft.com/office/officeart/2005/8/layout/pyramid1"/>
    <dgm:cxn modelId="{D1541363-7738-419E-92CD-01CF00DFDB5A}" type="presParOf" srcId="{8C7C2721-7610-4AA5-87D4-C8805D25E2AB}" destId="{68F8FD57-5757-4758-854A-CBC43D3C261A}" srcOrd="4" destOrd="0" presId="urn:microsoft.com/office/officeart/2005/8/layout/pyramid1"/>
    <dgm:cxn modelId="{600F4C44-2944-4C1E-B9E5-8147B5877994}" type="presParOf" srcId="{68F8FD57-5757-4758-854A-CBC43D3C261A}" destId="{A6C824AD-31E6-43E1-9475-F47BF03F3605}" srcOrd="0" destOrd="0" presId="urn:microsoft.com/office/officeart/2005/8/layout/pyramid1"/>
    <dgm:cxn modelId="{3A6B51D9-FA0D-4C0A-9056-C77AC344018A}" type="presParOf" srcId="{68F8FD57-5757-4758-854A-CBC43D3C261A}" destId="{06A7B1CF-E381-4C8C-A7BE-554025E854E5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93F0C3-0648-44B4-8182-F082630320D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0422EFF-C55A-43D2-85CE-C829FE95C613}">
      <dgm:prSet phldrT="[Text]"/>
      <dgm:spPr>
        <a:xfrm>
          <a:off x="0" y="2289"/>
          <a:ext cx="2510028" cy="1511142"/>
        </a:xfrm>
        <a:prstGeom prst="roundRect">
          <a:avLst/>
        </a:prstGeom>
        <a:solidFill>
          <a:srgbClr val="5D4D8A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Use Science for Action</a:t>
          </a:r>
          <a:endParaRPr lang="en-US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F2B8D5C4-EC3B-426E-B44A-A9ACBE604DD2}" type="parTrans" cxnId="{B9DCE910-8154-482B-BA39-769E111EE01E}">
      <dgm:prSet/>
      <dgm:spPr/>
      <dgm:t>
        <a:bodyPr/>
        <a:lstStyle/>
        <a:p>
          <a:endParaRPr lang="en-US"/>
        </a:p>
      </dgm:t>
    </dgm:pt>
    <dgm:pt modelId="{45862F05-5DE8-4554-AA71-07A67CEC5D61}" type="sibTrans" cxnId="{B9DCE910-8154-482B-BA39-769E111EE01E}">
      <dgm:prSet/>
      <dgm:spPr/>
      <dgm:t>
        <a:bodyPr/>
        <a:lstStyle/>
        <a:p>
          <a:endParaRPr lang="en-US"/>
        </a:p>
      </dgm:t>
    </dgm:pt>
    <dgm:pt modelId="{F074A3BC-88DF-46CB-ABA8-76B0E317281A}">
      <dgm:prSet phldrT="[Text]" custT="1"/>
      <dgm:spPr>
        <a:xfrm rot="5400000">
          <a:off x="4136707" y="-1473275"/>
          <a:ext cx="1208913" cy="4462272"/>
        </a:xfrm>
        <a:prstGeom prst="round2SameRect">
          <a:avLst/>
        </a:prstGeom>
        <a:solidFill>
          <a:srgbClr val="5D4D8A">
            <a:alpha val="20000"/>
          </a:srgbClr>
        </a:solidFill>
        <a:ln w="25400" cap="flat" cmpd="sng" algn="ctr">
          <a:solidFill>
            <a:srgbClr val="5D4D8A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Web Pro"/>
              <a:ea typeface="+mn-ea"/>
              <a:cs typeface="+mn-cs"/>
            </a:rPr>
            <a:t>Address the biggest, modifiable risk factors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Myriad Web Pro"/>
            <a:ea typeface="+mn-ea"/>
            <a:cs typeface="+mn-cs"/>
          </a:endParaRPr>
        </a:p>
      </dgm:t>
    </dgm:pt>
    <dgm:pt modelId="{55BB9CCB-5E71-4DFB-B7DA-7EE74A386FAA}" type="parTrans" cxnId="{390B5078-1304-4EEA-A4EC-8295C610E193}">
      <dgm:prSet/>
      <dgm:spPr/>
      <dgm:t>
        <a:bodyPr/>
        <a:lstStyle/>
        <a:p>
          <a:endParaRPr lang="en-US"/>
        </a:p>
      </dgm:t>
    </dgm:pt>
    <dgm:pt modelId="{AE0B8CBF-645C-4C1B-BD67-DC74D8C71F72}" type="sibTrans" cxnId="{390B5078-1304-4EEA-A4EC-8295C610E193}">
      <dgm:prSet/>
      <dgm:spPr/>
      <dgm:t>
        <a:bodyPr/>
        <a:lstStyle/>
        <a:p>
          <a:endParaRPr lang="en-US"/>
        </a:p>
      </dgm:t>
    </dgm:pt>
    <dgm:pt modelId="{0A643143-9438-4BB8-B064-0F7E74A6FBFB}">
      <dgm:prSet phldrT="[Text]"/>
      <dgm:spPr>
        <a:xfrm>
          <a:off x="0" y="1588988"/>
          <a:ext cx="2510028" cy="1511142"/>
        </a:xfrm>
        <a:prstGeom prst="roundRect">
          <a:avLst/>
        </a:prstGeom>
        <a:solidFill>
          <a:srgbClr val="F86828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Support Implementation</a:t>
          </a:r>
          <a:endParaRPr lang="en-US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1CC68422-94F9-4160-BB8B-E32FF06593BD}" type="parTrans" cxnId="{5E0E40FB-2F74-4183-AF45-72B316E253F9}">
      <dgm:prSet/>
      <dgm:spPr/>
      <dgm:t>
        <a:bodyPr/>
        <a:lstStyle/>
        <a:p>
          <a:endParaRPr lang="en-US"/>
        </a:p>
      </dgm:t>
    </dgm:pt>
    <dgm:pt modelId="{0699BC55-A6FE-408B-B17A-7B2D57D56E46}" type="sibTrans" cxnId="{5E0E40FB-2F74-4183-AF45-72B316E253F9}">
      <dgm:prSet/>
      <dgm:spPr/>
      <dgm:t>
        <a:bodyPr/>
        <a:lstStyle/>
        <a:p>
          <a:endParaRPr lang="en-US"/>
        </a:p>
      </dgm:t>
    </dgm:pt>
    <dgm:pt modelId="{8E1DACB9-2C37-49BD-B7CF-25E1412F19A7}">
      <dgm:prSet phldrT="[Text]" custT="1"/>
      <dgm:spPr>
        <a:xfrm rot="5400000">
          <a:off x="4136707" y="113423"/>
          <a:ext cx="1208913" cy="4462272"/>
        </a:xfrm>
        <a:prstGeom prst="round2SameRect">
          <a:avLst/>
        </a:prstGeom>
        <a:solidFill>
          <a:srgbClr val="F86828">
            <a:alpha val="20000"/>
          </a:srgbClr>
        </a:solidFill>
        <a:ln w="25400" cap="flat" cmpd="sng" algn="ctr">
          <a:solidFill>
            <a:srgbClr val="F86828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Web Pro"/>
              <a:ea typeface="+mn-ea"/>
              <a:cs typeface="+mn-cs"/>
            </a:rPr>
            <a:t>Create a technical package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Myriad Web Pro"/>
            <a:ea typeface="+mn-ea"/>
            <a:cs typeface="+mn-cs"/>
          </a:endParaRPr>
        </a:p>
      </dgm:t>
    </dgm:pt>
    <dgm:pt modelId="{2BDBB5EF-DABA-4E65-8C57-FD380DBE16B9}" type="parTrans" cxnId="{AC3B6BA5-F485-4FE8-A50D-664F378E9029}">
      <dgm:prSet/>
      <dgm:spPr/>
      <dgm:t>
        <a:bodyPr/>
        <a:lstStyle/>
        <a:p>
          <a:endParaRPr lang="en-US"/>
        </a:p>
      </dgm:t>
    </dgm:pt>
    <dgm:pt modelId="{A71C8D90-43A9-424A-B751-9B58A60B6061}" type="sibTrans" cxnId="{AC3B6BA5-F485-4FE8-A50D-664F378E9029}">
      <dgm:prSet/>
      <dgm:spPr/>
      <dgm:t>
        <a:bodyPr/>
        <a:lstStyle/>
        <a:p>
          <a:endParaRPr lang="en-US"/>
        </a:p>
      </dgm:t>
    </dgm:pt>
    <dgm:pt modelId="{C23EEAF1-A1C5-44AC-9B56-6BDE22B57A7C}">
      <dgm:prSet phldrT="[Text]"/>
      <dgm:spPr>
        <a:xfrm>
          <a:off x="0" y="3175688"/>
          <a:ext cx="2510028" cy="1511142"/>
        </a:xfrm>
        <a:prstGeom prst="roundRect">
          <a:avLst/>
        </a:prstGeom>
        <a:solidFill>
          <a:srgbClr val="004FA5"/>
        </a:solidFill>
        <a:ln w="25400" cap="flat" cmpd="sng" algn="ctr">
          <a:solidFill>
            <a:srgbClr val="FFFFFF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en-US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Leverage Context</a:t>
          </a:r>
          <a:endParaRPr lang="en-US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8D964251-39B9-4EE5-A880-92CBD6561836}" type="parTrans" cxnId="{BB36F627-69D6-4C34-8D0D-3740E074313C}">
      <dgm:prSet/>
      <dgm:spPr/>
      <dgm:t>
        <a:bodyPr/>
        <a:lstStyle/>
        <a:p>
          <a:endParaRPr lang="en-US"/>
        </a:p>
      </dgm:t>
    </dgm:pt>
    <dgm:pt modelId="{92BE081E-3DA1-4C4D-8C9E-48A3F27E8500}" type="sibTrans" cxnId="{BB36F627-69D6-4C34-8D0D-3740E074313C}">
      <dgm:prSet/>
      <dgm:spPr/>
      <dgm:t>
        <a:bodyPr/>
        <a:lstStyle/>
        <a:p>
          <a:endParaRPr lang="en-US"/>
        </a:p>
      </dgm:t>
    </dgm:pt>
    <dgm:pt modelId="{F63D5736-2417-4DA7-A41C-3F4BC5872BAF}">
      <dgm:prSet phldrT="[Text]" custT="1"/>
      <dgm:spPr>
        <a:xfrm rot="5400000">
          <a:off x="4136707" y="1700123"/>
          <a:ext cx="1208913" cy="4462272"/>
        </a:xfrm>
        <a:prstGeom prst="round2SameRect">
          <a:avLst/>
        </a:prstGeom>
        <a:solidFill>
          <a:srgbClr val="004FA5">
            <a:alpha val="20000"/>
          </a:srgbClr>
        </a:solidFill>
        <a:ln w="25400" cap="flat" cmpd="sng" algn="ctr">
          <a:solidFill>
            <a:srgbClr val="004FA5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Web Pro"/>
              <a:ea typeface="+mn-ea"/>
              <a:cs typeface="+mn-cs"/>
            </a:rPr>
            <a:t>Make the default choices “safe and healthy”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Myriad Web Pro"/>
            <a:ea typeface="+mn-ea"/>
            <a:cs typeface="+mn-cs"/>
          </a:endParaRPr>
        </a:p>
      </dgm:t>
    </dgm:pt>
    <dgm:pt modelId="{F6AA74E9-BBA2-4043-80D7-418BACF7B678}" type="parTrans" cxnId="{9898B92C-53C1-49F1-8E90-E764B36B9FE9}">
      <dgm:prSet/>
      <dgm:spPr/>
      <dgm:t>
        <a:bodyPr/>
        <a:lstStyle/>
        <a:p>
          <a:endParaRPr lang="en-US"/>
        </a:p>
      </dgm:t>
    </dgm:pt>
    <dgm:pt modelId="{0924BAFE-BCCB-4FEC-BAD5-96FCD8E4CD8F}" type="sibTrans" cxnId="{9898B92C-53C1-49F1-8E90-E764B36B9FE9}">
      <dgm:prSet/>
      <dgm:spPr/>
      <dgm:t>
        <a:bodyPr/>
        <a:lstStyle/>
        <a:p>
          <a:endParaRPr lang="en-US"/>
        </a:p>
      </dgm:t>
    </dgm:pt>
    <dgm:pt modelId="{1A8DBE13-EE39-4077-925E-75829EC1F79A}">
      <dgm:prSet phldrT="[Text]" custT="1"/>
      <dgm:spPr>
        <a:xfrm rot="5400000">
          <a:off x="4136707" y="-1473275"/>
          <a:ext cx="1208913" cy="4462272"/>
        </a:xfrm>
        <a:prstGeom prst="round2SameRect">
          <a:avLst/>
        </a:prstGeom>
        <a:solidFill>
          <a:srgbClr val="5D4D8A">
            <a:alpha val="20000"/>
          </a:srgbClr>
        </a:solidFill>
        <a:ln w="25400" cap="flat" cmpd="sng" algn="ctr">
          <a:solidFill>
            <a:srgbClr val="5D4D8A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Web Pro"/>
              <a:ea typeface="+mn-ea"/>
              <a:cs typeface="+mn-cs"/>
            </a:rPr>
            <a:t>Use effective, evidence-based, and scalable interventions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Myriad Web Pro"/>
            <a:ea typeface="+mn-ea"/>
            <a:cs typeface="+mn-cs"/>
          </a:endParaRPr>
        </a:p>
      </dgm:t>
    </dgm:pt>
    <dgm:pt modelId="{44B4F21E-F810-49E7-9B50-2B61EC979056}" type="parTrans" cxnId="{216E6149-96E1-4D8E-8646-87BE490C2E8B}">
      <dgm:prSet/>
      <dgm:spPr/>
      <dgm:t>
        <a:bodyPr/>
        <a:lstStyle/>
        <a:p>
          <a:endParaRPr lang="en-US"/>
        </a:p>
      </dgm:t>
    </dgm:pt>
    <dgm:pt modelId="{53BA25C0-F0FF-453B-B5AB-F226269DC1B8}" type="sibTrans" cxnId="{216E6149-96E1-4D8E-8646-87BE490C2E8B}">
      <dgm:prSet/>
      <dgm:spPr/>
      <dgm:t>
        <a:bodyPr/>
        <a:lstStyle/>
        <a:p>
          <a:endParaRPr lang="en-US"/>
        </a:p>
      </dgm:t>
    </dgm:pt>
    <dgm:pt modelId="{EC72B0DE-BE6D-4F67-AB22-4DB9BADF2BD8}">
      <dgm:prSet phldrT="[Text]" custT="1"/>
      <dgm:spPr>
        <a:xfrm rot="5400000">
          <a:off x="4136707" y="-1473275"/>
          <a:ext cx="1208913" cy="4462272"/>
        </a:xfrm>
        <a:prstGeom prst="round2SameRect">
          <a:avLst/>
        </a:prstGeom>
        <a:solidFill>
          <a:srgbClr val="5D4D8A">
            <a:alpha val="20000"/>
          </a:srgbClr>
        </a:solidFill>
        <a:ln w="25400" cap="flat" cmpd="sng" algn="ctr">
          <a:solidFill>
            <a:srgbClr val="5D4D8A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Web Pro"/>
              <a:ea typeface="+mn-ea"/>
              <a:cs typeface="+mn-cs"/>
            </a:rPr>
            <a:t>Demonstrate impact with data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Myriad Web Pro"/>
            <a:ea typeface="+mn-ea"/>
            <a:cs typeface="+mn-cs"/>
          </a:endParaRPr>
        </a:p>
      </dgm:t>
    </dgm:pt>
    <dgm:pt modelId="{C0F34249-89F4-4E8C-8B29-F889C76B517A}" type="parTrans" cxnId="{591DF479-BDD7-4BFD-BEC5-8EE3F2521B4B}">
      <dgm:prSet/>
      <dgm:spPr/>
      <dgm:t>
        <a:bodyPr/>
        <a:lstStyle/>
        <a:p>
          <a:endParaRPr lang="en-US"/>
        </a:p>
      </dgm:t>
    </dgm:pt>
    <dgm:pt modelId="{9DA0874C-4EF2-419A-9930-24F1923346D6}" type="sibTrans" cxnId="{591DF479-BDD7-4BFD-BEC5-8EE3F2521B4B}">
      <dgm:prSet/>
      <dgm:spPr/>
      <dgm:t>
        <a:bodyPr/>
        <a:lstStyle/>
        <a:p>
          <a:endParaRPr lang="en-US"/>
        </a:p>
      </dgm:t>
    </dgm:pt>
    <dgm:pt modelId="{72D1E7EA-1910-4818-A756-C8B43A461421}">
      <dgm:prSet custT="1"/>
      <dgm:spPr>
        <a:xfrm rot="5400000">
          <a:off x="4136707" y="113423"/>
          <a:ext cx="1208913" cy="4462272"/>
        </a:xfrm>
        <a:prstGeom prst="round2SameRect">
          <a:avLst/>
        </a:prstGeom>
        <a:solidFill>
          <a:srgbClr val="F86828">
            <a:alpha val="20000"/>
          </a:srgbClr>
        </a:solidFill>
        <a:ln w="25400" cap="flat" cmpd="sng" algn="ctr">
          <a:solidFill>
            <a:srgbClr val="F86828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Web Pro"/>
              <a:ea typeface="+mn-ea"/>
              <a:cs typeface="+mn-cs"/>
            </a:rPr>
            <a:t>Enable, learn from, and celebrate small, local wins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Myriad Web Pro"/>
            <a:ea typeface="+mn-ea"/>
            <a:cs typeface="+mn-cs"/>
          </a:endParaRPr>
        </a:p>
      </dgm:t>
    </dgm:pt>
    <dgm:pt modelId="{68E3256D-8462-451E-8786-4C94F2795751}" type="parTrans" cxnId="{FED5E897-5CE3-4CB8-A3C6-39198A1A2BF9}">
      <dgm:prSet/>
      <dgm:spPr/>
      <dgm:t>
        <a:bodyPr/>
        <a:lstStyle/>
        <a:p>
          <a:endParaRPr lang="en-US"/>
        </a:p>
      </dgm:t>
    </dgm:pt>
    <dgm:pt modelId="{2416FCAC-8520-4564-9A64-52B61B2DD448}" type="sibTrans" cxnId="{FED5E897-5CE3-4CB8-A3C6-39198A1A2BF9}">
      <dgm:prSet/>
      <dgm:spPr/>
      <dgm:t>
        <a:bodyPr/>
        <a:lstStyle/>
        <a:p>
          <a:endParaRPr lang="en-US"/>
        </a:p>
      </dgm:t>
    </dgm:pt>
    <dgm:pt modelId="{6FD23B34-144E-4F94-9F9E-EE2E389BE119}">
      <dgm:prSet phldrT="[Text]" custT="1"/>
      <dgm:spPr>
        <a:xfrm rot="5400000">
          <a:off x="4136707" y="113423"/>
          <a:ext cx="1208913" cy="4462272"/>
        </a:xfrm>
        <a:prstGeom prst="round2SameRect">
          <a:avLst/>
        </a:prstGeom>
        <a:solidFill>
          <a:srgbClr val="F86828">
            <a:alpha val="20000"/>
          </a:srgbClr>
        </a:solidFill>
        <a:ln w="25400" cap="flat" cmpd="sng" algn="ctr">
          <a:solidFill>
            <a:srgbClr val="F86828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Web Pro"/>
              <a:ea typeface="+mn-ea"/>
              <a:cs typeface="+mn-cs"/>
            </a:rPr>
            <a:t>Leverage partners and the intersection with practice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Myriad Web Pro"/>
            <a:ea typeface="+mn-ea"/>
            <a:cs typeface="+mn-cs"/>
          </a:endParaRPr>
        </a:p>
      </dgm:t>
    </dgm:pt>
    <dgm:pt modelId="{3F36AAE1-B869-49C7-AE23-7147C54FEEAD}" type="parTrans" cxnId="{95D3704C-0B01-4A90-895C-2294A669A801}">
      <dgm:prSet/>
      <dgm:spPr/>
      <dgm:t>
        <a:bodyPr/>
        <a:lstStyle/>
        <a:p>
          <a:endParaRPr lang="en-US"/>
        </a:p>
      </dgm:t>
    </dgm:pt>
    <dgm:pt modelId="{B0D7581D-E1D8-4182-91B8-7D28995737DF}" type="sibTrans" cxnId="{95D3704C-0B01-4A90-895C-2294A669A801}">
      <dgm:prSet/>
      <dgm:spPr/>
      <dgm:t>
        <a:bodyPr/>
        <a:lstStyle/>
        <a:p>
          <a:endParaRPr lang="en-US"/>
        </a:p>
      </dgm:t>
    </dgm:pt>
    <dgm:pt modelId="{C32CA92B-8A82-4F1E-93E5-D3607167C5F1}">
      <dgm:prSet custT="1"/>
      <dgm:spPr>
        <a:xfrm rot="5400000">
          <a:off x="4136707" y="1700123"/>
          <a:ext cx="1208913" cy="4462272"/>
        </a:xfrm>
        <a:prstGeom prst="round2SameRect">
          <a:avLst/>
        </a:prstGeom>
        <a:solidFill>
          <a:srgbClr val="004FA5">
            <a:alpha val="20000"/>
          </a:srgbClr>
        </a:solidFill>
        <a:ln w="25400" cap="flat" cmpd="sng" algn="ctr">
          <a:solidFill>
            <a:srgbClr val="004FA5">
              <a:alpha val="90000"/>
            </a:srgbClr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800"/>
            </a:spcAft>
          </a:pPr>
          <a:r>
            <a:rPr lang="en-US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Myriad Web Pro"/>
              <a:ea typeface="+mn-ea"/>
              <a:cs typeface="+mn-cs"/>
            </a:rPr>
            <a:t>Act when the timing is right or pressing</a:t>
          </a:r>
          <a:endParaRPr lang="en-US" sz="1400" dirty="0">
            <a:solidFill>
              <a:schemeClr val="tx1">
                <a:lumMod val="65000"/>
                <a:lumOff val="35000"/>
              </a:schemeClr>
            </a:solidFill>
            <a:latin typeface="Myriad Web Pro"/>
            <a:ea typeface="+mn-ea"/>
            <a:cs typeface="+mn-cs"/>
          </a:endParaRPr>
        </a:p>
      </dgm:t>
    </dgm:pt>
    <dgm:pt modelId="{95B55AB4-14DC-4C8F-B116-97E9FBE7F2C4}" type="parTrans" cxnId="{588A03AF-7339-4ED1-A3AE-7C26881A49EB}">
      <dgm:prSet/>
      <dgm:spPr/>
      <dgm:t>
        <a:bodyPr/>
        <a:lstStyle/>
        <a:p>
          <a:endParaRPr lang="en-US"/>
        </a:p>
      </dgm:t>
    </dgm:pt>
    <dgm:pt modelId="{64DB9321-5077-4357-87B2-63A77E045B21}" type="sibTrans" cxnId="{588A03AF-7339-4ED1-A3AE-7C26881A49EB}">
      <dgm:prSet/>
      <dgm:spPr/>
      <dgm:t>
        <a:bodyPr/>
        <a:lstStyle/>
        <a:p>
          <a:endParaRPr lang="en-US"/>
        </a:p>
      </dgm:t>
    </dgm:pt>
    <dgm:pt modelId="{C494AA3B-8B77-40F4-9737-B47F1C3C49F9}" type="pres">
      <dgm:prSet presAssocID="{8593F0C3-0648-44B4-8182-F082630320D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5927D7E-0797-496F-960E-0D504425E8CF}" type="pres">
      <dgm:prSet presAssocID="{20422EFF-C55A-43D2-85CE-C829FE95C613}" presName="linNode" presStyleCnt="0"/>
      <dgm:spPr/>
    </dgm:pt>
    <dgm:pt modelId="{45040326-1E50-4E1B-AD3A-ED3B1DBF62B4}" type="pres">
      <dgm:prSet presAssocID="{20422EFF-C55A-43D2-85CE-C829FE95C61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5D6A05-F209-4DEF-9A7F-9CAB5C19CBBA}" type="pres">
      <dgm:prSet presAssocID="{20422EFF-C55A-43D2-85CE-C829FE95C61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2000C7-47C0-46EE-B0A6-CA596703927C}" type="pres">
      <dgm:prSet presAssocID="{45862F05-5DE8-4554-AA71-07A67CEC5D61}" presName="sp" presStyleCnt="0"/>
      <dgm:spPr/>
    </dgm:pt>
    <dgm:pt modelId="{68A55A67-1CA8-48A6-9565-84DD7A8299F9}" type="pres">
      <dgm:prSet presAssocID="{0A643143-9438-4BB8-B064-0F7E74A6FBFB}" presName="linNode" presStyleCnt="0"/>
      <dgm:spPr/>
    </dgm:pt>
    <dgm:pt modelId="{23F7D692-0D8C-4C6C-B4CE-E51DC6FD12D3}" type="pres">
      <dgm:prSet presAssocID="{0A643143-9438-4BB8-B064-0F7E74A6FBFB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DDA827-3E02-42A9-9A3B-D5B6503C39F2}" type="pres">
      <dgm:prSet presAssocID="{0A643143-9438-4BB8-B064-0F7E74A6FBFB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D0064-4F56-453B-A912-E043928AE73F}" type="pres">
      <dgm:prSet presAssocID="{0699BC55-A6FE-408B-B17A-7B2D57D56E46}" presName="sp" presStyleCnt="0"/>
      <dgm:spPr/>
    </dgm:pt>
    <dgm:pt modelId="{C77DD51B-2B49-4EDC-98ED-B4C649112701}" type="pres">
      <dgm:prSet presAssocID="{C23EEAF1-A1C5-44AC-9B56-6BDE22B57A7C}" presName="linNode" presStyleCnt="0"/>
      <dgm:spPr/>
    </dgm:pt>
    <dgm:pt modelId="{0C078FC9-2F16-4A62-BAC6-BAA7E6C8AD66}" type="pres">
      <dgm:prSet presAssocID="{C23EEAF1-A1C5-44AC-9B56-6BDE22B57A7C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BF8FA-6264-4E59-A36E-23AA6D73A2DB}" type="pres">
      <dgm:prSet presAssocID="{C23EEAF1-A1C5-44AC-9B56-6BDE22B57A7C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DFC03E-DD5C-4E35-9CAB-EBDD1E0752EB}" type="presOf" srcId="{C23EEAF1-A1C5-44AC-9B56-6BDE22B57A7C}" destId="{0C078FC9-2F16-4A62-BAC6-BAA7E6C8AD66}" srcOrd="0" destOrd="0" presId="urn:microsoft.com/office/officeart/2005/8/layout/vList5"/>
    <dgm:cxn modelId="{FED5E897-5CE3-4CB8-A3C6-39198A1A2BF9}" srcId="{0A643143-9438-4BB8-B064-0F7E74A6FBFB}" destId="{72D1E7EA-1910-4818-A756-C8B43A461421}" srcOrd="2" destOrd="0" parTransId="{68E3256D-8462-451E-8786-4C94F2795751}" sibTransId="{2416FCAC-8520-4564-9A64-52B61B2DD448}"/>
    <dgm:cxn modelId="{9898B92C-53C1-49F1-8E90-E764B36B9FE9}" srcId="{C23EEAF1-A1C5-44AC-9B56-6BDE22B57A7C}" destId="{F63D5736-2417-4DA7-A41C-3F4BC5872BAF}" srcOrd="0" destOrd="0" parTransId="{F6AA74E9-BBA2-4043-80D7-418BACF7B678}" sibTransId="{0924BAFE-BCCB-4FEC-BAD5-96FCD8E4CD8F}"/>
    <dgm:cxn modelId="{216E6149-96E1-4D8E-8646-87BE490C2E8B}" srcId="{20422EFF-C55A-43D2-85CE-C829FE95C613}" destId="{1A8DBE13-EE39-4077-925E-75829EC1F79A}" srcOrd="1" destOrd="0" parTransId="{44B4F21E-F810-49E7-9B50-2B61EC979056}" sibTransId="{53BA25C0-F0FF-453B-B5AB-F226269DC1B8}"/>
    <dgm:cxn modelId="{ED5B6923-8C91-4538-899C-7E59484F64DD}" type="presOf" srcId="{EC72B0DE-BE6D-4F67-AB22-4DB9BADF2BD8}" destId="{115D6A05-F209-4DEF-9A7F-9CAB5C19CBBA}" srcOrd="0" destOrd="2" presId="urn:microsoft.com/office/officeart/2005/8/layout/vList5"/>
    <dgm:cxn modelId="{8FC3B407-1141-4E22-93B5-A293CE8D9455}" type="presOf" srcId="{0A643143-9438-4BB8-B064-0F7E74A6FBFB}" destId="{23F7D692-0D8C-4C6C-B4CE-E51DC6FD12D3}" srcOrd="0" destOrd="0" presId="urn:microsoft.com/office/officeart/2005/8/layout/vList5"/>
    <dgm:cxn modelId="{AC3B6BA5-F485-4FE8-A50D-664F378E9029}" srcId="{0A643143-9438-4BB8-B064-0F7E74A6FBFB}" destId="{8E1DACB9-2C37-49BD-B7CF-25E1412F19A7}" srcOrd="0" destOrd="0" parTransId="{2BDBB5EF-DABA-4E65-8C57-FD380DBE16B9}" sibTransId="{A71C8D90-43A9-424A-B751-9B58A60B6061}"/>
    <dgm:cxn modelId="{588A03AF-7339-4ED1-A3AE-7C26881A49EB}" srcId="{C23EEAF1-A1C5-44AC-9B56-6BDE22B57A7C}" destId="{C32CA92B-8A82-4F1E-93E5-D3607167C5F1}" srcOrd="1" destOrd="0" parTransId="{95B55AB4-14DC-4C8F-B116-97E9FBE7F2C4}" sibTransId="{64DB9321-5077-4357-87B2-63A77E045B21}"/>
    <dgm:cxn modelId="{95D3704C-0B01-4A90-895C-2294A669A801}" srcId="{0A643143-9438-4BB8-B064-0F7E74A6FBFB}" destId="{6FD23B34-144E-4F94-9F9E-EE2E389BE119}" srcOrd="1" destOrd="0" parTransId="{3F36AAE1-B869-49C7-AE23-7147C54FEEAD}" sibTransId="{B0D7581D-E1D8-4182-91B8-7D28995737DF}"/>
    <dgm:cxn modelId="{390B5078-1304-4EEA-A4EC-8295C610E193}" srcId="{20422EFF-C55A-43D2-85CE-C829FE95C613}" destId="{F074A3BC-88DF-46CB-ABA8-76B0E317281A}" srcOrd="0" destOrd="0" parTransId="{55BB9CCB-5E71-4DFB-B7DA-7EE74A386FAA}" sibTransId="{AE0B8CBF-645C-4C1B-BD67-DC74D8C71F72}"/>
    <dgm:cxn modelId="{68035312-C6C7-4EB1-8FAB-F90D30281A05}" type="presOf" srcId="{C32CA92B-8A82-4F1E-93E5-D3607167C5F1}" destId="{637BF8FA-6264-4E59-A36E-23AA6D73A2DB}" srcOrd="0" destOrd="1" presId="urn:microsoft.com/office/officeart/2005/8/layout/vList5"/>
    <dgm:cxn modelId="{B9DCE910-8154-482B-BA39-769E111EE01E}" srcId="{8593F0C3-0648-44B4-8182-F082630320DE}" destId="{20422EFF-C55A-43D2-85CE-C829FE95C613}" srcOrd="0" destOrd="0" parTransId="{F2B8D5C4-EC3B-426E-B44A-A9ACBE604DD2}" sibTransId="{45862F05-5DE8-4554-AA71-07A67CEC5D61}"/>
    <dgm:cxn modelId="{591DF479-BDD7-4BFD-BEC5-8EE3F2521B4B}" srcId="{20422EFF-C55A-43D2-85CE-C829FE95C613}" destId="{EC72B0DE-BE6D-4F67-AB22-4DB9BADF2BD8}" srcOrd="2" destOrd="0" parTransId="{C0F34249-89F4-4E8C-8B29-F889C76B517A}" sibTransId="{9DA0874C-4EF2-419A-9930-24F1923346D6}"/>
    <dgm:cxn modelId="{E08D25FD-4A54-4794-8868-E82DCCB98C63}" type="presOf" srcId="{8E1DACB9-2C37-49BD-B7CF-25E1412F19A7}" destId="{08DDA827-3E02-42A9-9A3B-D5B6503C39F2}" srcOrd="0" destOrd="0" presId="urn:microsoft.com/office/officeart/2005/8/layout/vList5"/>
    <dgm:cxn modelId="{6F231659-C26D-4362-A9BC-1C07F39F58F9}" type="presOf" srcId="{20422EFF-C55A-43D2-85CE-C829FE95C613}" destId="{45040326-1E50-4E1B-AD3A-ED3B1DBF62B4}" srcOrd="0" destOrd="0" presId="urn:microsoft.com/office/officeart/2005/8/layout/vList5"/>
    <dgm:cxn modelId="{48A458FD-4742-4F15-A514-A1EED3362947}" type="presOf" srcId="{F63D5736-2417-4DA7-A41C-3F4BC5872BAF}" destId="{637BF8FA-6264-4E59-A36E-23AA6D73A2DB}" srcOrd="0" destOrd="0" presId="urn:microsoft.com/office/officeart/2005/8/layout/vList5"/>
    <dgm:cxn modelId="{5E0E40FB-2F74-4183-AF45-72B316E253F9}" srcId="{8593F0C3-0648-44B4-8182-F082630320DE}" destId="{0A643143-9438-4BB8-B064-0F7E74A6FBFB}" srcOrd="1" destOrd="0" parTransId="{1CC68422-94F9-4160-BB8B-E32FF06593BD}" sibTransId="{0699BC55-A6FE-408B-B17A-7B2D57D56E46}"/>
    <dgm:cxn modelId="{BB36F627-69D6-4C34-8D0D-3740E074313C}" srcId="{8593F0C3-0648-44B4-8182-F082630320DE}" destId="{C23EEAF1-A1C5-44AC-9B56-6BDE22B57A7C}" srcOrd="2" destOrd="0" parTransId="{8D964251-39B9-4EE5-A880-92CBD6561836}" sibTransId="{92BE081E-3DA1-4C4D-8C9E-48A3F27E8500}"/>
    <dgm:cxn modelId="{694034CB-725F-4C31-A418-582C9C117950}" type="presOf" srcId="{F074A3BC-88DF-46CB-ABA8-76B0E317281A}" destId="{115D6A05-F209-4DEF-9A7F-9CAB5C19CBBA}" srcOrd="0" destOrd="0" presId="urn:microsoft.com/office/officeart/2005/8/layout/vList5"/>
    <dgm:cxn modelId="{B65FC6D9-A3FE-4D4A-B988-2628A649EFEA}" type="presOf" srcId="{1A8DBE13-EE39-4077-925E-75829EC1F79A}" destId="{115D6A05-F209-4DEF-9A7F-9CAB5C19CBBA}" srcOrd="0" destOrd="1" presId="urn:microsoft.com/office/officeart/2005/8/layout/vList5"/>
    <dgm:cxn modelId="{38D681E8-FE87-4089-B160-94D33631FF57}" type="presOf" srcId="{8593F0C3-0648-44B4-8182-F082630320DE}" destId="{C494AA3B-8B77-40F4-9737-B47F1C3C49F9}" srcOrd="0" destOrd="0" presId="urn:microsoft.com/office/officeart/2005/8/layout/vList5"/>
    <dgm:cxn modelId="{5A216F4D-AE9C-4026-80F6-77F5ADE8B7F3}" type="presOf" srcId="{6FD23B34-144E-4F94-9F9E-EE2E389BE119}" destId="{08DDA827-3E02-42A9-9A3B-D5B6503C39F2}" srcOrd="0" destOrd="1" presId="urn:microsoft.com/office/officeart/2005/8/layout/vList5"/>
    <dgm:cxn modelId="{2232923E-CFBD-4CF5-A4B7-4E7669EE81AC}" type="presOf" srcId="{72D1E7EA-1910-4818-A756-C8B43A461421}" destId="{08DDA827-3E02-42A9-9A3B-D5B6503C39F2}" srcOrd="0" destOrd="2" presId="urn:microsoft.com/office/officeart/2005/8/layout/vList5"/>
    <dgm:cxn modelId="{0215C870-9C2B-4A70-9D3F-F47BA2681680}" type="presParOf" srcId="{C494AA3B-8B77-40F4-9737-B47F1C3C49F9}" destId="{C5927D7E-0797-496F-960E-0D504425E8CF}" srcOrd="0" destOrd="0" presId="urn:microsoft.com/office/officeart/2005/8/layout/vList5"/>
    <dgm:cxn modelId="{DA336DE0-141F-4615-9342-0D46E4A8DCFE}" type="presParOf" srcId="{C5927D7E-0797-496F-960E-0D504425E8CF}" destId="{45040326-1E50-4E1B-AD3A-ED3B1DBF62B4}" srcOrd="0" destOrd="0" presId="urn:microsoft.com/office/officeart/2005/8/layout/vList5"/>
    <dgm:cxn modelId="{E2B9281C-55F1-4956-AFD2-EE41D7763C96}" type="presParOf" srcId="{C5927D7E-0797-496F-960E-0D504425E8CF}" destId="{115D6A05-F209-4DEF-9A7F-9CAB5C19CBBA}" srcOrd="1" destOrd="0" presId="urn:microsoft.com/office/officeart/2005/8/layout/vList5"/>
    <dgm:cxn modelId="{ADD597D5-6B40-4757-869A-AA0F1F349F52}" type="presParOf" srcId="{C494AA3B-8B77-40F4-9737-B47F1C3C49F9}" destId="{E32000C7-47C0-46EE-B0A6-CA596703927C}" srcOrd="1" destOrd="0" presId="urn:microsoft.com/office/officeart/2005/8/layout/vList5"/>
    <dgm:cxn modelId="{543649B5-31CC-45F3-8101-487F1F0DE912}" type="presParOf" srcId="{C494AA3B-8B77-40F4-9737-B47F1C3C49F9}" destId="{68A55A67-1CA8-48A6-9565-84DD7A8299F9}" srcOrd="2" destOrd="0" presId="urn:microsoft.com/office/officeart/2005/8/layout/vList5"/>
    <dgm:cxn modelId="{F90EB6CB-3702-4231-8A42-B6C42EB5266F}" type="presParOf" srcId="{68A55A67-1CA8-48A6-9565-84DD7A8299F9}" destId="{23F7D692-0D8C-4C6C-B4CE-E51DC6FD12D3}" srcOrd="0" destOrd="0" presId="urn:microsoft.com/office/officeart/2005/8/layout/vList5"/>
    <dgm:cxn modelId="{1683F183-48FC-4695-AD9E-87CD8F61DE36}" type="presParOf" srcId="{68A55A67-1CA8-48A6-9565-84DD7A8299F9}" destId="{08DDA827-3E02-42A9-9A3B-D5B6503C39F2}" srcOrd="1" destOrd="0" presId="urn:microsoft.com/office/officeart/2005/8/layout/vList5"/>
    <dgm:cxn modelId="{84FEDBBB-6866-46BD-B001-1D5687802EA1}" type="presParOf" srcId="{C494AA3B-8B77-40F4-9737-B47F1C3C49F9}" destId="{1F7D0064-4F56-453B-A912-E043928AE73F}" srcOrd="3" destOrd="0" presId="urn:microsoft.com/office/officeart/2005/8/layout/vList5"/>
    <dgm:cxn modelId="{7138C9A1-0430-4927-94EF-D44D52B0ABD7}" type="presParOf" srcId="{C494AA3B-8B77-40F4-9737-B47F1C3C49F9}" destId="{C77DD51B-2B49-4EDC-98ED-B4C649112701}" srcOrd="4" destOrd="0" presId="urn:microsoft.com/office/officeart/2005/8/layout/vList5"/>
    <dgm:cxn modelId="{7C46F1B4-7A93-49B7-BEC8-EF0BBDDDBCA3}" type="presParOf" srcId="{C77DD51B-2B49-4EDC-98ED-B4C649112701}" destId="{0C078FC9-2F16-4A62-BAC6-BAA7E6C8AD66}" srcOrd="0" destOrd="0" presId="urn:microsoft.com/office/officeart/2005/8/layout/vList5"/>
    <dgm:cxn modelId="{A04C425D-8415-4106-A604-923FD124F1E1}" type="presParOf" srcId="{C77DD51B-2B49-4EDC-98ED-B4C649112701}" destId="{637BF8FA-6264-4E59-A36E-23AA6D73A2D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516DF2-2C40-476F-A812-8AB96D0FCCE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3CBD4C-80D0-447A-8A01-488F9660770F}">
      <dgm:prSet phldrT="[Text]" custT="1"/>
      <dgm:spPr>
        <a:xfrm>
          <a:off x="411023" y="271826"/>
          <a:ext cx="6760011" cy="544001"/>
        </a:xfrm>
        <a:prstGeom prst="rect">
          <a:avLst/>
        </a:prstGeom>
        <a:solidFill>
          <a:srgbClr val="5D4D8A"/>
        </a:solidFill>
        <a:ln w="25400" cap="flat" cmpd="sng" algn="ctr">
          <a:solidFill>
            <a:srgbClr val="5D4D8A"/>
          </a:solidFill>
          <a:prstDash val="solid"/>
        </a:ln>
        <a:effectLst/>
      </dgm:spPr>
      <dgm:t>
        <a:bodyPr/>
        <a:lstStyle/>
        <a:p>
          <a:pPr algn="l"/>
          <a:r>
            <a:rPr lang="en-US" sz="14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Learn from other high income countries and replicate when possible</a:t>
          </a:r>
          <a:endParaRPr lang="en-US" sz="14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20060E8C-47F5-4717-8952-20F107F3E8A3}" type="parTrans" cxnId="{B9DA05D9-7E0F-46CF-9D67-5BEBD6436221}">
      <dgm:prSet/>
      <dgm:spPr/>
      <dgm:t>
        <a:bodyPr/>
        <a:lstStyle/>
        <a:p>
          <a:endParaRPr lang="en-US"/>
        </a:p>
      </dgm:t>
    </dgm:pt>
    <dgm:pt modelId="{ED6BC95D-8693-45F3-8013-F85CFCC373C1}" type="sibTrans" cxnId="{B9DA05D9-7E0F-46CF-9D67-5BEBD6436221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xfrm>
          <a:off x="-4918612" y="-753706"/>
          <a:ext cx="5858033" cy="5858033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solidFill>
          <a:srgbClr val="002060"/>
        </a:solidFill>
        <a:ln w="25400" cap="flat" cmpd="sng" algn="ctr">
          <a:solidFill>
            <a:srgbClr val="002060">
              <a:shade val="50000"/>
            </a:srgbClr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1DEAA34-7576-44EC-83BF-E97BC09A730A}">
      <dgm:prSet phldrT="[Text]" custT="1"/>
      <dgm:spPr>
        <a:xfrm>
          <a:off x="800839" y="2719050"/>
          <a:ext cx="6370196" cy="544001"/>
        </a:xfrm>
        <a:prstGeom prst="rect">
          <a:avLst/>
        </a:prstGeom>
        <a:solidFill>
          <a:srgbClr val="004FA5"/>
        </a:solidFill>
        <a:ln w="25400" cap="flat" cmpd="sng" algn="ctr">
          <a:solidFill>
            <a:srgbClr val="004FA5"/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Couple strong laws with high visibility enforcement</a:t>
          </a:r>
          <a:endParaRPr lang="en-US" sz="14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70DD25BB-FC73-40BD-937F-D0A04683BF37}" type="parTrans" cxnId="{2D4E5217-49FE-4A9A-8609-B58F5F62FDB1}">
      <dgm:prSet/>
      <dgm:spPr/>
      <dgm:t>
        <a:bodyPr/>
        <a:lstStyle/>
        <a:p>
          <a:endParaRPr lang="en-US"/>
        </a:p>
      </dgm:t>
    </dgm:pt>
    <dgm:pt modelId="{AF5534C5-98A5-4DEA-AA08-53984B7379B1}" type="sibTrans" cxnId="{2D4E5217-49FE-4A9A-8609-B58F5F62FDB1}">
      <dgm:prSet/>
      <dgm:spPr/>
      <dgm:t>
        <a:bodyPr/>
        <a:lstStyle/>
        <a:p>
          <a:endParaRPr lang="en-US"/>
        </a:p>
      </dgm:t>
    </dgm:pt>
    <dgm:pt modelId="{CB529496-4FF6-4D80-A661-57F584278E34}">
      <dgm:prSet phldrT="[Text]" custT="1"/>
      <dgm:spPr>
        <a:xfrm>
          <a:off x="411023" y="3534791"/>
          <a:ext cx="6760011" cy="544001"/>
        </a:xfrm>
        <a:prstGeom prst="rect">
          <a:avLst/>
        </a:prstGeom>
        <a:solidFill>
          <a:srgbClr val="004FA5">
            <a:alpha val="60000"/>
          </a:srgbClr>
        </a:solidFill>
        <a:ln w="25400" cap="flat" cmpd="sng" algn="ctr">
          <a:solidFill>
            <a:srgbClr val="6695C9"/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Create a safety culture</a:t>
          </a:r>
        </a:p>
      </dgm:t>
    </dgm:pt>
    <dgm:pt modelId="{2E74CD78-0CDD-451F-9EE5-FD637669ABD2}" type="parTrans" cxnId="{4627823B-9BDC-449B-93A8-E7F5861FAD0D}">
      <dgm:prSet/>
      <dgm:spPr/>
      <dgm:t>
        <a:bodyPr/>
        <a:lstStyle/>
        <a:p>
          <a:endParaRPr lang="en-US"/>
        </a:p>
      </dgm:t>
    </dgm:pt>
    <dgm:pt modelId="{BDD3F83A-5444-4401-8F19-8EF9E4A727D7}" type="sibTrans" cxnId="{4627823B-9BDC-449B-93A8-E7F5861FAD0D}">
      <dgm:prSet/>
      <dgm:spPr/>
      <dgm:t>
        <a:bodyPr/>
        <a:lstStyle/>
        <a:p>
          <a:endParaRPr lang="en-US"/>
        </a:p>
      </dgm:t>
    </dgm:pt>
    <dgm:pt modelId="{8E144472-349A-4648-B453-7A79CC5C04CB}">
      <dgm:prSet custT="1"/>
      <dgm:spPr>
        <a:xfrm>
          <a:off x="800839" y="1087567"/>
          <a:ext cx="6370196" cy="544001"/>
        </a:xfrm>
        <a:prstGeom prst="rect">
          <a:avLst/>
        </a:prstGeom>
        <a:solidFill>
          <a:srgbClr val="5D4D8A">
            <a:alpha val="50000"/>
          </a:srgbClr>
        </a:solidFill>
        <a:ln w="25400" cap="flat" cmpd="sng" algn="ctr">
          <a:solidFill>
            <a:srgbClr val="AEA6C4">
              <a:alpha val="50000"/>
            </a:srgbClr>
          </a:solidFill>
          <a:prstDash val="solid"/>
        </a:ln>
        <a:effectLst/>
      </dgm:spPr>
      <dgm:t>
        <a:bodyPr/>
        <a:lstStyle/>
        <a:p>
          <a:r>
            <a:rPr lang="en-US" sz="14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Address racial and ethnic disparities and vulnerable road users</a:t>
          </a:r>
        </a:p>
      </dgm:t>
    </dgm:pt>
    <dgm:pt modelId="{42DB2EF6-0A7B-4084-A5EA-32A93338CFD4}" type="parTrans" cxnId="{B326E62E-E668-4386-AE79-6A38A2BDFFAA}">
      <dgm:prSet/>
      <dgm:spPr/>
      <dgm:t>
        <a:bodyPr/>
        <a:lstStyle/>
        <a:p>
          <a:endParaRPr lang="en-US"/>
        </a:p>
      </dgm:t>
    </dgm:pt>
    <dgm:pt modelId="{B4EC309F-F883-49EA-93D2-0B854A23829A}" type="sibTrans" cxnId="{B326E62E-E668-4386-AE79-6A38A2BDFFAA}">
      <dgm:prSet/>
      <dgm:spPr/>
      <dgm:t>
        <a:bodyPr/>
        <a:lstStyle/>
        <a:p>
          <a:endParaRPr lang="en-US"/>
        </a:p>
      </dgm:t>
    </dgm:pt>
    <dgm:pt modelId="{6E57A0B6-5AE3-488A-8145-19557083EF9F}">
      <dgm:prSet custT="1"/>
      <dgm:spPr>
        <a:xfrm>
          <a:off x="920481" y="1903309"/>
          <a:ext cx="6250554" cy="544001"/>
        </a:xfrm>
        <a:prstGeom prst="rect">
          <a:avLst/>
        </a:prstGeom>
        <a:solidFill>
          <a:srgbClr val="F86828"/>
        </a:solidFill>
        <a:ln w="25400" cap="flat" cmpd="sng" algn="ctr">
          <a:solidFill>
            <a:srgbClr val="F86828"/>
          </a:solidFill>
          <a:prstDash val="solid"/>
        </a:ln>
        <a:effectLst/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400" dirty="0" smtClean="0">
              <a:solidFill>
                <a:srgbClr val="FFFFFF"/>
              </a:solidFill>
              <a:latin typeface="Myriad Web Pro"/>
              <a:ea typeface="+mn-ea"/>
              <a:cs typeface="+mn-cs"/>
            </a:rPr>
            <a:t>Leverage new technologies when possible but double down on existing countermeasures</a:t>
          </a:r>
          <a:endParaRPr lang="en-US" sz="1400" dirty="0">
            <a:solidFill>
              <a:srgbClr val="FFFFFF"/>
            </a:solidFill>
            <a:latin typeface="Myriad Web Pro"/>
            <a:ea typeface="+mn-ea"/>
            <a:cs typeface="+mn-cs"/>
          </a:endParaRPr>
        </a:p>
      </dgm:t>
    </dgm:pt>
    <dgm:pt modelId="{9FCE4EF8-408A-4AFD-806B-0AC1800A1867}" type="parTrans" cxnId="{D7D2CF9E-9C23-4FDE-9B57-43FBA3B15399}">
      <dgm:prSet/>
      <dgm:spPr/>
      <dgm:t>
        <a:bodyPr/>
        <a:lstStyle/>
        <a:p>
          <a:endParaRPr lang="en-US"/>
        </a:p>
      </dgm:t>
    </dgm:pt>
    <dgm:pt modelId="{C04D1CBE-DA87-456F-8244-0379F4259E8F}" type="sibTrans" cxnId="{D7D2CF9E-9C23-4FDE-9B57-43FBA3B15399}">
      <dgm:prSet/>
      <dgm:spPr/>
      <dgm:t>
        <a:bodyPr/>
        <a:lstStyle/>
        <a:p>
          <a:endParaRPr lang="en-US"/>
        </a:p>
      </dgm:t>
    </dgm:pt>
    <dgm:pt modelId="{471BE31F-CF5D-47AE-A16E-64E0378B042C}" type="pres">
      <dgm:prSet presAssocID="{50516DF2-2C40-476F-A812-8AB96D0FCC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0C044BBF-7447-47AD-99DE-469DB94420B8}" type="pres">
      <dgm:prSet presAssocID="{50516DF2-2C40-476F-A812-8AB96D0FCCE9}" presName="Name1" presStyleCnt="0"/>
      <dgm:spPr/>
    </dgm:pt>
    <dgm:pt modelId="{A5F4B149-8021-47FD-BB94-CB8566E66F57}" type="pres">
      <dgm:prSet presAssocID="{50516DF2-2C40-476F-A812-8AB96D0FCCE9}" presName="cycle" presStyleCnt="0"/>
      <dgm:spPr/>
    </dgm:pt>
    <dgm:pt modelId="{DC564785-B1BA-4316-8624-4240D3055435}" type="pres">
      <dgm:prSet presAssocID="{50516DF2-2C40-476F-A812-8AB96D0FCCE9}" presName="srcNode" presStyleLbl="node1" presStyleIdx="0" presStyleCnt="5"/>
      <dgm:spPr/>
    </dgm:pt>
    <dgm:pt modelId="{FAA9EF28-82F4-455C-AA52-497400B7C145}" type="pres">
      <dgm:prSet presAssocID="{50516DF2-2C40-476F-A812-8AB96D0FCCE9}" presName="conn" presStyleLbl="parChTrans1D2" presStyleIdx="0" presStyleCnt="1"/>
      <dgm:spPr/>
      <dgm:t>
        <a:bodyPr/>
        <a:lstStyle/>
        <a:p>
          <a:endParaRPr lang="en-US"/>
        </a:p>
      </dgm:t>
    </dgm:pt>
    <dgm:pt modelId="{1CC3800E-CA4B-4565-BE28-8E28F829EF6D}" type="pres">
      <dgm:prSet presAssocID="{50516DF2-2C40-476F-A812-8AB96D0FCCE9}" presName="extraNode" presStyleLbl="node1" presStyleIdx="0" presStyleCnt="5"/>
      <dgm:spPr/>
    </dgm:pt>
    <dgm:pt modelId="{33D17AE3-1F70-4C85-9AC9-61D8EFD8166E}" type="pres">
      <dgm:prSet presAssocID="{50516DF2-2C40-476F-A812-8AB96D0FCCE9}" presName="dstNode" presStyleLbl="node1" presStyleIdx="0" presStyleCnt="5"/>
      <dgm:spPr/>
    </dgm:pt>
    <dgm:pt modelId="{072FA380-D8DA-4DEF-B1B6-BDA053A60656}" type="pres">
      <dgm:prSet presAssocID="{723CBD4C-80D0-447A-8A01-488F9660770F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55B8E3-0E20-42DB-8FBD-DB3E2923FCF2}" type="pres">
      <dgm:prSet presAssocID="{723CBD4C-80D0-447A-8A01-488F9660770F}" presName="accent_1" presStyleCnt="0"/>
      <dgm:spPr/>
    </dgm:pt>
    <dgm:pt modelId="{0DD1F963-BBEE-47A7-A972-E4DDBA27515A}" type="pres">
      <dgm:prSet presAssocID="{723CBD4C-80D0-447A-8A01-488F9660770F}" presName="accentRepeatNode" presStyleLbl="solidFgAcc1" presStyleIdx="0" presStyleCnt="5"/>
      <dgm:spPr>
        <a:xfrm>
          <a:off x="71022" y="203826"/>
          <a:ext cx="680001" cy="680001"/>
        </a:xfrm>
        <a:prstGeom prst="ellipse">
          <a:avLst/>
        </a:prstGeom>
        <a:solidFill>
          <a:srgbClr val="5D4D8A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8D5C6C4A-C00F-4759-800C-E5C91932579B}" type="pres">
      <dgm:prSet presAssocID="{8E144472-349A-4648-B453-7A79CC5C04CB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BD699-BF6B-4F2A-B6E9-18E5933810C7}" type="pres">
      <dgm:prSet presAssocID="{8E144472-349A-4648-B453-7A79CC5C04CB}" presName="accent_2" presStyleCnt="0"/>
      <dgm:spPr/>
    </dgm:pt>
    <dgm:pt modelId="{3E1530AF-45B3-427A-BA6D-08CD9367752A}" type="pres">
      <dgm:prSet presAssocID="{8E144472-349A-4648-B453-7A79CC5C04CB}" presName="accentRepeatNode" presStyleLbl="solidFgAcc1" presStyleIdx="1" presStyleCnt="5"/>
      <dgm:spPr>
        <a:xfrm>
          <a:off x="460838" y="1019567"/>
          <a:ext cx="680001" cy="680001"/>
        </a:xfrm>
        <a:prstGeom prst="ellipse">
          <a:avLst/>
        </a:prstGeom>
        <a:solidFill>
          <a:srgbClr val="AEA6C4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9B8455D7-9F5C-40E4-BCC0-DCB3B857CB9A}" type="pres">
      <dgm:prSet presAssocID="{6E57A0B6-5AE3-488A-8145-19557083EF9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C666C9-5177-4777-9159-C0091DD68270}" type="pres">
      <dgm:prSet presAssocID="{6E57A0B6-5AE3-488A-8145-19557083EF9F}" presName="accent_3" presStyleCnt="0"/>
      <dgm:spPr/>
    </dgm:pt>
    <dgm:pt modelId="{50B0E52E-1D5E-4351-8849-57352C22F2D6}" type="pres">
      <dgm:prSet presAssocID="{6E57A0B6-5AE3-488A-8145-19557083EF9F}" presName="accentRepeatNode" presStyleLbl="solidFgAcc1" presStyleIdx="2" presStyleCnt="5"/>
      <dgm:spPr>
        <a:xfrm>
          <a:off x="580480" y="1835309"/>
          <a:ext cx="680001" cy="680001"/>
        </a:xfrm>
        <a:prstGeom prst="ellipse">
          <a:avLst/>
        </a:prstGeom>
        <a:solidFill>
          <a:srgbClr val="F86828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16ECEC20-C158-46CF-82C5-0184FB527410}" type="pres">
      <dgm:prSet presAssocID="{91DEAA34-7576-44EC-83BF-E97BC09A730A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A923C-46AC-4FDA-A421-6D6A7CD5E259}" type="pres">
      <dgm:prSet presAssocID="{91DEAA34-7576-44EC-83BF-E97BC09A730A}" presName="accent_4" presStyleCnt="0"/>
      <dgm:spPr/>
    </dgm:pt>
    <dgm:pt modelId="{198796C9-B074-430E-AAB8-0DAD1153075E}" type="pres">
      <dgm:prSet presAssocID="{91DEAA34-7576-44EC-83BF-E97BC09A730A}" presName="accentRepeatNode" presStyleLbl="solidFgAcc1" presStyleIdx="3" presStyleCnt="5"/>
      <dgm:spPr>
        <a:xfrm>
          <a:off x="460838" y="2651050"/>
          <a:ext cx="680001" cy="680001"/>
        </a:xfrm>
        <a:prstGeom prst="ellipse">
          <a:avLst/>
        </a:prstGeom>
        <a:solidFill>
          <a:srgbClr val="004FA5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endParaRPr lang="en-US"/>
        </a:p>
      </dgm:t>
    </dgm:pt>
    <dgm:pt modelId="{634E9FDC-F9C3-4B65-950C-FB8F2D02CAD6}" type="pres">
      <dgm:prSet presAssocID="{CB529496-4FF6-4D80-A661-57F584278E3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1D4D8-D947-4126-AA5F-5C78B6D80341}" type="pres">
      <dgm:prSet presAssocID="{CB529496-4FF6-4D80-A661-57F584278E34}" presName="accent_5" presStyleCnt="0"/>
      <dgm:spPr/>
    </dgm:pt>
    <dgm:pt modelId="{2270E293-0F24-4F56-9839-02A77918BD6F}" type="pres">
      <dgm:prSet presAssocID="{CB529496-4FF6-4D80-A661-57F584278E34}" presName="accentRepeatNode" presStyleLbl="solidFgAcc1" presStyleIdx="4" presStyleCnt="5"/>
      <dgm:spPr>
        <a:xfrm>
          <a:off x="71022" y="3466791"/>
          <a:ext cx="680001" cy="680001"/>
        </a:xfrm>
        <a:prstGeom prst="ellipse">
          <a:avLst/>
        </a:prstGeom>
        <a:solidFill>
          <a:srgbClr val="6695C9"/>
        </a:solidFill>
        <a:ln w="25400" cap="flat" cmpd="sng" algn="ctr">
          <a:solidFill>
            <a:srgbClr val="FFFFFF"/>
          </a:solidFill>
          <a:prstDash val="solid"/>
        </a:ln>
        <a:effectLst/>
      </dgm:spPr>
      <dgm:t>
        <a:bodyPr/>
        <a:lstStyle/>
        <a:p>
          <a:endParaRPr lang="en-US"/>
        </a:p>
      </dgm:t>
    </dgm:pt>
  </dgm:ptLst>
  <dgm:cxnLst>
    <dgm:cxn modelId="{35D10EAF-AA81-43F3-8E8E-CDCDF8419D34}" type="presOf" srcId="{91DEAA34-7576-44EC-83BF-E97BC09A730A}" destId="{16ECEC20-C158-46CF-82C5-0184FB527410}" srcOrd="0" destOrd="0" presId="urn:microsoft.com/office/officeart/2008/layout/VerticalCurvedList"/>
    <dgm:cxn modelId="{7F804D68-965B-4524-8853-DAE36D1AD208}" type="presOf" srcId="{ED6BC95D-8693-45F3-8013-F85CFCC373C1}" destId="{FAA9EF28-82F4-455C-AA52-497400B7C145}" srcOrd="0" destOrd="0" presId="urn:microsoft.com/office/officeart/2008/layout/VerticalCurvedList"/>
    <dgm:cxn modelId="{C85D4324-5303-42C4-BBAE-381470F17B25}" type="presOf" srcId="{6E57A0B6-5AE3-488A-8145-19557083EF9F}" destId="{9B8455D7-9F5C-40E4-BCC0-DCB3B857CB9A}" srcOrd="0" destOrd="0" presId="urn:microsoft.com/office/officeart/2008/layout/VerticalCurvedList"/>
    <dgm:cxn modelId="{FBFCAF6F-F157-4280-B4C4-5B8B6DEB496D}" type="presOf" srcId="{723CBD4C-80D0-447A-8A01-488F9660770F}" destId="{072FA380-D8DA-4DEF-B1B6-BDA053A60656}" srcOrd="0" destOrd="0" presId="urn:microsoft.com/office/officeart/2008/layout/VerticalCurvedList"/>
    <dgm:cxn modelId="{90D20374-67CD-4B0A-8513-FEAE7C90F9D2}" type="presOf" srcId="{50516DF2-2C40-476F-A812-8AB96D0FCCE9}" destId="{471BE31F-CF5D-47AE-A16E-64E0378B042C}" srcOrd="0" destOrd="0" presId="urn:microsoft.com/office/officeart/2008/layout/VerticalCurvedList"/>
    <dgm:cxn modelId="{B1103E9E-CDDB-460B-BDB1-C3FB82406DBF}" type="presOf" srcId="{CB529496-4FF6-4D80-A661-57F584278E34}" destId="{634E9FDC-F9C3-4B65-950C-FB8F2D02CAD6}" srcOrd="0" destOrd="0" presId="urn:microsoft.com/office/officeart/2008/layout/VerticalCurvedList"/>
    <dgm:cxn modelId="{D7D2CF9E-9C23-4FDE-9B57-43FBA3B15399}" srcId="{50516DF2-2C40-476F-A812-8AB96D0FCCE9}" destId="{6E57A0B6-5AE3-488A-8145-19557083EF9F}" srcOrd="2" destOrd="0" parTransId="{9FCE4EF8-408A-4AFD-806B-0AC1800A1867}" sibTransId="{C04D1CBE-DA87-456F-8244-0379F4259E8F}"/>
    <dgm:cxn modelId="{2D4E5217-49FE-4A9A-8609-B58F5F62FDB1}" srcId="{50516DF2-2C40-476F-A812-8AB96D0FCCE9}" destId="{91DEAA34-7576-44EC-83BF-E97BC09A730A}" srcOrd="3" destOrd="0" parTransId="{70DD25BB-FC73-40BD-937F-D0A04683BF37}" sibTransId="{AF5534C5-98A5-4DEA-AA08-53984B7379B1}"/>
    <dgm:cxn modelId="{B326E62E-E668-4386-AE79-6A38A2BDFFAA}" srcId="{50516DF2-2C40-476F-A812-8AB96D0FCCE9}" destId="{8E144472-349A-4648-B453-7A79CC5C04CB}" srcOrd="1" destOrd="0" parTransId="{42DB2EF6-0A7B-4084-A5EA-32A93338CFD4}" sibTransId="{B4EC309F-F883-49EA-93D2-0B854A23829A}"/>
    <dgm:cxn modelId="{B9DA05D9-7E0F-46CF-9D67-5BEBD6436221}" srcId="{50516DF2-2C40-476F-A812-8AB96D0FCCE9}" destId="{723CBD4C-80D0-447A-8A01-488F9660770F}" srcOrd="0" destOrd="0" parTransId="{20060E8C-47F5-4717-8952-20F107F3E8A3}" sibTransId="{ED6BC95D-8693-45F3-8013-F85CFCC373C1}"/>
    <dgm:cxn modelId="{B4AF942C-FA99-4A51-BA32-B323C5C267FB}" type="presOf" srcId="{8E144472-349A-4648-B453-7A79CC5C04CB}" destId="{8D5C6C4A-C00F-4759-800C-E5C91932579B}" srcOrd="0" destOrd="0" presId="urn:microsoft.com/office/officeart/2008/layout/VerticalCurvedList"/>
    <dgm:cxn modelId="{4627823B-9BDC-449B-93A8-E7F5861FAD0D}" srcId="{50516DF2-2C40-476F-A812-8AB96D0FCCE9}" destId="{CB529496-4FF6-4D80-A661-57F584278E34}" srcOrd="4" destOrd="0" parTransId="{2E74CD78-0CDD-451F-9EE5-FD637669ABD2}" sibTransId="{BDD3F83A-5444-4401-8F19-8EF9E4A727D7}"/>
    <dgm:cxn modelId="{A870D1FE-DF3A-4F46-A177-1C5E1C716148}" type="presParOf" srcId="{471BE31F-CF5D-47AE-A16E-64E0378B042C}" destId="{0C044BBF-7447-47AD-99DE-469DB94420B8}" srcOrd="0" destOrd="0" presId="urn:microsoft.com/office/officeart/2008/layout/VerticalCurvedList"/>
    <dgm:cxn modelId="{55C3A1CD-4B7F-4445-8471-95F1244A3BE4}" type="presParOf" srcId="{0C044BBF-7447-47AD-99DE-469DB94420B8}" destId="{A5F4B149-8021-47FD-BB94-CB8566E66F57}" srcOrd="0" destOrd="0" presId="urn:microsoft.com/office/officeart/2008/layout/VerticalCurvedList"/>
    <dgm:cxn modelId="{AD7047E7-D36F-4BD5-9EE2-F9E7AEC5CFB0}" type="presParOf" srcId="{A5F4B149-8021-47FD-BB94-CB8566E66F57}" destId="{DC564785-B1BA-4316-8624-4240D3055435}" srcOrd="0" destOrd="0" presId="urn:microsoft.com/office/officeart/2008/layout/VerticalCurvedList"/>
    <dgm:cxn modelId="{8BD2525E-7886-451E-A138-FBAF9BA429F1}" type="presParOf" srcId="{A5F4B149-8021-47FD-BB94-CB8566E66F57}" destId="{FAA9EF28-82F4-455C-AA52-497400B7C145}" srcOrd="1" destOrd="0" presId="urn:microsoft.com/office/officeart/2008/layout/VerticalCurvedList"/>
    <dgm:cxn modelId="{088A7698-6A54-4D3F-991F-17C5072103BC}" type="presParOf" srcId="{A5F4B149-8021-47FD-BB94-CB8566E66F57}" destId="{1CC3800E-CA4B-4565-BE28-8E28F829EF6D}" srcOrd="2" destOrd="0" presId="urn:microsoft.com/office/officeart/2008/layout/VerticalCurvedList"/>
    <dgm:cxn modelId="{CAC56124-C0C9-4892-A80C-7019BD7B696A}" type="presParOf" srcId="{A5F4B149-8021-47FD-BB94-CB8566E66F57}" destId="{33D17AE3-1F70-4C85-9AC9-61D8EFD8166E}" srcOrd="3" destOrd="0" presId="urn:microsoft.com/office/officeart/2008/layout/VerticalCurvedList"/>
    <dgm:cxn modelId="{7C5BF590-63F9-443B-8F8D-6DD81AFBCA8B}" type="presParOf" srcId="{0C044BBF-7447-47AD-99DE-469DB94420B8}" destId="{072FA380-D8DA-4DEF-B1B6-BDA053A60656}" srcOrd="1" destOrd="0" presId="urn:microsoft.com/office/officeart/2008/layout/VerticalCurvedList"/>
    <dgm:cxn modelId="{BAABB888-BC7A-4C53-A3E8-E9E60C026006}" type="presParOf" srcId="{0C044BBF-7447-47AD-99DE-469DB94420B8}" destId="{9255B8E3-0E20-42DB-8FBD-DB3E2923FCF2}" srcOrd="2" destOrd="0" presId="urn:microsoft.com/office/officeart/2008/layout/VerticalCurvedList"/>
    <dgm:cxn modelId="{B0AEFD26-7FA5-4D8D-B002-5005EF7F105A}" type="presParOf" srcId="{9255B8E3-0E20-42DB-8FBD-DB3E2923FCF2}" destId="{0DD1F963-BBEE-47A7-A972-E4DDBA27515A}" srcOrd="0" destOrd="0" presId="urn:microsoft.com/office/officeart/2008/layout/VerticalCurvedList"/>
    <dgm:cxn modelId="{4EC7F739-E9EB-4170-A038-A0EAD38AE841}" type="presParOf" srcId="{0C044BBF-7447-47AD-99DE-469DB94420B8}" destId="{8D5C6C4A-C00F-4759-800C-E5C91932579B}" srcOrd="3" destOrd="0" presId="urn:microsoft.com/office/officeart/2008/layout/VerticalCurvedList"/>
    <dgm:cxn modelId="{6240304F-403C-42F6-9A43-D3603436D396}" type="presParOf" srcId="{0C044BBF-7447-47AD-99DE-469DB94420B8}" destId="{1B1BD699-BF6B-4F2A-B6E9-18E5933810C7}" srcOrd="4" destOrd="0" presId="urn:microsoft.com/office/officeart/2008/layout/VerticalCurvedList"/>
    <dgm:cxn modelId="{179A2F98-A458-4708-BC0F-53652265829A}" type="presParOf" srcId="{1B1BD699-BF6B-4F2A-B6E9-18E5933810C7}" destId="{3E1530AF-45B3-427A-BA6D-08CD9367752A}" srcOrd="0" destOrd="0" presId="urn:microsoft.com/office/officeart/2008/layout/VerticalCurvedList"/>
    <dgm:cxn modelId="{6F9A8E8D-FE2A-4E0C-B8C3-4EE6AF6154A1}" type="presParOf" srcId="{0C044BBF-7447-47AD-99DE-469DB94420B8}" destId="{9B8455D7-9F5C-40E4-BCC0-DCB3B857CB9A}" srcOrd="5" destOrd="0" presId="urn:microsoft.com/office/officeart/2008/layout/VerticalCurvedList"/>
    <dgm:cxn modelId="{07C8D6E8-132D-4B72-8353-FA4C9DA9AC37}" type="presParOf" srcId="{0C044BBF-7447-47AD-99DE-469DB94420B8}" destId="{40C666C9-5177-4777-9159-C0091DD68270}" srcOrd="6" destOrd="0" presId="urn:microsoft.com/office/officeart/2008/layout/VerticalCurvedList"/>
    <dgm:cxn modelId="{3F5893E8-6FEA-4C80-A881-9CA82F004E13}" type="presParOf" srcId="{40C666C9-5177-4777-9159-C0091DD68270}" destId="{50B0E52E-1D5E-4351-8849-57352C22F2D6}" srcOrd="0" destOrd="0" presId="urn:microsoft.com/office/officeart/2008/layout/VerticalCurvedList"/>
    <dgm:cxn modelId="{02EE5363-A821-4BC2-8311-260229548AFD}" type="presParOf" srcId="{0C044BBF-7447-47AD-99DE-469DB94420B8}" destId="{16ECEC20-C158-46CF-82C5-0184FB527410}" srcOrd="7" destOrd="0" presId="urn:microsoft.com/office/officeart/2008/layout/VerticalCurvedList"/>
    <dgm:cxn modelId="{4E26FD28-BB3B-4B13-A895-A89A186E6AFA}" type="presParOf" srcId="{0C044BBF-7447-47AD-99DE-469DB94420B8}" destId="{420A923C-46AC-4FDA-A421-6D6A7CD5E259}" srcOrd="8" destOrd="0" presId="urn:microsoft.com/office/officeart/2008/layout/VerticalCurvedList"/>
    <dgm:cxn modelId="{7A1ED970-210F-40E4-8063-AA2175DD0869}" type="presParOf" srcId="{420A923C-46AC-4FDA-A421-6D6A7CD5E259}" destId="{198796C9-B074-430E-AAB8-0DAD1153075E}" srcOrd="0" destOrd="0" presId="urn:microsoft.com/office/officeart/2008/layout/VerticalCurvedList"/>
    <dgm:cxn modelId="{351B39EA-8112-4E69-9FD5-AA9391D1DC04}" type="presParOf" srcId="{0C044BBF-7447-47AD-99DE-469DB94420B8}" destId="{634E9FDC-F9C3-4B65-950C-FB8F2D02CAD6}" srcOrd="9" destOrd="0" presId="urn:microsoft.com/office/officeart/2008/layout/VerticalCurvedList"/>
    <dgm:cxn modelId="{0066BBB4-1514-4763-9A5B-55DAD2DC9248}" type="presParOf" srcId="{0C044BBF-7447-47AD-99DE-469DB94420B8}" destId="{17D1D4D8-D947-4126-AA5F-5C78B6D80341}" srcOrd="10" destOrd="0" presId="urn:microsoft.com/office/officeart/2008/layout/VerticalCurvedList"/>
    <dgm:cxn modelId="{ABA76E44-EF58-4AC8-BD53-9BDA5FC3B7E6}" type="presParOf" srcId="{17D1D4D8-D947-4126-AA5F-5C78B6D80341}" destId="{2270E293-0F24-4F56-9839-02A77918BD6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C9A4D-6A9F-43DD-BB76-4B2CD76954E5}" type="datetimeFigureOut">
              <a:rPr lang="en-US" smtClean="0"/>
              <a:t>12/14/2016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8A754-6208-4C88-8215-FC6FD65FA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04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230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18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30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147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0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787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418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2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11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7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892675" y="696913"/>
            <a:ext cx="1528763" cy="11461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65667" y="2320925"/>
            <a:ext cx="6099613" cy="6408998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57288-C985-4820-8C15-0FD509EE468E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4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079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88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287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94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0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4116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9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8A754-6208-4C88-8215-FC6FD65FA9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03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2D3A-4FD9-40B6-B31B-B37DF7DFCC2B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58C20-A59B-4E49-8E7D-636A75ACD1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44F94-87DC-4619-BE3A-809FDEEE6612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AF09B-F69A-4073-ABE5-5783EEE9B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91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78E31-2D19-49A2-A834-30E71416C010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D3904-F308-428D-BB4D-95F9BAE6F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68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92064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9912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46167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0097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47718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101712551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07640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437969440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1F5FA-E49D-4977-8D4A-14120A8D83B9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CF1C-9783-4F64-AE81-4DF3F900C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6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279677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15587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63170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222409"/>
      </p:ext>
    </p:extLst>
  </p:cSld>
  <p:clrMapOvr>
    <a:masterClrMapping/>
  </p:clrMapOvr>
  <p:transition>
    <p:fade/>
  </p:transition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1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903180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905000" y="5791200"/>
            <a:ext cx="67818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626422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354741092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1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435102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/>
          <a:lstStyle>
            <a:lvl1pPr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* Citations, references, and credits – Myriad Pro, 11pt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31481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9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62668028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81928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73952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44559"/>
      </p:ext>
    </p:extLst>
  </p:cSld>
  <p:clrMapOvr>
    <a:masterClrMapping/>
  </p:clrMapOvr>
  <p:transition>
    <p:fade/>
  </p:transition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3EFEB-9CC5-4B67-8D5B-DB584BB2219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5AC0B7-09C6-4320-82B9-964D155E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669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38200"/>
            <a:ext cx="7543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2133600"/>
            <a:ext cx="3733800" cy="40687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53000" y="2133600"/>
            <a:ext cx="3733800" cy="1957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53000" y="4243388"/>
            <a:ext cx="3733800" cy="19589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82866"/>
      </p:ext>
    </p:extLst>
  </p:cSld>
  <p:clrMapOvr>
    <a:masterClrMapping/>
  </p:clrMapOvr>
  <p:transition/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A8D1-D7D8-45B2-B33F-C3DCA72242D5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1A6E9-917A-4E9E-9386-6CB9491DAD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757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5DF85-9948-41C5-BDFE-D5326DD0CE60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90FED-3CF0-4F69-AE9C-D15FF2761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4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A1B0F-5867-4BCD-AA46-0498D75DDBB6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75AAD-9863-468A-84FC-C89786B9A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03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9DA79-6CAC-423A-904A-1F80EECD1585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7FC5A-C7AC-4331-9A41-CD5EAD5AB0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B6693-B30A-4133-9906-FEED83792343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FDA8B-402D-4605-92FC-615BDABAA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166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36C2-5F5B-46E2-8A90-3A8E5E7CA6AF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8F944-18C2-499C-8680-2870C8A67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84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41F49A-D22D-4314-9C06-2B019FBBF737}" type="datetimeFigureOut">
              <a:rPr lang="en-US"/>
              <a:pPr>
                <a:defRPr/>
              </a:pPr>
              <a:t>12/14/2016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8A3057-A3A2-4B95-8E14-888B935E6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1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5497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13.pn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3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446245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275344"/>
            <a:ext cx="1949159" cy="9745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2613" y="1446245"/>
            <a:ext cx="3691387" cy="5411755"/>
          </a:xfrm>
          <a:prstGeom prst="rect">
            <a:avLst/>
          </a:prstGeom>
        </p:spPr>
      </p:pic>
      <p:sp>
        <p:nvSpPr>
          <p:cNvPr id="16" name="Title 3"/>
          <p:cNvSpPr txBox="1">
            <a:spLocks/>
          </p:cNvSpPr>
          <p:nvPr/>
        </p:nvSpPr>
        <p:spPr>
          <a:xfrm>
            <a:off x="325613" y="2513776"/>
            <a:ext cx="4844920" cy="86683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defRPr sz="2800" b="1" kern="1200" baseline="0">
                <a:solidFill>
                  <a:srgbClr val="781D7E"/>
                </a:solidFill>
                <a:effectLst/>
                <a:latin typeface="Calibri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Myriad Web Pro" panose="020B0503030403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D4D8A"/>
                </a:solidFill>
                <a:effectLst/>
                <a:uLnTx/>
                <a:uFillTx/>
              </a:rPr>
              <a:t>Roadway Fatalities</a:t>
            </a:r>
            <a:r>
              <a:rPr kumimoji="0" lang="en-US" alt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5D4D8A"/>
                </a:solidFill>
                <a:effectLst/>
                <a:uLnTx/>
                <a:uFillTx/>
              </a:rPr>
              <a:t> and Causes</a:t>
            </a:r>
          </a:p>
          <a:p>
            <a:pPr marL="0" marR="0" lvl="0" indent="0" algn="l" defTabSz="914400" rtl="0" eaLnBrk="0" fontAlgn="base" latinLnBrk="0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aseline="0" dirty="0" smtClean="0">
                <a:solidFill>
                  <a:srgbClr val="5D4D8A"/>
                </a:solidFill>
              </a:rPr>
              <a:t>PROGRESS</a:t>
            </a:r>
            <a:r>
              <a:rPr lang="en-US" altLang="en-US" sz="2400" dirty="0" smtClean="0">
                <a:solidFill>
                  <a:srgbClr val="5D4D8A"/>
                </a:solidFill>
              </a:rPr>
              <a:t> &amp; OPPORTUNITIES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5D4D8A"/>
              </a:solidFill>
              <a:effectLst/>
              <a:uLnTx/>
              <a:uFillTx/>
            </a:endParaRPr>
          </a:p>
        </p:txBody>
      </p:sp>
      <p:sp>
        <p:nvSpPr>
          <p:cNvPr id="17" name="Subtitle 1"/>
          <p:cNvSpPr txBox="1">
            <a:spLocks/>
          </p:cNvSpPr>
          <p:nvPr/>
        </p:nvSpPr>
        <p:spPr bwMode="auto">
          <a:xfrm>
            <a:off x="330785" y="4332841"/>
            <a:ext cx="5239100" cy="4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b="1" kern="1200" baseline="0">
                <a:solidFill>
                  <a:srgbClr val="781D7E"/>
                </a:solidFill>
                <a:effectLst/>
                <a:latin typeface="Calibri" pitchFamily="34" charset="0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Grant Baldwin, PhD, MPH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81D7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781D7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81D7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330785" y="4644462"/>
            <a:ext cx="4587955" cy="206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rgbClr val="781D7E"/>
                </a:solidFill>
                <a:latin typeface="Calibri" pitchFamily="34" charset="0"/>
                <a:ea typeface="+mn-ea"/>
                <a:cs typeface="+mn-cs"/>
              </a:defRPr>
            </a:lvl1pPr>
            <a:lvl2pPr marL="742950" indent="-28575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Director, Division of Unintentional Injury Prevention</a:t>
            </a:r>
          </a:p>
          <a:p>
            <a:pPr marL="0" marR="0" lvl="0" indent="0" algn="l" defTabSz="914400" rtl="0" eaLnBrk="0" fontAlgn="base" latinLnBrk="0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National Center for Injury Prevention and Control</a:t>
            </a:r>
          </a:p>
          <a:p>
            <a:pPr marL="0" marR="0" lvl="0" indent="0" algn="l" defTabSz="914400" rtl="0" eaLnBrk="0" fontAlgn="base" latinLnBrk="0" hangingPunct="0">
              <a:lnSpc>
                <a:spcPts val="17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Centers for Disease Control and Prevention</a:t>
            </a: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781D7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smtClean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ts val="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Road to Zero Coalition Meeting</a:t>
            </a:r>
          </a:p>
          <a:p>
            <a:pPr marL="0" marR="0" lvl="0" indent="0" algn="l" defTabSz="914400" rtl="0" eaLnBrk="0" fontAlgn="base" latinLnBrk="0" hangingPunct="0">
              <a:lnSpc>
                <a:spcPts val="9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December 15</a:t>
            </a:r>
            <a:r>
              <a:rPr kumimoji="0" lang="en-US" sz="1100" b="0" i="1" u="none" strike="noStrike" kern="1200" cap="none" spc="0" normalizeH="0" baseline="3000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</a:t>
            </a:r>
            <a:r>
              <a:rPr kumimoji="0" lang="en-US" sz="1100" b="0" i="1" u="none" strike="noStrike" kern="1200" cap="none" spc="0" normalizeH="0" baseline="0" noProof="0" dirty="0" smtClean="0">
                <a:ln>
                  <a:noFill/>
                </a:ln>
                <a:solidFill>
                  <a:srgbClr val="7F7F7F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2016 </a:t>
            </a:r>
          </a:p>
          <a:p>
            <a:pPr marL="0" marR="0" lvl="0" indent="0" algn="l" defTabSz="914400" rtl="0" eaLnBrk="0" fontAlgn="base" latinLnBrk="0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781D7E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pic>
        <p:nvPicPr>
          <p:cNvPr id="19" name="Picture 6" descr="Logos of the United States Department of Health and Human Services and Centers for Disease Control and Preventio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650" y="5987338"/>
            <a:ext cx="155926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325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4579809" y="1028553"/>
            <a:ext cx="1451493" cy="386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6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Fatal Crashes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4544" y="249074"/>
            <a:ext cx="1804022" cy="834386"/>
          </a:xfrm>
          <a:prstGeom prst="rect">
            <a:avLst/>
          </a:prstGeom>
        </p:spPr>
      </p:pic>
      <p:graphicFrame>
        <p:nvGraphicFramePr>
          <p:cNvPr id="7353" name="Diagram 7352"/>
          <p:cNvGraphicFramePr/>
          <p:nvPr>
            <p:extLst>
              <p:ext uri="{D42A27DB-BD31-4B8C-83A1-F6EECF244321}">
                <p14:modId xmlns:p14="http://schemas.microsoft.com/office/powerpoint/2010/main" val="1628483620"/>
              </p:ext>
            </p:extLst>
          </p:nvPr>
        </p:nvGraphicFramePr>
        <p:xfrm>
          <a:off x="0" y="259725"/>
          <a:ext cx="7553233" cy="553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354" name="Title 3"/>
          <p:cNvSpPr txBox="1">
            <a:spLocks/>
          </p:cNvSpPr>
          <p:nvPr/>
        </p:nvSpPr>
        <p:spPr bwMode="auto">
          <a:xfrm>
            <a:off x="2478458" y="4917195"/>
            <a:ext cx="2596315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</a:pPr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~13,000,000</a:t>
            </a:r>
          </a:p>
        </p:txBody>
      </p:sp>
      <p:sp>
        <p:nvSpPr>
          <p:cNvPr id="7355" name="Title 3"/>
          <p:cNvSpPr txBox="1">
            <a:spLocks/>
          </p:cNvSpPr>
          <p:nvPr/>
        </p:nvSpPr>
        <p:spPr bwMode="auto">
          <a:xfrm>
            <a:off x="2798487" y="3745724"/>
            <a:ext cx="2067427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</a:pPr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6,296,000</a:t>
            </a:r>
          </a:p>
        </p:txBody>
      </p:sp>
      <p:sp>
        <p:nvSpPr>
          <p:cNvPr id="7356" name="Title 3"/>
          <p:cNvSpPr txBox="1">
            <a:spLocks/>
          </p:cNvSpPr>
          <p:nvPr/>
        </p:nvSpPr>
        <p:spPr bwMode="auto">
          <a:xfrm>
            <a:off x="2742901" y="2659794"/>
            <a:ext cx="2067427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</a:pPr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4,548,000</a:t>
            </a:r>
          </a:p>
        </p:txBody>
      </p:sp>
      <p:sp>
        <p:nvSpPr>
          <p:cNvPr id="7357" name="Title 3"/>
          <p:cNvSpPr txBox="1">
            <a:spLocks/>
          </p:cNvSpPr>
          <p:nvPr/>
        </p:nvSpPr>
        <p:spPr bwMode="auto">
          <a:xfrm>
            <a:off x="2794673" y="1567453"/>
            <a:ext cx="2067427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</a:pPr>
            <a:r>
              <a:rPr lang="en-US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1,715,000</a:t>
            </a:r>
          </a:p>
        </p:txBody>
      </p:sp>
      <p:sp>
        <p:nvSpPr>
          <p:cNvPr id="7358" name="Title 3"/>
          <p:cNvSpPr txBox="1">
            <a:spLocks/>
          </p:cNvSpPr>
          <p:nvPr/>
        </p:nvSpPr>
        <p:spPr bwMode="auto">
          <a:xfrm>
            <a:off x="3164595" y="746022"/>
            <a:ext cx="1224038" cy="5332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</a:pPr>
            <a:r>
              <a:rPr lang="en-US" sz="265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effectLst/>
              </a:rPr>
              <a:t>32,166</a:t>
            </a:r>
          </a:p>
        </p:txBody>
      </p:sp>
      <p:sp>
        <p:nvSpPr>
          <p:cNvPr id="7359" name="Title 3"/>
          <p:cNvSpPr txBox="1">
            <a:spLocks/>
          </p:cNvSpPr>
          <p:nvPr/>
        </p:nvSpPr>
        <p:spPr bwMode="auto">
          <a:xfrm>
            <a:off x="5328451" y="2119482"/>
            <a:ext cx="1643815" cy="386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6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Injury Crashes</a:t>
            </a:r>
          </a:p>
        </p:txBody>
      </p:sp>
      <p:sp>
        <p:nvSpPr>
          <p:cNvPr id="7360" name="Title 3"/>
          <p:cNvSpPr txBox="1">
            <a:spLocks/>
          </p:cNvSpPr>
          <p:nvPr/>
        </p:nvSpPr>
        <p:spPr bwMode="auto">
          <a:xfrm>
            <a:off x="6053171" y="3238353"/>
            <a:ext cx="1643815" cy="386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4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Property Damage Only</a:t>
            </a:r>
          </a:p>
        </p:txBody>
      </p:sp>
      <p:sp>
        <p:nvSpPr>
          <p:cNvPr id="7361" name="Title 3"/>
          <p:cNvSpPr txBox="1">
            <a:spLocks/>
          </p:cNvSpPr>
          <p:nvPr/>
        </p:nvSpPr>
        <p:spPr bwMode="auto">
          <a:xfrm>
            <a:off x="6787598" y="4306440"/>
            <a:ext cx="1852471" cy="386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5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Police-Reported </a:t>
            </a:r>
          </a:p>
          <a:p>
            <a:pPr algn="l" fontAlgn="auto">
              <a:lnSpc>
                <a:spcPts val="15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Crashes</a:t>
            </a:r>
          </a:p>
        </p:txBody>
      </p:sp>
      <p:sp>
        <p:nvSpPr>
          <p:cNvPr id="7362" name="Title 3"/>
          <p:cNvSpPr txBox="1">
            <a:spLocks/>
          </p:cNvSpPr>
          <p:nvPr/>
        </p:nvSpPr>
        <p:spPr bwMode="auto">
          <a:xfrm>
            <a:off x="7495095" y="5403871"/>
            <a:ext cx="1852471" cy="386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600"/>
              </a:lnSpc>
              <a:spcAft>
                <a:spcPts val="0"/>
              </a:spcAft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Crashes</a:t>
            </a:r>
          </a:p>
        </p:txBody>
      </p:sp>
      <p:cxnSp>
        <p:nvCxnSpPr>
          <p:cNvPr id="7364" name="Straight Connector 7363"/>
          <p:cNvCxnSpPr/>
          <p:nvPr/>
        </p:nvCxnSpPr>
        <p:spPr>
          <a:xfrm>
            <a:off x="4707944" y="1374150"/>
            <a:ext cx="1742683" cy="0"/>
          </a:xfrm>
          <a:prstGeom prst="line">
            <a:avLst/>
          </a:prstGeom>
          <a:ln>
            <a:solidFill>
              <a:srgbClr val="5D4D8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66" name="Straight Connector 7365"/>
          <p:cNvCxnSpPr/>
          <p:nvPr/>
        </p:nvCxnSpPr>
        <p:spPr>
          <a:xfrm>
            <a:off x="5404108" y="2469525"/>
            <a:ext cx="1742683" cy="0"/>
          </a:xfrm>
          <a:prstGeom prst="line">
            <a:avLst/>
          </a:prstGeom>
          <a:ln>
            <a:solidFill>
              <a:srgbClr val="AEA6C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67" name="Straight Connector 7366"/>
          <p:cNvCxnSpPr/>
          <p:nvPr/>
        </p:nvCxnSpPr>
        <p:spPr>
          <a:xfrm>
            <a:off x="6150359" y="3603000"/>
            <a:ext cx="1742683" cy="0"/>
          </a:xfrm>
          <a:prstGeom prst="line">
            <a:avLst/>
          </a:prstGeom>
          <a:ln>
            <a:solidFill>
              <a:srgbClr val="F868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68" name="Straight Connector 7367"/>
          <p:cNvCxnSpPr/>
          <p:nvPr/>
        </p:nvCxnSpPr>
        <p:spPr>
          <a:xfrm>
            <a:off x="6897386" y="4669800"/>
            <a:ext cx="1742683" cy="0"/>
          </a:xfrm>
          <a:prstGeom prst="line">
            <a:avLst/>
          </a:prstGeom>
          <a:ln>
            <a:solidFill>
              <a:srgbClr val="004F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69" name="Straight Connector 7368"/>
          <p:cNvCxnSpPr/>
          <p:nvPr/>
        </p:nvCxnSpPr>
        <p:spPr>
          <a:xfrm>
            <a:off x="7621286" y="5774868"/>
            <a:ext cx="1407053" cy="0"/>
          </a:xfrm>
          <a:prstGeom prst="line">
            <a:avLst/>
          </a:prstGeom>
          <a:ln>
            <a:solidFill>
              <a:srgbClr val="7FA7D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71" name="Title 3"/>
          <p:cNvSpPr txBox="1">
            <a:spLocks/>
          </p:cNvSpPr>
          <p:nvPr/>
        </p:nvSpPr>
        <p:spPr bwMode="auto">
          <a:xfrm>
            <a:off x="421871" y="6052406"/>
            <a:ext cx="3410329" cy="399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5D4D8A"/>
                </a:solidFill>
                <a:effectLst/>
              </a:rPr>
              <a:t>$242 Billion in Economic Cost</a:t>
            </a:r>
          </a:p>
        </p:txBody>
      </p:sp>
      <p:sp>
        <p:nvSpPr>
          <p:cNvPr id="7372" name="Title 3"/>
          <p:cNvSpPr txBox="1">
            <a:spLocks/>
          </p:cNvSpPr>
          <p:nvPr/>
        </p:nvSpPr>
        <p:spPr bwMode="auto">
          <a:xfrm>
            <a:off x="291376" y="1648892"/>
            <a:ext cx="1678569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Crash</a:t>
            </a:r>
          </a:p>
          <a:p>
            <a:pPr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Pyramid</a:t>
            </a:r>
          </a:p>
        </p:txBody>
      </p:sp>
      <p:sp>
        <p:nvSpPr>
          <p:cNvPr id="7373" name="Title 3"/>
          <p:cNvSpPr txBox="1">
            <a:spLocks/>
          </p:cNvSpPr>
          <p:nvPr/>
        </p:nvSpPr>
        <p:spPr bwMode="auto">
          <a:xfrm>
            <a:off x="5453020" y="6070011"/>
            <a:ext cx="3410329" cy="3640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5D4D8A"/>
                </a:solidFill>
                <a:effectLst/>
              </a:rPr>
              <a:t>$836 Billion in Societal Harm</a:t>
            </a:r>
          </a:p>
        </p:txBody>
      </p:sp>
      <p:sp>
        <p:nvSpPr>
          <p:cNvPr id="7374" name="TextBox 7373"/>
          <p:cNvSpPr txBox="1"/>
          <p:nvPr/>
        </p:nvSpPr>
        <p:spPr>
          <a:xfrm>
            <a:off x="354492" y="2162887"/>
            <a:ext cx="1649480" cy="61327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endParaRPr lang="en-US" sz="4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375" name="Title 3"/>
          <p:cNvSpPr txBox="1">
            <a:spLocks/>
          </p:cNvSpPr>
          <p:nvPr/>
        </p:nvSpPr>
        <p:spPr bwMode="auto">
          <a:xfrm>
            <a:off x="6723233" y="346772"/>
            <a:ext cx="2090987" cy="399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4FA5"/>
                </a:solidFill>
                <a:effectLst/>
              </a:rPr>
              <a:t>35,092 FATALITIES</a:t>
            </a:r>
          </a:p>
        </p:txBody>
      </p:sp>
      <p:sp>
        <p:nvSpPr>
          <p:cNvPr id="7376" name="Title 3"/>
          <p:cNvSpPr txBox="1">
            <a:spLocks/>
          </p:cNvSpPr>
          <p:nvPr/>
        </p:nvSpPr>
        <p:spPr bwMode="auto">
          <a:xfrm>
            <a:off x="6655670" y="577952"/>
            <a:ext cx="2304214" cy="399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4FA5"/>
                </a:solidFill>
                <a:effectLst/>
              </a:rPr>
              <a:t>2,443,000 INJURIES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44612" y="6443188"/>
            <a:ext cx="19152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NHTSA DOT HS 812 349 – Sept 2016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1631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37639" y="1314986"/>
          <a:ext cx="7953374" cy="5262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48909" y="6371857"/>
            <a:ext cx="1395837" cy="22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Fatality Rate Per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9743" y="1107340"/>
            <a:ext cx="1506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VMT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26" y="1103913"/>
            <a:ext cx="1506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POPULATION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89158" y="230189"/>
            <a:ext cx="1649480" cy="92333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5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en-US" sz="5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0748" y="314073"/>
            <a:ext cx="4943160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rgbClr val="5D4D8A"/>
                </a:solidFill>
              </a:rPr>
              <a:t>Significant variation in fatality </a:t>
            </a:r>
          </a:p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rgbClr val="5D4D8A"/>
                </a:solidFill>
              </a:rPr>
              <a:t>rates by state </a:t>
            </a:r>
            <a:endParaRPr lang="en-US" sz="2800" b="1" dirty="0">
              <a:solidFill>
                <a:srgbClr val="5D4D8A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91560" y="3917103"/>
            <a:ext cx="7196683" cy="8709"/>
          </a:xfrm>
          <a:prstGeom prst="line">
            <a:avLst/>
          </a:prstGeom>
          <a:ln w="15875">
            <a:solidFill>
              <a:srgbClr val="004FA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015984" y="3167012"/>
            <a:ext cx="7196683" cy="8709"/>
          </a:xfrm>
          <a:prstGeom prst="line">
            <a:avLst/>
          </a:prstGeom>
          <a:ln w="15875">
            <a:solidFill>
              <a:srgbClr val="F86828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02578" y="1549535"/>
            <a:ext cx="1351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5.3 Fold Variation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2577" y="1711002"/>
            <a:ext cx="1351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2.9 Fold Variation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5622" y="4001333"/>
            <a:ext cx="88657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U.S. Average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05622" y="3205484"/>
            <a:ext cx="88657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U.S. Average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362943" y="1680340"/>
            <a:ext cx="339634" cy="0"/>
          </a:xfrm>
          <a:prstGeom prst="line">
            <a:avLst/>
          </a:prstGeom>
          <a:ln w="38100">
            <a:solidFill>
              <a:srgbClr val="6695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378554" y="1842284"/>
            <a:ext cx="339634" cy="0"/>
          </a:xfrm>
          <a:prstGeom prst="line">
            <a:avLst/>
          </a:prstGeom>
          <a:ln w="38100">
            <a:solidFill>
              <a:srgbClr val="FBB39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738638" y="5924791"/>
            <a:ext cx="1506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75" y="319923"/>
            <a:ext cx="1321019" cy="610525"/>
          </a:xfrm>
          <a:prstGeom prst="rect">
            <a:avLst/>
          </a:prstGeom>
        </p:spPr>
      </p:pic>
      <p:cxnSp>
        <p:nvCxnSpPr>
          <p:cNvPr id="30" name="Straight Connector 29"/>
          <p:cNvCxnSpPr/>
          <p:nvPr/>
        </p:nvCxnSpPr>
        <p:spPr>
          <a:xfrm>
            <a:off x="3782146" y="189783"/>
            <a:ext cx="0" cy="870803"/>
          </a:xfrm>
          <a:prstGeom prst="line">
            <a:avLst/>
          </a:prstGeom>
          <a:ln w="44450">
            <a:solidFill>
              <a:srgbClr val="004FA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755001" y="6413794"/>
            <a:ext cx="1314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NHTSA DOT </a:t>
            </a:r>
            <a:r>
              <a:rPr lang="en-US" sz="900" dirty="0"/>
              <a:t>HS 812 </a:t>
            </a:r>
            <a:r>
              <a:rPr lang="en-US" sz="900" dirty="0" smtClean="0"/>
              <a:t>293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99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/>
          </p:nvPr>
        </p:nvGraphicFramePr>
        <p:xfrm>
          <a:off x="438353" y="1703931"/>
          <a:ext cx="8209259" cy="454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132883" y="1284920"/>
            <a:ext cx="1506583" cy="35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 Change </a:t>
            </a:r>
          </a:p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2005 to 2014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2596" y="1363633"/>
            <a:ext cx="2425959" cy="352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Fatality Rate by 100 Million VMT</a:t>
            </a:r>
          </a:p>
          <a:p>
            <a:pPr algn="ctr">
              <a:lnSpc>
                <a:spcPts val="1000"/>
              </a:lnSpc>
            </a:pPr>
            <a:r>
              <a:rPr 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0584" y="346369"/>
            <a:ext cx="5830124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rgbClr val="5D4D8A"/>
                </a:solidFill>
              </a:rPr>
              <a:t>Percent decline in fatality rates varied </a:t>
            </a:r>
          </a:p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rgbClr val="5D4D8A"/>
                </a:solidFill>
              </a:rPr>
              <a:t>per state in the last decade</a:t>
            </a:r>
            <a:endParaRPr lang="en-US" sz="2800" b="1" dirty="0">
              <a:solidFill>
                <a:srgbClr val="5D4D8A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51262" y="3955126"/>
            <a:ext cx="7369007" cy="8710"/>
          </a:xfrm>
          <a:prstGeom prst="line">
            <a:avLst/>
          </a:prstGeom>
          <a:ln w="15875">
            <a:solidFill>
              <a:srgbClr val="014EA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59343" y="4019416"/>
            <a:ext cx="886574" cy="16927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US. Average</a:t>
            </a:r>
            <a:endParaRPr lang="en-US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708182" y="6248386"/>
            <a:ext cx="15065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State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2" y="350327"/>
            <a:ext cx="1321019" cy="61052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84420" y="1179645"/>
            <a:ext cx="1339712" cy="935042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>
            <a:off x="1729514" y="1596365"/>
            <a:ext cx="339634" cy="0"/>
          </a:xfrm>
          <a:prstGeom prst="line">
            <a:avLst/>
          </a:prstGeom>
          <a:ln w="38100">
            <a:solidFill>
              <a:srgbClr val="6695C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90708" y="1545253"/>
            <a:ext cx="339634" cy="0"/>
          </a:xfrm>
          <a:prstGeom prst="line">
            <a:avLst/>
          </a:prstGeom>
          <a:ln w="38100">
            <a:solidFill>
              <a:srgbClr val="F868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755001" y="6413794"/>
            <a:ext cx="13143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NHTSA DOT </a:t>
            </a:r>
            <a:r>
              <a:rPr lang="en-US" sz="900" dirty="0"/>
              <a:t>HS 812 </a:t>
            </a:r>
            <a:r>
              <a:rPr lang="en-US" sz="900" dirty="0" smtClean="0"/>
              <a:t>293 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263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36649" y="346369"/>
            <a:ext cx="63408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rgbClr val="5D4D8A"/>
                </a:solidFill>
              </a:rPr>
              <a:t>Deaths to pedestrians, bicyclists, and motorcyclists increased in the last decade</a:t>
            </a:r>
            <a:endParaRPr lang="en-US" sz="2800" b="1" dirty="0">
              <a:solidFill>
                <a:srgbClr val="5D4D8A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2" y="350327"/>
            <a:ext cx="1321019" cy="610525"/>
          </a:xfrm>
          <a:prstGeom prst="rect">
            <a:avLst/>
          </a:prstGeom>
        </p:spPr>
      </p:pic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918187"/>
              </p:ext>
            </p:extLst>
          </p:nvPr>
        </p:nvGraphicFramePr>
        <p:xfrm>
          <a:off x="1756652" y="1556901"/>
          <a:ext cx="6578081" cy="4627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733666" y="4841277"/>
            <a:ext cx="2624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PASSENGER CARS – Decreased 6%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733666" y="3360820"/>
            <a:ext cx="2624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LIGHT TRUCKS – Decreased 2%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3666" y="1998134"/>
            <a:ext cx="2624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MOTORCYCLISTS – Increased 3%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733666" y="2479318"/>
            <a:ext cx="3005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PED, BIKE and OTHER – Increased 5%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33666" y="1651406"/>
            <a:ext cx="3005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LG TRUCK, BUSES and OTHER – Increased 1%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545639" y="6106338"/>
            <a:ext cx="1571657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DEATHS</a:t>
            </a:r>
          </a:p>
          <a:p>
            <a:pPr algn="ctr">
              <a:lnSpc>
                <a:spcPts val="11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42,708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48945" y="6116609"/>
            <a:ext cx="1571657" cy="379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NUMBER OF DEATHS</a:t>
            </a:r>
          </a:p>
          <a:p>
            <a:pPr algn="ctr">
              <a:lnSpc>
                <a:spcPts val="11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35,092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6474" y="1603301"/>
            <a:ext cx="1571657" cy="23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PERCENT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33126" y="6434058"/>
            <a:ext cx="16235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NHTSA HS 812 349 – Sept 2016</a:t>
            </a:r>
            <a:endParaRPr lang="en-US" sz="900" dirty="0"/>
          </a:p>
        </p:txBody>
      </p:sp>
      <p:sp>
        <p:nvSpPr>
          <p:cNvPr id="34" name="TextBox 33"/>
          <p:cNvSpPr txBox="1"/>
          <p:nvPr/>
        </p:nvSpPr>
        <p:spPr>
          <a:xfrm>
            <a:off x="2885654" y="1251953"/>
            <a:ext cx="848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2006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10767" y="1256527"/>
            <a:ext cx="848011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2015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45979" y="366167"/>
            <a:ext cx="6452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800" b="1" dirty="0" smtClean="0">
                <a:solidFill>
                  <a:srgbClr val="5D4D8A"/>
                </a:solidFill>
              </a:rPr>
              <a:t>American Indians / Alaska Natives continue to be disproportionally impacted</a:t>
            </a:r>
            <a:endParaRPr lang="en-US" sz="2800" b="1" dirty="0">
              <a:solidFill>
                <a:srgbClr val="5D4D8A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312" y="350327"/>
            <a:ext cx="1321019" cy="610525"/>
          </a:xfrm>
          <a:prstGeom prst="rect">
            <a:avLst/>
          </a:prstGeom>
        </p:spPr>
      </p:pic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8458083"/>
              </p:ext>
            </p:extLst>
          </p:nvPr>
        </p:nvGraphicFramePr>
        <p:xfrm>
          <a:off x="1184988" y="1632859"/>
          <a:ext cx="6559420" cy="4217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04627" y="1502879"/>
            <a:ext cx="1134194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AGE ADJUSTED RATE PER 100,000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97601" y="5730903"/>
            <a:ext cx="1134194" cy="238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YEAR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52948" y="3147439"/>
            <a:ext cx="1134194" cy="393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100"/>
              </a:lnSpc>
            </a:pPr>
            <a:r>
              <a: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1.45 Fold Greater</a:t>
            </a:r>
            <a:endParaRPr lang="en-US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ight Brace 9"/>
          <p:cNvSpPr/>
          <p:nvPr/>
        </p:nvSpPr>
        <p:spPr>
          <a:xfrm>
            <a:off x="7419473" y="3084987"/>
            <a:ext cx="119662" cy="518219"/>
          </a:xfrm>
          <a:prstGeom prst="rightBrace">
            <a:avLst/>
          </a:prstGeom>
          <a:ln w="158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4" t="21782" r="18332" b="24604"/>
          <a:stretch/>
        </p:blipFill>
        <p:spPr>
          <a:xfrm>
            <a:off x="7724215" y="6253664"/>
            <a:ext cx="1074551" cy="2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5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87389"/>
            <a:ext cx="2476978" cy="533345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7610" y="419735"/>
            <a:ext cx="8179054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5D4D8A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Just imagine if the United States had the same motor vehicle crash death rate in 2013 as:</a:t>
            </a:r>
            <a:endParaRPr lang="en-US" sz="2800" b="1" dirty="0">
              <a:solidFill>
                <a:srgbClr val="5D4D8A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23073" y="1363615"/>
            <a:ext cx="1506660" cy="4044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004FA5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LIVES SAVED</a:t>
            </a:r>
            <a:endParaRPr lang="en-US" sz="2000" b="1" dirty="0">
              <a:solidFill>
                <a:srgbClr val="004FA5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46248" y="1286385"/>
            <a:ext cx="2023960" cy="56400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  <a:spcBef>
                <a:spcPct val="0"/>
              </a:spcBef>
            </a:pPr>
            <a:r>
              <a:rPr lang="en-US" sz="2000" b="1" dirty="0" smtClean="0">
                <a:solidFill>
                  <a:srgbClr val="004FA5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DIRECT MEDICAL COSTS AVERTED</a:t>
            </a:r>
            <a:endParaRPr lang="en-US" sz="2000" b="1" dirty="0">
              <a:solidFill>
                <a:srgbClr val="004FA5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0767" y="5402623"/>
            <a:ext cx="942284" cy="8345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7835" y="2390487"/>
            <a:ext cx="937414" cy="79853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56208" y="1994432"/>
            <a:ext cx="1506660" cy="4830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Second Highest Death Rate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83078" y="5012976"/>
            <a:ext cx="1653889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Best Performing Country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3760" y="3134026"/>
            <a:ext cx="1506660" cy="290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BELGIUM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36144" y="6188175"/>
            <a:ext cx="1506660" cy="2907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SWEDEN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34156" y="4072484"/>
            <a:ext cx="2485861" cy="4770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5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AVERAGE OF 19 COMPARISON COUNTRIES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113005" y="3629025"/>
            <a:ext cx="3674301" cy="0"/>
          </a:xfrm>
          <a:prstGeom prst="line">
            <a:avLst/>
          </a:prstGeom>
          <a:ln w="44450">
            <a:solidFill>
              <a:srgbClr val="F868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20017" y="2500299"/>
            <a:ext cx="394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12,000  		$140 Million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4040" y="4022730"/>
            <a:ext cx="394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18,000  		$210 Million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121527" y="4791075"/>
            <a:ext cx="3674301" cy="0"/>
          </a:xfrm>
          <a:prstGeom prst="line">
            <a:avLst/>
          </a:prstGeom>
          <a:ln w="44450">
            <a:solidFill>
              <a:srgbClr val="F868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113005" y="5490030"/>
            <a:ext cx="3948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24,000  		$281 Million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19268" y="6406422"/>
            <a:ext cx="6421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WISQARS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572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12" y="443325"/>
            <a:ext cx="1804022" cy="8343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2961896" y="650427"/>
            <a:ext cx="5652714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Keys to Public Health Success</a:t>
            </a:r>
          </a:p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lang="en-US" sz="1800" dirty="0" smtClean="0">
                <a:solidFill>
                  <a:srgbClr val="5D4D8A"/>
                </a:solidFill>
                <a:effectLst/>
              </a:rPr>
              <a:t>Adapted from Thomas Frieden</a:t>
            </a:r>
          </a:p>
        </p:txBody>
      </p: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396515529"/>
              </p:ext>
            </p:extLst>
          </p:nvPr>
        </p:nvGraphicFramePr>
        <p:xfrm>
          <a:off x="950539" y="1654604"/>
          <a:ext cx="7570765" cy="4689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9592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6230" y="376459"/>
            <a:ext cx="8179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b="1" dirty="0" smtClean="0">
                <a:solidFill>
                  <a:srgbClr val="5D4D8A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Leverage Proven, Evidence-Based Interventions</a:t>
            </a:r>
            <a:endParaRPr lang="en-US" sz="2800" b="1" dirty="0">
              <a:solidFill>
                <a:srgbClr val="5D4D8A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75697" y="2079623"/>
            <a:ext cx="3350144" cy="3828506"/>
          </a:xfrm>
          <a:prstGeom prst="roundRect">
            <a:avLst/>
          </a:prstGeom>
          <a:solidFill>
            <a:srgbClr val="5D4D8A">
              <a:alpha val="20000"/>
            </a:srgbClr>
          </a:solidFill>
          <a:ln w="38100">
            <a:solidFill>
              <a:srgbClr val="5D4D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8867" y="2254938"/>
            <a:ext cx="312638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5D4D8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Sobriety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Checkpoints</a:t>
            </a:r>
          </a:p>
          <a:p>
            <a:pPr marL="342900" indent="-342900">
              <a:spcAft>
                <a:spcPts val="1200"/>
              </a:spcAft>
              <a:buClr>
                <a:srgbClr val="5D4D8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0.08 BAC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Laws</a:t>
            </a:r>
          </a:p>
          <a:p>
            <a:pPr marL="342900" indent="-342900">
              <a:spcAft>
                <a:spcPts val="1200"/>
              </a:spcAft>
              <a:buClr>
                <a:srgbClr val="5D4D8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Ignition Interlocks</a:t>
            </a:r>
            <a:endParaRPr lang="en-US" sz="2000" b="1" baseline="30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spcAft>
                <a:spcPts val="1200"/>
              </a:spcAft>
              <a:buClr>
                <a:srgbClr val="5D4D8A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Minimum Legal Drinking Age</a:t>
            </a:r>
          </a:p>
          <a:p>
            <a:pPr marL="342900" indent="-342900">
              <a:spcAft>
                <a:spcPts val="1200"/>
              </a:spcAft>
              <a:buClr>
                <a:srgbClr val="5D4D8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Universal Helmet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Laws</a:t>
            </a:r>
          </a:p>
          <a:p>
            <a:pPr marL="342900" indent="-342900">
              <a:spcAft>
                <a:spcPts val="1200"/>
              </a:spcAft>
              <a:buClr>
                <a:srgbClr val="5D4D8A"/>
              </a:buClr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Seat 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Belts Laws</a:t>
            </a:r>
          </a:p>
          <a:p>
            <a:pPr marL="342900" indent="-342900">
              <a:spcAft>
                <a:spcPts val="1200"/>
              </a:spcAft>
              <a:buClr>
                <a:srgbClr val="5D4D8A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Child Safety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Seats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2133" y="1135520"/>
            <a:ext cx="4039786" cy="52279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831" y="1578301"/>
            <a:ext cx="3400425" cy="49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90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599" y="477873"/>
            <a:ext cx="8179054" cy="837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5D4D8A"/>
                </a:solidFill>
                <a:ea typeface="ＭＳ Ｐゴシック" pitchFamily="34" charset="-128"/>
                <a:cs typeface="Arial" pitchFamily="34" charset="0"/>
              </a:rPr>
              <a:t>Focus </a:t>
            </a:r>
            <a:r>
              <a:rPr lang="en-US" sz="2800" b="1" dirty="0" smtClean="0">
                <a:solidFill>
                  <a:srgbClr val="5D4D8A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on what works and your best buys for lives saved and cost in every state</a:t>
            </a:r>
            <a:endParaRPr lang="en-US" sz="2800" b="1" dirty="0">
              <a:solidFill>
                <a:srgbClr val="5D4D8A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6275842"/>
            <a:ext cx="4498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1400" b="1" dirty="0" smtClean="0">
                <a:solidFill>
                  <a:srgbClr val="5D4D8A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http</a:t>
            </a:r>
            <a:r>
              <a:rPr lang="en-US" sz="1400" b="1" dirty="0">
                <a:solidFill>
                  <a:srgbClr val="5D4D8A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://</a:t>
            </a:r>
            <a:r>
              <a:rPr lang="en-US" sz="1400" b="1" dirty="0" smtClean="0">
                <a:solidFill>
                  <a:srgbClr val="5D4D8A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www.cdc.gov/motorvehiclesafety/</a:t>
            </a:r>
            <a:endParaRPr lang="en-US" b="1" dirty="0">
              <a:solidFill>
                <a:srgbClr val="5D4D8A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878" y="5505717"/>
            <a:ext cx="2574756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ct val="0"/>
              </a:spcBef>
            </a:pPr>
            <a:r>
              <a:rPr lang="en-US" sz="1600" b="1" dirty="0" smtClean="0">
                <a:solidFill>
                  <a:srgbClr val="004FA5"/>
                </a:solidFill>
                <a:ea typeface="ＭＳ Ｐゴシック" pitchFamily="34" charset="-128"/>
                <a:cs typeface="Arial" pitchFamily="34" charset="0"/>
              </a:rPr>
              <a:t>Motor Vehicle Prioritizing Interventions and Cost Calculator for States</a:t>
            </a:r>
            <a:endParaRPr lang="en-US" sz="1600" b="1" dirty="0">
              <a:solidFill>
                <a:srgbClr val="004FA5"/>
              </a:solidFill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39993" y="2315856"/>
            <a:ext cx="2207744" cy="2972500"/>
          </a:xfrm>
          <a:prstGeom prst="round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625" y="1959460"/>
            <a:ext cx="4859482" cy="10952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5444" y="3395049"/>
            <a:ext cx="3200400" cy="24611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59266" y="165596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rgbClr val="4B4B4B"/>
                </a:solidFill>
                <a:latin typeface="Calibri" panose="020F0502020204030204" pitchFamily="34" charset="0"/>
                <a:ea typeface="ＭＳ Ｐゴシック" pitchFamily="34" charset="-128"/>
                <a:cs typeface="Arial" pitchFamily="34" charset="0"/>
              </a:rPr>
              <a:t>State-Based Fact Sheets</a:t>
            </a:r>
            <a:endParaRPr lang="en-US" sz="2400" b="1" dirty="0">
              <a:solidFill>
                <a:srgbClr val="4B4B4B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00765" y="1627098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rgbClr val="4B4B4B"/>
                </a:solidFill>
                <a:ea typeface="ＭＳ Ｐゴシック" pitchFamily="34" charset="-128"/>
                <a:cs typeface="Arial" pitchFamily="34" charset="0"/>
              </a:rPr>
              <a:t>Cost Calculator</a:t>
            </a:r>
            <a:endParaRPr lang="en-US" sz="2400" b="1" dirty="0">
              <a:solidFill>
                <a:srgbClr val="4B4B4B"/>
              </a:solidFill>
              <a:latin typeface="Calibri" panose="020F0502020204030204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97564" y="5572357"/>
            <a:ext cx="884858" cy="66674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6516878" y="5572357"/>
            <a:ext cx="0" cy="666740"/>
          </a:xfrm>
          <a:prstGeom prst="line">
            <a:avLst/>
          </a:prstGeom>
          <a:ln>
            <a:solidFill>
              <a:srgbClr val="0061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89854" cy="67099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058" y="294629"/>
            <a:ext cx="1804022" cy="8343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029454" y="5374257"/>
            <a:ext cx="2828875" cy="904998"/>
          </a:xfrm>
          <a:prstGeom prst="rect">
            <a:avLst/>
          </a:prstGeom>
          <a:solidFill>
            <a:srgbClr val="004FA5">
              <a:alpha val="50000"/>
            </a:srgb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62391"/>
              </a:buClr>
              <a:buSzPct val="70000"/>
              <a:buFont typeface="Arial" panose="020B0604020202020204" pitchFamily="34" charset="0"/>
              <a:buChar char="•"/>
              <a:defRPr sz="2400" b="1" kern="1200" baseline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defRPr>
            </a:lvl1pPr>
            <a:lvl2pPr marL="8001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2001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SzPct val="100000"/>
              <a:buFont typeface="Wingdings" panose="05000000000000000000" pitchFamily="2" charset="2"/>
              <a:buChar char="§"/>
              <a:defRPr sz="1800" kern="120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SzPct val="70000"/>
              <a:buFont typeface="Wingdings" panose="05000000000000000000" pitchFamily="2" charset="2"/>
              <a:buChar char="§"/>
              <a:defRPr sz="1800" kern="1200" baseline="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250000"/>
              </a:lnSpc>
              <a:spcBef>
                <a:spcPct val="20000"/>
              </a:spcBef>
              <a:spcAft>
                <a:spcPct val="0"/>
              </a:spcAft>
              <a:buClr>
                <a:srgbClr val="862391"/>
              </a:buClr>
              <a:buSzPct val="70000"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Data Linkage</a:t>
            </a:r>
          </a:p>
          <a:p>
            <a:pPr marL="8001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853F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7F7F7F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549520" y="1614296"/>
            <a:ext cx="2819022" cy="939976"/>
            <a:chOff x="3246691" y="939"/>
            <a:chExt cx="2820733" cy="1275772"/>
          </a:xfrm>
        </p:grpSpPr>
        <p:sp>
          <p:nvSpPr>
            <p:cNvPr id="10" name="Rectangle 9"/>
            <p:cNvSpPr/>
            <p:nvPr/>
          </p:nvSpPr>
          <p:spPr>
            <a:xfrm>
              <a:off x="3246691" y="939"/>
              <a:ext cx="2820733" cy="1275772"/>
            </a:xfrm>
            <a:prstGeom prst="rect">
              <a:avLst/>
            </a:prstGeom>
            <a:solidFill>
              <a:srgbClr val="5D4D8A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1" name="Rectangle 10"/>
            <p:cNvSpPr/>
            <p:nvPr/>
          </p:nvSpPr>
          <p:spPr>
            <a:xfrm>
              <a:off x="3246691" y="939"/>
              <a:ext cx="2820733" cy="12757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smtClean="0">
                  <a:solidFill>
                    <a:srgbClr val="FFFFFF"/>
                  </a:solidFill>
                  <a:latin typeface="Myriad Web Pro"/>
                  <a:cs typeface="+mn-cs"/>
                </a:rPr>
                <a:t>Drugged Driving</a:t>
              </a:r>
              <a:endParaRPr lang="en-US" sz="2800" dirty="0">
                <a:solidFill>
                  <a:srgbClr val="FFFFFF"/>
                </a:solidFill>
                <a:latin typeface="Myriad Web Pro"/>
                <a:cs typeface="+mn-cs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04440" y="2830795"/>
            <a:ext cx="2903867" cy="1022108"/>
            <a:chOff x="1774241" y="1478905"/>
            <a:chExt cx="2903867" cy="1284082"/>
          </a:xfrm>
        </p:grpSpPr>
        <p:sp>
          <p:nvSpPr>
            <p:cNvPr id="13" name="Rectangle 12"/>
            <p:cNvSpPr/>
            <p:nvPr/>
          </p:nvSpPr>
          <p:spPr>
            <a:xfrm>
              <a:off x="1774241" y="1478905"/>
              <a:ext cx="2820733" cy="1275772"/>
            </a:xfrm>
            <a:prstGeom prst="rect">
              <a:avLst/>
            </a:prstGeom>
            <a:solidFill>
              <a:srgbClr val="F86828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16" name="Rectangle 15"/>
            <p:cNvSpPr/>
            <p:nvPr/>
          </p:nvSpPr>
          <p:spPr>
            <a:xfrm>
              <a:off x="1857375" y="1487215"/>
              <a:ext cx="2820733" cy="12757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auto">
                <a:lnSpc>
                  <a:spcPts val="2600"/>
                </a:lnSpc>
                <a:spcAft>
                  <a:spcPct val="35000"/>
                </a:spcAft>
                <a:defRPr/>
              </a:pPr>
              <a:r>
                <a:rPr lang="en-US" sz="2800" dirty="0" smtClean="0">
                  <a:solidFill>
                    <a:srgbClr val="FFFFFF"/>
                  </a:solidFill>
                  <a:latin typeface="Myriad Web Pro"/>
                  <a:cs typeface="+mn-cs"/>
                </a:rPr>
                <a:t>Vehicle Automation</a:t>
              </a:r>
              <a:endParaRPr lang="en-US" sz="2800" dirty="0">
                <a:solidFill>
                  <a:srgbClr val="FFFFFF"/>
                </a:solidFill>
                <a:latin typeface="Myriad Web Pro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980617" y="362850"/>
            <a:ext cx="2877712" cy="939976"/>
            <a:chOff x="3246691" y="2973490"/>
            <a:chExt cx="2820733" cy="1275772"/>
          </a:xfrm>
        </p:grpSpPr>
        <p:sp>
          <p:nvSpPr>
            <p:cNvPr id="19" name="Rectangle 18"/>
            <p:cNvSpPr/>
            <p:nvPr/>
          </p:nvSpPr>
          <p:spPr>
            <a:xfrm>
              <a:off x="3246691" y="2973490"/>
              <a:ext cx="2820733" cy="1275772"/>
            </a:xfrm>
            <a:prstGeom prst="rect">
              <a:avLst/>
            </a:prstGeom>
            <a:solidFill>
              <a:srgbClr val="5D4D8A">
                <a:alpha val="5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0" name="Rectangle 19"/>
            <p:cNvSpPr/>
            <p:nvPr/>
          </p:nvSpPr>
          <p:spPr>
            <a:xfrm>
              <a:off x="3246691" y="2973490"/>
              <a:ext cx="2820733" cy="127577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smtClean="0">
                  <a:solidFill>
                    <a:srgbClr val="FFFFFF"/>
                  </a:solidFill>
                  <a:latin typeface="Myriad Web Pro"/>
                  <a:cs typeface="+mn-cs"/>
                </a:rPr>
                <a:t>Distraction</a:t>
              </a:r>
              <a:endParaRPr lang="en-US" sz="2800" dirty="0">
                <a:solidFill>
                  <a:srgbClr val="FFFFFF"/>
                </a:solidFill>
                <a:latin typeface="Myriad Web Pro"/>
                <a:cs typeface="+mn-cs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47809" y="4089338"/>
            <a:ext cx="2820733" cy="976738"/>
            <a:chOff x="1857375" y="4459765"/>
            <a:chExt cx="2820733" cy="1275772"/>
          </a:xfrm>
        </p:grpSpPr>
        <p:sp>
          <p:nvSpPr>
            <p:cNvPr id="22" name="Rectangle 21"/>
            <p:cNvSpPr/>
            <p:nvPr/>
          </p:nvSpPr>
          <p:spPr>
            <a:xfrm>
              <a:off x="1857375" y="4459765"/>
              <a:ext cx="2820733" cy="1275772"/>
            </a:xfrm>
            <a:prstGeom prst="rect">
              <a:avLst/>
            </a:prstGeom>
            <a:solidFill>
              <a:srgbClr val="7030A0"/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3" name="Rectangle 22"/>
            <p:cNvSpPr/>
            <p:nvPr/>
          </p:nvSpPr>
          <p:spPr>
            <a:xfrm>
              <a:off x="1857375" y="4459765"/>
              <a:ext cx="2820733" cy="1275772"/>
            </a:xfrm>
            <a:prstGeom prst="rect">
              <a:avLst/>
            </a:prstGeom>
            <a:solidFill>
              <a:srgbClr val="004FA5"/>
            </a:solidFill>
            <a:ln>
              <a:noFill/>
            </a:ln>
            <a:effectLst/>
          </p:spPr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800" dirty="0" smtClean="0">
                  <a:solidFill>
                    <a:srgbClr val="FFFFFF"/>
                  </a:solidFill>
                  <a:latin typeface="Myriad Web Pro"/>
                  <a:cs typeface="+mn-cs"/>
                </a:rPr>
                <a:t>Older Drivers</a:t>
              </a:r>
              <a:endParaRPr lang="en-US" sz="2800" dirty="0">
                <a:solidFill>
                  <a:srgbClr val="FFFFFF"/>
                </a:solidFill>
                <a:latin typeface="Myriad Web Pro"/>
                <a:cs typeface="+mn-cs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20" y="2865352"/>
            <a:ext cx="1471786" cy="98093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066" y="1627055"/>
            <a:ext cx="1371600" cy="9144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9520" y="388229"/>
            <a:ext cx="1353313" cy="9019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804" y="4089338"/>
            <a:ext cx="1320029" cy="98023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657" y="5374257"/>
            <a:ext cx="1302868" cy="905001"/>
          </a:xfrm>
          <a:prstGeom prst="rect">
            <a:avLst/>
          </a:prstGeom>
        </p:spPr>
      </p:pic>
      <p:sp>
        <p:nvSpPr>
          <p:cNvPr id="32" name="Title 1"/>
          <p:cNvSpPr txBox="1">
            <a:spLocks/>
          </p:cNvSpPr>
          <p:nvPr/>
        </p:nvSpPr>
        <p:spPr>
          <a:xfrm>
            <a:off x="391630" y="2813927"/>
            <a:ext cx="2006594" cy="1145871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400"/>
              </a:lnSpc>
            </a:pPr>
            <a:r>
              <a:rPr lang="en-US" sz="3600" dirty="0" smtClean="0">
                <a:solidFill>
                  <a:srgbClr val="004FA5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</a:rPr>
              <a:t>Emerging</a:t>
            </a:r>
          </a:p>
          <a:p>
            <a:pPr>
              <a:lnSpc>
                <a:spcPts val="3400"/>
              </a:lnSpc>
            </a:pPr>
            <a:r>
              <a:rPr lang="en-US" sz="3600" dirty="0" smtClean="0">
                <a:solidFill>
                  <a:srgbClr val="004FA5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</a:rPr>
              <a:t>Issues</a:t>
            </a:r>
            <a:endParaRPr lang="en-US" sz="4400" dirty="0">
              <a:solidFill>
                <a:srgbClr val="004FA5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4232" y="1793095"/>
            <a:ext cx="843070" cy="1175657"/>
          </a:xfrm>
          <a:prstGeom prst="rect">
            <a:avLst/>
          </a:prstGeom>
        </p:spPr>
      </p:pic>
      <p:sp>
        <p:nvSpPr>
          <p:cNvPr id="3" name="Down Arrow 2"/>
          <p:cNvSpPr/>
          <p:nvPr/>
        </p:nvSpPr>
        <p:spPr>
          <a:xfrm>
            <a:off x="6335486" y="1578797"/>
            <a:ext cx="2640563" cy="3203139"/>
          </a:xfrm>
          <a:prstGeom prst="downArrow">
            <a:avLst/>
          </a:prstGeom>
          <a:solidFill>
            <a:srgbClr val="5D4D8A">
              <a:alpha val="15000"/>
            </a:srgbClr>
          </a:solidFill>
          <a:ln w="31750">
            <a:solidFill>
              <a:srgbClr val="5D4D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63380" y="369994"/>
            <a:ext cx="7392626" cy="725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800" b="1" dirty="0" smtClean="0">
                <a:solidFill>
                  <a:srgbClr val="5D4D8A"/>
                </a:solidFill>
              </a:rPr>
              <a:t>Motor Vehicle Related Deaths Decreased Significantly in Last 25 Years</a:t>
            </a:r>
            <a:endParaRPr lang="en-US" sz="2800" b="1" dirty="0">
              <a:solidFill>
                <a:srgbClr val="5D4D8A"/>
              </a:solidFill>
            </a:endParaRPr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1354134"/>
              </p:ext>
            </p:extLst>
          </p:nvPr>
        </p:nvGraphicFramePr>
        <p:xfrm>
          <a:off x="630698" y="1277723"/>
          <a:ext cx="5495294" cy="4919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9003" y="5164185"/>
            <a:ext cx="2253528" cy="10422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004373" y="3071264"/>
            <a:ext cx="1351633" cy="354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US" sz="1100" b="1" dirty="0" smtClean="0"/>
              <a:t>Motor Vehicle Deaths Decreased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04372" y="3313733"/>
            <a:ext cx="1467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4FA5"/>
                </a:solidFill>
              </a:rPr>
              <a:t>31%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79950" y="4109143"/>
            <a:ext cx="1351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 smtClean="0"/>
              <a:t>1980-2015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08733" y="2751842"/>
            <a:ext cx="1506583" cy="43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600" b="1" dirty="0" smtClean="0"/>
              <a:t>TRENDING UP </a:t>
            </a:r>
          </a:p>
          <a:p>
            <a:pPr algn="ctr">
              <a:lnSpc>
                <a:spcPts val="1300"/>
              </a:lnSpc>
            </a:pPr>
            <a:r>
              <a:rPr lang="en-US" sz="1600" b="1" dirty="0" smtClean="0"/>
              <a:t>AGAIN</a:t>
            </a:r>
            <a:endParaRPr lang="en-US" sz="1600" b="1" dirty="0"/>
          </a:p>
        </p:txBody>
      </p:sp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315" y="5702366"/>
            <a:ext cx="963380" cy="264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en-US" sz="1200" b="1" u="heavy" dirty="0" smtClean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5D4D8A"/>
                  </a:solidFill>
                </a:uFill>
              </a:rPr>
              <a:t>Our Goal</a:t>
            </a:r>
            <a:endParaRPr lang="en-US" sz="1200" b="1" u="heavy" dirty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rgbClr val="5D4D8A"/>
                </a:solidFill>
              </a:uFill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>
          <a:xfrm>
            <a:off x="188594" y="6351804"/>
            <a:ext cx="716821" cy="256754"/>
          </a:xfrm>
          <a:prstGeom prst="rect">
            <a:avLst/>
          </a:prstGeom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IIHS 2015.</a:t>
            </a:r>
          </a:p>
        </p:txBody>
      </p:sp>
    </p:spTree>
    <p:extLst>
      <p:ext uri="{BB962C8B-B14F-4D97-AF65-F5344CB8AC3E}">
        <p14:creationId xmlns:p14="http://schemas.microsoft.com/office/powerpoint/2010/main" val="28549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12" y="443325"/>
            <a:ext cx="1804022" cy="834386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2961896" y="474050"/>
            <a:ext cx="5652714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0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Five Things We Can Do Now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92" y="2583585"/>
            <a:ext cx="1724461" cy="25866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54362" y="2199899"/>
            <a:ext cx="1908497" cy="1060276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0" name="Rectangle 9"/>
          <p:cNvSpPr/>
          <p:nvPr/>
        </p:nvSpPr>
        <p:spPr>
          <a:xfrm>
            <a:off x="6443905" y="3699837"/>
            <a:ext cx="1972115" cy="1060276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1" name="Rectangle 10"/>
          <p:cNvSpPr/>
          <p:nvPr/>
        </p:nvSpPr>
        <p:spPr>
          <a:xfrm>
            <a:off x="2054362" y="5199775"/>
            <a:ext cx="1908497" cy="1060276"/>
          </a:xfrm>
          <a:prstGeom prst="rect">
            <a:avLst/>
          </a:prstGeom>
          <a:noFill/>
          <a:ln>
            <a:noFill/>
          </a:ln>
          <a:effectLst/>
        </p:spPr>
      </p:sp>
      <p:sp>
        <p:nvSpPr>
          <p:cNvPr id="12" name="TextBox 11"/>
          <p:cNvSpPr txBox="1"/>
          <p:nvPr/>
        </p:nvSpPr>
        <p:spPr>
          <a:xfrm>
            <a:off x="6916989" y="2261700"/>
            <a:ext cx="13751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Pay for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patient counseling, coordination of care, and checking PDMP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58110" y="3732668"/>
            <a:ext cx="1571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Peer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Review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5786" y="4909605"/>
            <a:ext cx="1571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Peer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Review</a:t>
            </a: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94838997"/>
              </p:ext>
            </p:extLst>
          </p:nvPr>
        </p:nvGraphicFramePr>
        <p:xfrm>
          <a:off x="1735512" y="1731097"/>
          <a:ext cx="7230749" cy="4350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9" name="TextBox 2"/>
          <p:cNvSpPr txBox="1"/>
          <p:nvPr/>
        </p:nvSpPr>
        <p:spPr>
          <a:xfrm>
            <a:off x="1828801" y="1969313"/>
            <a:ext cx="65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Myriad Web Pro"/>
              </a:rPr>
              <a:t>1</a:t>
            </a:r>
          </a:p>
        </p:txBody>
      </p:sp>
      <p:sp>
        <p:nvSpPr>
          <p:cNvPr id="20" name="TextBox 2"/>
          <p:cNvSpPr txBox="1"/>
          <p:nvPr/>
        </p:nvSpPr>
        <p:spPr>
          <a:xfrm>
            <a:off x="2225710" y="2792305"/>
            <a:ext cx="65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Myriad Web Pro"/>
              </a:rPr>
              <a:t>2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2340394" y="3613050"/>
            <a:ext cx="65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Myriad Web Pro"/>
              </a:rPr>
              <a:t>3</a:t>
            </a:r>
          </a:p>
        </p:txBody>
      </p:sp>
      <p:sp>
        <p:nvSpPr>
          <p:cNvPr id="22" name="TextBox 2"/>
          <p:cNvSpPr txBox="1"/>
          <p:nvPr/>
        </p:nvSpPr>
        <p:spPr>
          <a:xfrm>
            <a:off x="2214210" y="4418345"/>
            <a:ext cx="65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Myriad Web Pro"/>
              </a:rPr>
              <a:t>4</a:t>
            </a:r>
          </a:p>
        </p:txBody>
      </p:sp>
      <p:sp>
        <p:nvSpPr>
          <p:cNvPr id="23" name="TextBox 2"/>
          <p:cNvSpPr txBox="1"/>
          <p:nvPr/>
        </p:nvSpPr>
        <p:spPr>
          <a:xfrm>
            <a:off x="1804454" y="5250199"/>
            <a:ext cx="653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FF"/>
                </a:solidFill>
                <a:latin typeface="Myriad Web Pro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1034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931"/>
            <a:ext cx="9144000" cy="6858000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33399" y="533400"/>
            <a:ext cx="4505131" cy="1817914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algn="l">
              <a:spcAft>
                <a:spcPts val="600"/>
              </a:spcAft>
            </a:pPr>
            <a:r>
              <a:rPr lang="en-US" sz="1200" dirty="0" smtClean="0">
                <a:solidFill>
                  <a:schemeClr val="bg1"/>
                </a:solidFill>
              </a:rPr>
              <a:t>For more information please contact Centers for Disease Control and Prevention</a:t>
            </a:r>
          </a:p>
          <a:p>
            <a:pPr lvl="0" algn="l">
              <a:lnSpc>
                <a:spcPts val="1200"/>
              </a:lnSpc>
            </a:pPr>
            <a:r>
              <a:rPr lang="en-US" sz="1200" b="0" dirty="0" smtClean="0">
                <a:solidFill>
                  <a:schemeClr val="bg1"/>
                </a:solidFill>
              </a:rPr>
              <a:t>1600 Clifton Road NE, Atlanta,  GA  30333</a:t>
            </a:r>
          </a:p>
          <a:p>
            <a:pPr lvl="0" algn="l">
              <a:lnSpc>
                <a:spcPts val="1200"/>
              </a:lnSpc>
            </a:pPr>
            <a:r>
              <a:rPr lang="en-US" sz="1200" b="0" dirty="0" smtClean="0">
                <a:solidFill>
                  <a:schemeClr val="bg1"/>
                </a:solidFill>
              </a:rPr>
              <a:t>Telephone: 1-800-CDC-INFO (232-4636)/TTY: 1-888-232-6348</a:t>
            </a:r>
          </a:p>
          <a:p>
            <a:pPr lvl="0" algn="l">
              <a:lnSpc>
                <a:spcPts val="1200"/>
              </a:lnSpc>
            </a:pPr>
            <a:r>
              <a:rPr lang="en-US" sz="1200" b="0" dirty="0" smtClean="0">
                <a:solidFill>
                  <a:schemeClr val="bg1"/>
                </a:solidFill>
              </a:rPr>
              <a:t>E-mail:  cdcinfo@cdc.gov 	Web:  www.cdc.gov</a:t>
            </a:r>
          </a:p>
          <a:p>
            <a:pPr lvl="0" algn="l"/>
            <a:endParaRPr lang="en-US" sz="1200" b="0" dirty="0" smtClean="0">
              <a:solidFill>
                <a:schemeClr val="bg1"/>
              </a:solidFill>
            </a:endParaRPr>
          </a:p>
          <a:p>
            <a:pPr lvl="0" algn="l"/>
            <a:r>
              <a:rPr lang="en-US" sz="900" b="0" dirty="0" smtClean="0">
                <a:solidFill>
                  <a:schemeClr val="bg1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pic>
        <p:nvPicPr>
          <p:cNvPr id="10" name="Picture 9" descr="Logos of the United States Department of Health and Human Services and Centers for Disease Control and Prevention&#10;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1" y="2971800"/>
            <a:ext cx="190500" cy="190500"/>
          </a:xfrm>
          <a:prstGeom prst="rect">
            <a:avLst/>
          </a:prstGeom>
        </p:spPr>
      </p:pic>
      <p:sp>
        <p:nvSpPr>
          <p:cNvPr id="8" name="Subtitle 4"/>
          <p:cNvSpPr txBox="1">
            <a:spLocks/>
          </p:cNvSpPr>
          <p:nvPr/>
        </p:nvSpPr>
        <p:spPr>
          <a:xfrm>
            <a:off x="533400" y="2419172"/>
            <a:ext cx="4505130" cy="31859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2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lang="en-US" sz="800" b="0" dirty="0" smtClean="0">
                <a:solidFill>
                  <a:srgbClr val="FFFFFF"/>
                </a:solidFill>
              </a:rPr>
              <a:t>Special thanks to Erin Sauber-Schatz, Ann Dellinger, and Kory Trott for their assistance with this presentation</a:t>
            </a:r>
            <a:endParaRPr lang="en-US" sz="400" b="0" dirty="0" smtClean="0">
              <a:solidFill>
                <a:srgbClr val="FFFFFF"/>
              </a:solidFill>
            </a:endParaRP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16673" y="6615426"/>
            <a:ext cx="1498739" cy="239643"/>
          </a:xfrm>
        </p:spPr>
        <p:txBody>
          <a:bodyPr/>
          <a:lstStyle/>
          <a:p>
            <a:r>
              <a:rPr lang="en-US" sz="800" dirty="0" smtClean="0">
                <a:solidFill>
                  <a:schemeClr val="bg1"/>
                </a:solidFill>
              </a:rPr>
              <a:t>PHOTO:  Ben Gray - 2016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884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53451" y="1890494"/>
            <a:ext cx="1301257" cy="58963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en-US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51" y="1281779"/>
            <a:ext cx="1321019" cy="610525"/>
          </a:xfrm>
          <a:prstGeom prst="rect">
            <a:avLst/>
          </a:prstGeom>
        </p:spPr>
      </p:pic>
      <p:graphicFrame>
        <p:nvGraphicFramePr>
          <p:cNvPr id="31" name="Table 30"/>
          <p:cNvGraphicFramePr>
            <a:graphicFrameLocks noGrp="1"/>
          </p:cNvGraphicFramePr>
          <p:nvPr>
            <p:extLst/>
          </p:nvPr>
        </p:nvGraphicFramePr>
        <p:xfrm>
          <a:off x="1766476" y="625185"/>
          <a:ext cx="7086600" cy="5920953"/>
        </p:xfrm>
        <a:graphic>
          <a:graphicData uri="http://schemas.openxmlformats.org/drawingml/2006/table">
            <a:tbl>
              <a:tblPr/>
              <a:tblGrid>
                <a:gridCol w="389184"/>
                <a:gridCol w="608856"/>
                <a:gridCol w="608856"/>
                <a:gridCol w="608856"/>
                <a:gridCol w="608856"/>
                <a:gridCol w="608856"/>
                <a:gridCol w="608856"/>
                <a:gridCol w="608856"/>
                <a:gridCol w="608856"/>
                <a:gridCol w="608856"/>
                <a:gridCol w="608856"/>
                <a:gridCol w="608856"/>
              </a:tblGrid>
              <a:tr h="20402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l" fontAlgn="t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4" marR="4044" marT="40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10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l" fontAlgn="t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44" marR="4044" marT="404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412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Rank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&lt;1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1-4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5-9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10-14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15-24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25-34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35-44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45-54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55-64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65+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4D8A"/>
                    </a:solidFill>
                  </a:tcPr>
                </a:tc>
              </a:tr>
              <a:tr h="528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Suffocation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5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A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6,531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A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9,334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EA6C4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11,009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7,013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Fall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27,044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B393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2E1"/>
                    </a:solidFill>
                  </a:tcPr>
                </a:tc>
              </a:tr>
              <a:tr h="528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Unspecified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5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Suffocation</a:t>
                      </a: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3,587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5,856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A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4,308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A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5,024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A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4,554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A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6,373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AE4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33,736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2CAE4"/>
                    </a:solidFill>
                  </a:tcPr>
                </a:tc>
              </a:tr>
              <a:tr h="574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   Other Spec., Classifiable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Unspecified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Fire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Burn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3,260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2,830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3,953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5,367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Fall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31,959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9C9"/>
                    </a:solidFill>
                  </a:tcPr>
                </a:tc>
              </a:tr>
              <a:tr h="574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MV Traffic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695C9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Suffocation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2,270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2,829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Suffocation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2,057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Suffocation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Fall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2,558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9C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Unspecified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4,590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21,334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Undetermined Suffocation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Fire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Burn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Other Land Transport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Suffocation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2,010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Suffocation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1,835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1,795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1,529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Suffocation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3,692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Suffocation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11,407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Pedestrian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Suffocation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Fire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Burn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Poisoning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Poisoning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Fall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1,340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9C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Suffocation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1,509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1,993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10,945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 Suffocation</a:t>
                      </a: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   Other Spec., Classifiable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Natural / Environment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Other Land Transport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Undetermined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Undetermined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1,132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Suffocation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Injury 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48,295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6,808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Natural / Environment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Pedestrian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Suffocation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   Cut/Pierce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   Cut/Pierce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Fall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9C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 Low. Respiratory Disease 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4,402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Undetermined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Fire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Burn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1,161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Suffocation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283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Undetermined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Unspecified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Struck by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 A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gainst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Struck by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or A</a:t>
                      </a: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gainst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D2E1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Undetermined 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Suffocation</a:t>
                      </a: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Firearm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Poisoning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1,028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Unspecified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5,848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450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Fire</a:t>
                      </a:r>
                      <a:r>
                        <a:rPr lang="en-US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/ Burn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Natural / Environment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Firearm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   Cut/Pierce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Other Land Transport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Fall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9C9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Homicide   Cut/Pierce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Unspecified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Suicide</a:t>
                      </a: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Suffocation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Web Pro"/>
                        </a:defRPr>
                      </a:lvl9pPr>
                    </a:lstStyle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Unintentional Drowning</a:t>
                      </a:r>
                    </a:p>
                    <a:p>
                      <a:pPr algn="ctr" fontAlgn="ctr"/>
                      <a:endParaRPr lang="en-US" sz="7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ctr"/>
                      <a: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br>
                        <a:rPr lang="en-US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3,406</a:t>
                      </a:r>
                      <a:endParaRPr lang="en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44" marR="4044" marT="40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708455" y="137725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srgbClr val="5D4D8A"/>
                </a:solidFill>
                <a:latin typeface="Myriad Web Pro"/>
                <a:cs typeface="+mn-cs"/>
              </a:rPr>
              <a:t>Leading Causes of Injury Death by Age Group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08455" y="449779"/>
            <a:ext cx="7010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004FA5"/>
                </a:solidFill>
                <a:latin typeface="Myriad Web Pro"/>
                <a:cs typeface="+mn-cs"/>
              </a:rPr>
              <a:t>Highlighting </a:t>
            </a:r>
            <a:r>
              <a:rPr lang="en-US" sz="1400" b="1" u="sng" dirty="0" smtClean="0">
                <a:solidFill>
                  <a:srgbClr val="004FA5"/>
                </a:solidFill>
                <a:latin typeface="Myriad Web Pro"/>
                <a:cs typeface="+mn-cs"/>
              </a:rPr>
              <a:t>Top 3 Causes</a:t>
            </a:r>
            <a:endParaRPr lang="en-US" sz="1400" b="1" dirty="0" smtClean="0">
              <a:solidFill>
                <a:srgbClr val="004FA5"/>
              </a:solidFill>
              <a:latin typeface="Myriad Web Pro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34" t="21782" r="18332" b="24604"/>
          <a:stretch/>
        </p:blipFill>
        <p:spPr>
          <a:xfrm>
            <a:off x="253451" y="6277500"/>
            <a:ext cx="1074551" cy="26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465" y="-4215"/>
            <a:ext cx="9175516" cy="6725053"/>
          </a:xfrm>
          <a:prstGeom prst="rect">
            <a:avLst/>
          </a:prstGeom>
        </p:spPr>
      </p:pic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3785606058"/>
              </p:ext>
            </p:extLst>
          </p:nvPr>
        </p:nvGraphicFramePr>
        <p:xfrm>
          <a:off x="2286000" y="651730"/>
          <a:ext cx="7402579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0" name="Title 1"/>
          <p:cNvSpPr txBox="1">
            <a:spLocks/>
          </p:cNvSpPr>
          <p:nvPr/>
        </p:nvSpPr>
        <p:spPr>
          <a:xfrm>
            <a:off x="457200" y="3771425"/>
            <a:ext cx="2813811" cy="896297"/>
          </a:xfrm>
          <a:prstGeom prst="roundRect">
            <a:avLst/>
          </a:prstGeom>
          <a:solidFill>
            <a:srgbClr val="FFFFFF">
              <a:shade val="85000"/>
              <a:alpha val="80000"/>
            </a:srgbClr>
          </a:solidFill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700"/>
              </a:lnSpc>
              <a:spcAft>
                <a:spcPts val="0"/>
              </a:spcAft>
            </a:pPr>
            <a:r>
              <a:rPr lang="en-US" dirty="0" smtClean="0">
                <a:solidFill>
                  <a:srgbClr val="004FA5"/>
                </a:solidFill>
                <a:effectLst>
                  <a:glow rad="127000">
                    <a:srgbClr val="FFFFFF">
                      <a:alpha val="40000"/>
                    </a:srgbClr>
                  </a:glow>
                </a:effectLst>
                <a:latin typeface="Myriad Web Pro"/>
              </a:rPr>
              <a:t>Safe System Approach</a:t>
            </a:r>
            <a:endParaRPr lang="en-US" dirty="0">
              <a:solidFill>
                <a:srgbClr val="004FA5"/>
              </a:solidFill>
              <a:effectLst>
                <a:glow rad="127000">
                  <a:srgbClr val="FFFFFF">
                    <a:alpha val="40000"/>
                  </a:srgbClr>
                </a:glow>
              </a:effectLst>
              <a:latin typeface="Myriad Web Pro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094" y="2683943"/>
            <a:ext cx="1804022" cy="83438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71779" y="5588389"/>
            <a:ext cx="3831020" cy="514570"/>
          </a:xfrm>
          <a:prstGeom prst="roundRect">
            <a:avLst/>
          </a:prstGeom>
          <a:solidFill>
            <a:srgbClr val="7FA7D2"/>
          </a:solidFill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Myriad Web Pro" panose="020B0604020202020204" charset="0"/>
              </a:rPr>
              <a:t>Road Safety Management</a:t>
            </a:r>
            <a:endParaRPr lang="en-US" sz="2400" dirty="0">
              <a:latin typeface="Myriad Web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98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3240055" y="663474"/>
            <a:ext cx="5652714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TIMELINE</a:t>
            </a:r>
          </a:p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Motor Vehicle Safety Policies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15786" y="4909605"/>
            <a:ext cx="15716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Peer</a:t>
            </a: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Review</a:t>
            </a:r>
          </a:p>
        </p:txBody>
      </p:sp>
      <p:sp>
        <p:nvSpPr>
          <p:cNvPr id="24" name="Pentagon 23"/>
          <p:cNvSpPr/>
          <p:nvPr/>
        </p:nvSpPr>
        <p:spPr>
          <a:xfrm>
            <a:off x="609600" y="1568669"/>
            <a:ext cx="1676400" cy="1055915"/>
          </a:xfrm>
          <a:prstGeom prst="homePlate">
            <a:avLst/>
          </a:prstGeom>
          <a:gradFill rotWithShape="1">
            <a:gsLst>
              <a:gs pos="0">
                <a:srgbClr val="004FA5"/>
              </a:gs>
              <a:gs pos="80000">
                <a:srgbClr val="002060">
                  <a:shade val="93000"/>
                  <a:satMod val="130000"/>
                </a:srgbClr>
              </a:gs>
              <a:gs pos="100000">
                <a:srgbClr val="00206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4FA5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8" name="Chevron 27"/>
          <p:cNvSpPr/>
          <p:nvPr/>
        </p:nvSpPr>
        <p:spPr>
          <a:xfrm>
            <a:off x="1905000" y="1579554"/>
            <a:ext cx="1676400" cy="1055915"/>
          </a:xfrm>
          <a:prstGeom prst="chevron">
            <a:avLst/>
          </a:prstGeom>
          <a:gradFill rotWithShape="1">
            <a:gsLst>
              <a:gs pos="0">
                <a:srgbClr val="004FA5"/>
              </a:gs>
              <a:gs pos="80000">
                <a:srgbClr val="002060">
                  <a:shade val="93000"/>
                  <a:satMod val="130000"/>
                </a:srgbClr>
              </a:gs>
              <a:gs pos="100000">
                <a:srgbClr val="00206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20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9" name="Chevron 28"/>
          <p:cNvSpPr/>
          <p:nvPr/>
        </p:nvSpPr>
        <p:spPr>
          <a:xfrm>
            <a:off x="3200400" y="1579554"/>
            <a:ext cx="1676400" cy="1055915"/>
          </a:xfrm>
          <a:prstGeom prst="chevron">
            <a:avLst/>
          </a:prstGeom>
          <a:gradFill rotWithShape="1">
            <a:gsLst>
              <a:gs pos="0">
                <a:srgbClr val="004FA5"/>
              </a:gs>
              <a:gs pos="80000">
                <a:srgbClr val="002060">
                  <a:shade val="93000"/>
                  <a:satMod val="130000"/>
                </a:srgbClr>
              </a:gs>
              <a:gs pos="100000">
                <a:srgbClr val="00206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20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4495800" y="1590440"/>
            <a:ext cx="1676400" cy="1055915"/>
          </a:xfrm>
          <a:prstGeom prst="chevron">
            <a:avLst/>
          </a:prstGeom>
          <a:gradFill rotWithShape="1">
            <a:gsLst>
              <a:gs pos="0">
                <a:srgbClr val="004FA5"/>
              </a:gs>
              <a:gs pos="80000">
                <a:srgbClr val="002060">
                  <a:shade val="93000"/>
                  <a:satMod val="130000"/>
                </a:srgbClr>
              </a:gs>
              <a:gs pos="100000">
                <a:srgbClr val="00206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20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1" name="Chevron 30"/>
          <p:cNvSpPr/>
          <p:nvPr/>
        </p:nvSpPr>
        <p:spPr>
          <a:xfrm>
            <a:off x="5791200" y="1579554"/>
            <a:ext cx="1676400" cy="1055915"/>
          </a:xfrm>
          <a:prstGeom prst="chevron">
            <a:avLst/>
          </a:prstGeom>
          <a:gradFill rotWithShape="1">
            <a:gsLst>
              <a:gs pos="0">
                <a:srgbClr val="004FA5"/>
              </a:gs>
              <a:gs pos="80000">
                <a:srgbClr val="002060">
                  <a:shade val="93000"/>
                  <a:satMod val="130000"/>
                </a:srgbClr>
              </a:gs>
              <a:gs pos="100000">
                <a:srgbClr val="00206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20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2" name="Chevron 31"/>
          <p:cNvSpPr/>
          <p:nvPr/>
        </p:nvSpPr>
        <p:spPr>
          <a:xfrm>
            <a:off x="7086600" y="1568669"/>
            <a:ext cx="1676400" cy="1055915"/>
          </a:xfrm>
          <a:prstGeom prst="chevron">
            <a:avLst/>
          </a:prstGeom>
          <a:gradFill rotWithShape="1">
            <a:gsLst>
              <a:gs pos="0">
                <a:srgbClr val="004FA5"/>
              </a:gs>
              <a:gs pos="80000">
                <a:srgbClr val="002060">
                  <a:shade val="93000"/>
                  <a:satMod val="130000"/>
                </a:srgbClr>
              </a:gs>
              <a:gs pos="100000">
                <a:srgbClr val="002060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002060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39A6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857" y="18734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1960s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432957" y="18734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1970s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728357" y="18734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1980s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85657" y="18734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1990s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81057" y="18734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2000s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576457" y="1873469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2010s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93275" y="2896727"/>
            <a:ext cx="11430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1966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Motor Vehicle Safety Act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1736275" y="2896727"/>
            <a:ext cx="0" cy="2667000"/>
          </a:xfrm>
          <a:prstGeom prst="line">
            <a:avLst/>
          </a:prstGeom>
          <a:noFill/>
          <a:ln w="25400" cap="flat" cmpd="sng" algn="ctr">
            <a:solidFill>
              <a:srgbClr val="F86828"/>
            </a:solidFill>
            <a:prstDash val="solid"/>
          </a:ln>
          <a:effectLst/>
        </p:spPr>
      </p:cxnSp>
      <p:cxnSp>
        <p:nvCxnSpPr>
          <p:cNvPr id="41" name="Straight Connector 40"/>
          <p:cNvCxnSpPr/>
          <p:nvPr/>
        </p:nvCxnSpPr>
        <p:spPr>
          <a:xfrm>
            <a:off x="3178629" y="2896727"/>
            <a:ext cx="0" cy="2667000"/>
          </a:xfrm>
          <a:prstGeom prst="line">
            <a:avLst/>
          </a:prstGeom>
          <a:noFill/>
          <a:ln w="25400" cap="flat" cmpd="sng" algn="ctr">
            <a:solidFill>
              <a:srgbClr val="F86828"/>
            </a:solidFill>
            <a:prstDash val="solid"/>
          </a:ln>
          <a:effectLst/>
        </p:spPr>
      </p:cxnSp>
      <p:cxnSp>
        <p:nvCxnSpPr>
          <p:cNvPr id="42" name="Straight Connector 41"/>
          <p:cNvCxnSpPr/>
          <p:nvPr/>
        </p:nvCxnSpPr>
        <p:spPr>
          <a:xfrm>
            <a:off x="4615547" y="2896727"/>
            <a:ext cx="0" cy="2667000"/>
          </a:xfrm>
          <a:prstGeom prst="line">
            <a:avLst/>
          </a:prstGeom>
          <a:noFill/>
          <a:ln w="25400" cap="flat" cmpd="sng" algn="ctr">
            <a:solidFill>
              <a:srgbClr val="F86828"/>
            </a:solidFill>
            <a:prstDash val="solid"/>
          </a:ln>
          <a:effectLst/>
        </p:spPr>
      </p:cxnSp>
      <p:cxnSp>
        <p:nvCxnSpPr>
          <p:cNvPr id="43" name="Straight Connector 42"/>
          <p:cNvCxnSpPr/>
          <p:nvPr/>
        </p:nvCxnSpPr>
        <p:spPr>
          <a:xfrm>
            <a:off x="6074233" y="2896727"/>
            <a:ext cx="0" cy="2667000"/>
          </a:xfrm>
          <a:prstGeom prst="line">
            <a:avLst/>
          </a:prstGeom>
          <a:noFill/>
          <a:ln w="25400" cap="flat" cmpd="sng" algn="ctr">
            <a:solidFill>
              <a:srgbClr val="F86828"/>
            </a:solidFill>
            <a:prstDash val="solid"/>
          </a:ln>
          <a:effectLst/>
        </p:spPr>
      </p:cxnSp>
      <p:cxnSp>
        <p:nvCxnSpPr>
          <p:cNvPr id="44" name="Straight Connector 43"/>
          <p:cNvCxnSpPr/>
          <p:nvPr/>
        </p:nvCxnSpPr>
        <p:spPr>
          <a:xfrm>
            <a:off x="7554689" y="2896727"/>
            <a:ext cx="0" cy="2667000"/>
          </a:xfrm>
          <a:prstGeom prst="line">
            <a:avLst/>
          </a:prstGeom>
          <a:noFill/>
          <a:ln w="25400" cap="flat" cmpd="sng" algn="ctr">
            <a:solidFill>
              <a:srgbClr val="F86828"/>
            </a:solidFill>
            <a:prstDash val="soli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1866904" y="2896727"/>
            <a:ext cx="1181095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1974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Universal Motorcycle Helmet Law in 45 States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1975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55 MPH Maximum Speed Limit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00399" y="2896727"/>
            <a:ext cx="1374321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1982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Alcohol Traffic Safety Incentive Program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1984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National Minimum Legal Drinking Age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1986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Child Restraint Laws in all 50 States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97186" y="2896727"/>
            <a:ext cx="129540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1992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BAC 0.1 in all 50 states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1995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Primary or secondary seat belt law in 49 states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1999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State incentive grant program encourages adoption of safety measures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136823" y="2896727"/>
            <a:ext cx="129540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2005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Graduated Driver Licensing Laws set in 45 States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2006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BAC lowered to 0.08 in all 50 states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2008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In person renewal of license for older drivers in 18 states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636337" y="2896727"/>
            <a:ext cx="118381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2015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Talking on handheld cellphones banned in 14 states</a:t>
            </a:r>
          </a:p>
          <a:p>
            <a:pPr marL="174625" marR="0" lvl="0" indent="-17462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Texting is banned for all drivers in 46 states</a:t>
            </a:r>
          </a:p>
        </p:txBody>
      </p:sp>
      <p:sp>
        <p:nvSpPr>
          <p:cNvPr id="50" name="Text Placeholder 5"/>
          <p:cNvSpPr txBox="1">
            <a:spLocks/>
          </p:cNvSpPr>
          <p:nvPr/>
        </p:nvSpPr>
        <p:spPr>
          <a:xfrm>
            <a:off x="38959" y="6436832"/>
            <a:ext cx="8229600" cy="256754"/>
          </a:xfrm>
          <a:prstGeom prst="rect">
            <a:avLst/>
          </a:prstGeom>
        </p:spPr>
        <p:txBody>
          <a:bodyPr anchor="b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ADAPTED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  Dellinger et al., 2007; </a:t>
            </a:r>
            <a:r>
              <a:rPr kumimoji="0" lang="en-US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Bandi</a:t>
            </a: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B4B4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et al. 2015; and IIHS 2015.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28601" y="5807448"/>
            <a:ext cx="8591552" cy="533400"/>
          </a:xfrm>
          <a:prstGeom prst="rect">
            <a:avLst/>
          </a:prstGeom>
        </p:spPr>
        <p:txBody>
          <a:bodyPr anchor="b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1800" dirty="0" smtClean="0">
                <a:solidFill>
                  <a:srgbClr val="F86828"/>
                </a:solidFill>
                <a:latin typeface="Myriad Web Pro"/>
              </a:rPr>
              <a:t>Motor vehicle-related fatality rate decreased by almost 50% since 1960</a:t>
            </a:r>
            <a:endParaRPr lang="en-US" sz="1800" dirty="0">
              <a:solidFill>
                <a:srgbClr val="F86828"/>
              </a:solidFill>
              <a:latin typeface="Myriad Web Pro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5912" y="443325"/>
            <a:ext cx="1804022" cy="8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72575" cy="670871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9" y="319923"/>
            <a:ext cx="1321019" cy="610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649" y="1290504"/>
            <a:ext cx="6284762" cy="2547678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1926317" y="358485"/>
            <a:ext cx="4661094" cy="533400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dirty="0" smtClean="0">
                <a:solidFill>
                  <a:srgbClr val="5D4D8A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</a:rPr>
              <a:t>Country Comparison</a:t>
            </a:r>
            <a:endParaRPr lang="en-US" sz="3600" dirty="0">
              <a:solidFill>
                <a:srgbClr val="5D4D8A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741187" y="4375549"/>
            <a:ext cx="5846224" cy="75313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sz="2400" dirty="0" smtClean="0">
                <a:solidFill>
                  <a:srgbClr val="004FA5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</a:rPr>
              <a:t>Death rates declined in the United States </a:t>
            </a:r>
          </a:p>
          <a:p>
            <a:pPr algn="l">
              <a:lnSpc>
                <a:spcPts val="2500"/>
              </a:lnSpc>
            </a:pPr>
            <a:r>
              <a:rPr lang="en-US" sz="2400" dirty="0" smtClean="0">
                <a:solidFill>
                  <a:srgbClr val="004FA5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</a:rPr>
              <a:t>between 2000-2013</a:t>
            </a:r>
            <a:endParaRPr lang="en-US" sz="3200" dirty="0">
              <a:solidFill>
                <a:srgbClr val="004FA5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710986" y="5377034"/>
            <a:ext cx="5846224" cy="753135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en-US" sz="2400" dirty="0" smtClean="0">
                <a:solidFill>
                  <a:srgbClr val="F86828"/>
                </a:solidFill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</a:rPr>
              <a:t>But other High Income Countries saw sharper declines</a:t>
            </a:r>
            <a:endParaRPr lang="en-US" sz="3200" dirty="0">
              <a:solidFill>
                <a:srgbClr val="F86828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32645" y="6374480"/>
            <a:ext cx="2118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Sauber-Schatz, E. K. (2016</a:t>
            </a:r>
            <a:r>
              <a:rPr lang="en-US" sz="900" dirty="0" smtClean="0"/>
              <a:t>).  MMWR, 65.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499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9101" y="451741"/>
            <a:ext cx="614161" cy="85644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1623527" y="663474"/>
            <a:ext cx="7269242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A total of 87% of U.S. drivers were restrained in 2013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39468" y="419879"/>
            <a:ext cx="853429" cy="917310"/>
          </a:xfrm>
          <a:prstGeom prst="roundRect">
            <a:avLst/>
          </a:prstGeom>
          <a:noFill/>
          <a:ln w="57150">
            <a:solidFill>
              <a:srgbClr val="5D4D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98" y="5722424"/>
            <a:ext cx="1804022" cy="834386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6316955" y="1574323"/>
            <a:ext cx="2308661" cy="8694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5400" dirty="0" smtClean="0">
                <a:solidFill>
                  <a:srgbClr val="603F99"/>
                </a:solidFill>
                <a:effectLst/>
              </a:rPr>
              <a:t>12,584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6188949" y="2218535"/>
            <a:ext cx="2703820" cy="7685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000"/>
              </a:lnSpc>
              <a:spcAft>
                <a:spcPts val="0"/>
              </a:spcAft>
            </a:pPr>
            <a:r>
              <a:rPr lang="en-US" sz="2400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A6DDE4"/>
                </a:solidFill>
                <a:effectLst/>
              </a:rPr>
              <a:t>Lives saved </a:t>
            </a:r>
          </a:p>
          <a:p>
            <a:pPr fontAlgn="auto">
              <a:lnSpc>
                <a:spcPts val="2000"/>
              </a:lnSpc>
              <a:spcAft>
                <a:spcPts val="0"/>
              </a:spcAft>
            </a:pPr>
            <a:r>
              <a:rPr lang="en-US" sz="2400" dirty="0" smtClean="0">
                <a:ln w="9525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A6DDE4"/>
                </a:solidFill>
                <a:effectLst/>
              </a:rPr>
              <a:t>by restraints in U.S.</a:t>
            </a:r>
          </a:p>
        </p:txBody>
      </p:sp>
      <p:pic>
        <p:nvPicPr>
          <p:cNvPr id="17" name="Picture 16" descr="Front seat belt use in the US and selected high-income countries: France (highest) 99%. Average of 19 high-income countries (94%). United States 87%. Austria (lowest): 86%.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6325" y="1567170"/>
            <a:ext cx="4829175" cy="3971925"/>
          </a:xfrm>
          <a:prstGeom prst="rect">
            <a:avLst/>
          </a:prstGeom>
        </p:spPr>
      </p:pic>
      <p:sp>
        <p:nvSpPr>
          <p:cNvPr id="18" name="Title 3"/>
          <p:cNvSpPr txBox="1">
            <a:spLocks/>
          </p:cNvSpPr>
          <p:nvPr/>
        </p:nvSpPr>
        <p:spPr bwMode="auto">
          <a:xfrm>
            <a:off x="5891876" y="4417489"/>
            <a:ext cx="3055194" cy="9475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000"/>
              </a:lnSpc>
              <a:spcAft>
                <a:spcPts val="0"/>
              </a:spcAft>
            </a:pP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A6DDE4"/>
                </a:solidFill>
                <a:effectLst/>
              </a:rPr>
              <a:t>More lives that </a:t>
            </a:r>
            <a:r>
              <a:rPr lang="en-US" sz="24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A6DDE4"/>
                </a:solidFill>
                <a:effectLst/>
              </a:rPr>
              <a:t>c</a:t>
            </a:r>
            <a:r>
              <a:rPr lang="en-US" sz="24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A6DDE4"/>
                </a:solidFill>
                <a:effectLst/>
              </a:rPr>
              <a:t>ould have been saved if ALL restrained in U.S.</a:t>
            </a:r>
          </a:p>
        </p:txBody>
      </p:sp>
      <p:sp>
        <p:nvSpPr>
          <p:cNvPr id="19" name="Title 3"/>
          <p:cNvSpPr txBox="1">
            <a:spLocks/>
          </p:cNvSpPr>
          <p:nvPr/>
        </p:nvSpPr>
        <p:spPr bwMode="auto">
          <a:xfrm>
            <a:off x="6410130" y="3754095"/>
            <a:ext cx="2308661" cy="7817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5400" dirty="0" smtClean="0">
                <a:solidFill>
                  <a:srgbClr val="603F99"/>
                </a:solidFill>
                <a:effectLst/>
              </a:rPr>
              <a:t>2,800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2645" y="6143648"/>
            <a:ext cx="2118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Sauber-Schatz, E. K. (2016</a:t>
            </a:r>
            <a:r>
              <a:rPr lang="en-US" sz="900" dirty="0" smtClean="0"/>
              <a:t>).  MMWR, 65.</a:t>
            </a:r>
            <a:endParaRPr lang="en-US" sz="900" dirty="0"/>
          </a:p>
        </p:txBody>
      </p:sp>
      <p:sp>
        <p:nvSpPr>
          <p:cNvPr id="20" name="TextBox 19"/>
          <p:cNvSpPr txBox="1"/>
          <p:nvPr/>
        </p:nvSpPr>
        <p:spPr>
          <a:xfrm>
            <a:off x="6783356" y="6296048"/>
            <a:ext cx="226733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/>
              <a:t>NHTSA Traffic Safety Facts</a:t>
            </a:r>
            <a:r>
              <a:rPr lang="en-US" sz="900" dirty="0"/>
              <a:t>. DOT HS 812 153  </a:t>
            </a:r>
          </a:p>
        </p:txBody>
      </p:sp>
    </p:spTree>
    <p:extLst>
      <p:ext uri="{BB962C8B-B14F-4D97-AF65-F5344CB8AC3E}">
        <p14:creationId xmlns:p14="http://schemas.microsoft.com/office/powerpoint/2010/main" val="16284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1623527" y="663474"/>
            <a:ext cx="7269242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>
                <a:solidFill>
                  <a:srgbClr val="5D4D8A"/>
                </a:solidFill>
                <a:effectLst/>
              </a:rPr>
              <a:t>Speeding was involved in 29% of U.S. motor vehicle crash </a:t>
            </a:r>
            <a:r>
              <a:rPr lang="en-US" sz="3200" dirty="0" smtClean="0">
                <a:solidFill>
                  <a:srgbClr val="5D4D8A"/>
                </a:solidFill>
                <a:effectLst/>
              </a:rPr>
              <a:t>deaths in 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782" y="531845"/>
            <a:ext cx="685479" cy="64153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9468" y="419879"/>
            <a:ext cx="853429" cy="917310"/>
          </a:xfrm>
          <a:prstGeom prst="roundRect">
            <a:avLst/>
          </a:prstGeom>
          <a:noFill/>
          <a:ln w="57150">
            <a:solidFill>
              <a:srgbClr val="5D4D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Alcohol: Canada 34%, United States 31%, New Zealand 31%, Australia 30%, Slovenia 30%, France 29%, Belgium 25%, Finland 22%, Sweden 19%, Netherlands 19%. Speed: Finland 42%, Denmark 40%, Slovenia 39%, Germany 35%, Australia 33%, New Zealand 33%, Netherlands 30%, United States 29%, Austria 28%, Switzlerand 26%.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5246" y="1490587"/>
            <a:ext cx="4898739" cy="4710124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3821068" y="1531594"/>
            <a:ext cx="4679119" cy="346117"/>
          </a:xfrm>
          <a:prstGeom prst="rect">
            <a:avLst/>
          </a:prstGeom>
          <a:solidFill>
            <a:srgbClr val="F7942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1700" dirty="0" smtClean="0">
                <a:solidFill>
                  <a:schemeClr val="bg1"/>
                </a:solidFill>
                <a:effectLst/>
              </a:rPr>
              <a:t>SPEED  -   Percent of Fatalities Where Involved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398" y="5722424"/>
            <a:ext cx="1804022" cy="834386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413039" y="2346452"/>
            <a:ext cx="2752388" cy="13441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8000" dirty="0" smtClean="0">
                <a:solidFill>
                  <a:srgbClr val="F15A2A"/>
                </a:solidFill>
                <a:effectLst/>
              </a:rPr>
              <a:t>9,696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413039" y="3894759"/>
            <a:ext cx="2574002" cy="47670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FBB042"/>
                </a:solidFill>
                <a:effectLst/>
              </a:rPr>
              <a:t>Deaths in United States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32645" y="6374480"/>
            <a:ext cx="2118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Sauber-Schatz, E. K. (2016</a:t>
            </a:r>
            <a:r>
              <a:rPr lang="en-US" sz="900" dirty="0" smtClean="0"/>
              <a:t>).  MMWR, 65.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062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lcohol: Canada 34%, United States 31%, New Zealand 31%, Australia 30%, Slovenia 30%, France 29%, Belgium 25%, Finland 22%, Sweden 19%, Netherlands 19%. Speed: Finland 42%, Denmark 40%, Slovenia 39%, Germany 35%, Australia 33%, New Zealand 33%, Netherlands 30%, United States 29%, Austria 28%, Switzlerand 26%.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980" y="1682496"/>
            <a:ext cx="4558309" cy="463432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0" y="6720617"/>
            <a:ext cx="5694947" cy="137160"/>
          </a:xfrm>
          <a:prstGeom prst="rect">
            <a:avLst/>
          </a:prstGeom>
          <a:solidFill>
            <a:srgbClr val="5D4D8A"/>
          </a:solidFill>
          <a:ln>
            <a:solidFill>
              <a:srgbClr val="5D4D8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694947" y="6720839"/>
            <a:ext cx="1724526" cy="147589"/>
          </a:xfrm>
          <a:prstGeom prst="rect">
            <a:avLst/>
          </a:prstGeom>
          <a:solidFill>
            <a:srgbClr val="F8682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19473" y="6711702"/>
            <a:ext cx="1724527" cy="146297"/>
          </a:xfrm>
          <a:prstGeom prst="rect">
            <a:avLst/>
          </a:prstGeom>
          <a:solidFill>
            <a:srgbClr val="004FA5"/>
          </a:solidFill>
          <a:ln>
            <a:solidFill>
              <a:srgbClr val="004FA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Title 3"/>
          <p:cNvSpPr txBox="1">
            <a:spLocks/>
          </p:cNvSpPr>
          <p:nvPr/>
        </p:nvSpPr>
        <p:spPr bwMode="auto">
          <a:xfrm>
            <a:off x="1623527" y="663474"/>
            <a:ext cx="7269242" cy="6270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solidFill>
                  <a:srgbClr val="5D4D8A"/>
                </a:solidFill>
                <a:effectLst/>
              </a:rPr>
              <a:t>Alcohol </a:t>
            </a:r>
            <a:r>
              <a:rPr lang="en-US" sz="3200" dirty="0">
                <a:solidFill>
                  <a:srgbClr val="5D4D8A"/>
                </a:solidFill>
                <a:effectLst/>
              </a:rPr>
              <a:t>was involved in </a:t>
            </a:r>
            <a:r>
              <a:rPr lang="en-US" sz="3200" dirty="0" smtClean="0">
                <a:solidFill>
                  <a:srgbClr val="5D4D8A"/>
                </a:solidFill>
                <a:effectLst/>
              </a:rPr>
              <a:t>31% </a:t>
            </a:r>
            <a:r>
              <a:rPr lang="en-US" sz="3200" dirty="0">
                <a:solidFill>
                  <a:srgbClr val="5D4D8A"/>
                </a:solidFill>
                <a:effectLst/>
              </a:rPr>
              <a:t>of U.S. motor vehicle crash </a:t>
            </a:r>
            <a:r>
              <a:rPr lang="en-US" sz="3200" dirty="0" smtClean="0">
                <a:solidFill>
                  <a:srgbClr val="5D4D8A"/>
                </a:solidFill>
                <a:effectLst/>
              </a:rPr>
              <a:t>deaths in 2013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" y="486648"/>
            <a:ext cx="510052" cy="78377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39468" y="419879"/>
            <a:ext cx="853429" cy="917310"/>
          </a:xfrm>
          <a:prstGeom prst="roundRect">
            <a:avLst/>
          </a:prstGeom>
          <a:noFill/>
          <a:ln w="57150">
            <a:solidFill>
              <a:srgbClr val="5D4D8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3"/>
          <p:cNvSpPr txBox="1">
            <a:spLocks/>
          </p:cNvSpPr>
          <p:nvPr/>
        </p:nvSpPr>
        <p:spPr bwMode="auto">
          <a:xfrm>
            <a:off x="498980" y="1682496"/>
            <a:ext cx="4558309" cy="346117"/>
          </a:xfrm>
          <a:prstGeom prst="rect">
            <a:avLst/>
          </a:prstGeom>
          <a:solidFill>
            <a:srgbClr val="27AAE1"/>
          </a:solidFill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1600" dirty="0" smtClean="0">
                <a:solidFill>
                  <a:schemeClr val="bg1"/>
                </a:solidFill>
                <a:effectLst/>
              </a:rPr>
              <a:t>ALCOHOL  -   Percent of Fatalities Where Involved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8747" y="5719298"/>
            <a:ext cx="1804022" cy="834386"/>
          </a:xfrm>
          <a:prstGeom prst="rect">
            <a:avLst/>
          </a:prstGeom>
        </p:spPr>
      </p:pic>
      <p:sp>
        <p:nvSpPr>
          <p:cNvPr id="12" name="Title 3"/>
          <p:cNvSpPr txBox="1">
            <a:spLocks/>
          </p:cNvSpPr>
          <p:nvPr/>
        </p:nvSpPr>
        <p:spPr bwMode="auto">
          <a:xfrm>
            <a:off x="5501855" y="2555290"/>
            <a:ext cx="3173783" cy="134411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00000"/>
              </a:lnSpc>
              <a:spcAft>
                <a:spcPts val="0"/>
              </a:spcAft>
            </a:pPr>
            <a:r>
              <a:rPr lang="en-US" sz="8000" dirty="0" smtClean="0">
                <a:solidFill>
                  <a:srgbClr val="1C75BC"/>
                </a:solidFill>
                <a:effectLst/>
              </a:rPr>
              <a:t>10,197</a:t>
            </a:r>
          </a:p>
        </p:txBody>
      </p:sp>
      <p:sp>
        <p:nvSpPr>
          <p:cNvPr id="13" name="Title 3"/>
          <p:cNvSpPr txBox="1">
            <a:spLocks/>
          </p:cNvSpPr>
          <p:nvPr/>
        </p:nvSpPr>
        <p:spPr bwMode="auto">
          <a:xfrm>
            <a:off x="5542508" y="3734423"/>
            <a:ext cx="2448250" cy="76402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2500"/>
              </a:lnSpc>
              <a:spcAft>
                <a:spcPts val="0"/>
              </a:spcAft>
            </a:pPr>
            <a:r>
              <a:rPr lang="en-US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rgbClr val="84D3EB"/>
                </a:solidFill>
                <a:effectLst/>
              </a:rPr>
              <a:t>Deaths in United States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33872" y="6414306"/>
            <a:ext cx="21180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Sauber-Schatz, E. K. (2016</a:t>
            </a:r>
            <a:r>
              <a:rPr lang="en-US" sz="900" dirty="0" smtClean="0"/>
              <a:t>).  MMWR, 65.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7694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DC OD Light Frame">
  <a:themeElements>
    <a:clrScheme name="NCIPC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6E267B"/>
      </a:accent1>
      <a:accent2>
        <a:srgbClr val="007934"/>
      </a:accent2>
      <a:accent3>
        <a:srgbClr val="8CB8C6"/>
      </a:accent3>
      <a:accent4>
        <a:srgbClr val="D47B22"/>
      </a:accent4>
      <a:accent5>
        <a:srgbClr val="FADA63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1.14 OGC Theme">
  <a:themeElements>
    <a:clrScheme name="NCIPC Light PPT Colors">
      <a:dk1>
        <a:srgbClr val="0039A6"/>
      </a:dk1>
      <a:lt1>
        <a:srgbClr val="FFFFFF"/>
      </a:lt1>
      <a:dk2>
        <a:srgbClr val="3077FF"/>
      </a:dk2>
      <a:lt2>
        <a:srgbClr val="4B4B4B"/>
      </a:lt2>
      <a:accent1>
        <a:srgbClr val="6E267B"/>
      </a:accent1>
      <a:accent2>
        <a:srgbClr val="007934"/>
      </a:accent2>
      <a:accent3>
        <a:srgbClr val="8CB8C6"/>
      </a:accent3>
      <a:accent4>
        <a:srgbClr val="D47B22"/>
      </a:accent4>
      <a:accent5>
        <a:srgbClr val="FADA63"/>
      </a:accent5>
      <a:accent6>
        <a:srgbClr val="002060"/>
      </a:accent6>
      <a:hlink>
        <a:srgbClr val="002060"/>
      </a:hlink>
      <a:folHlink>
        <a:srgbClr val="0053F2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fographicDocument" ma:contentTypeID="0x010100FFB43682ABBC854F8797EFF07C6E2BC0005E423E182CD73A4C9A92522598F6A644" ma:contentTypeVersion="33" ma:contentTypeDescription="" ma:contentTypeScope="" ma:versionID="387df9ea3150aa38553feb10d048a79a">
  <xsd:schema xmlns:xsd="http://www.w3.org/2001/XMLSchema" xmlns:xs="http://www.w3.org/2001/XMLSchema" xmlns:p="http://schemas.microsoft.com/office/2006/metadata/properties" xmlns:ns1="b35a27d7-1396-409e-8fc2-873a3cc5d79b" xmlns:ns3="http://schemas.microsoft.com/sharepoint/v3/fields" targetNamespace="http://schemas.microsoft.com/office/2006/metadata/properties" ma:root="true" ma:fieldsID="759a85db1fe60489f99ad8bac7df3115" ns1:_="" ns3:_="">
    <xsd:import namespace="b35a27d7-1396-409e-8fc2-873a3cc5d7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ContentAuthor" minOccurs="0"/>
                <xsd:element ref="ns1:SubHeadline1" minOccurs="0"/>
                <xsd:element ref="ns1:nscDescription" minOccurs="0"/>
                <xsd:element ref="ns1:LaunchDate"/>
                <xsd:element ref="ns1:Document_x0020_Date" minOccurs="0"/>
                <xsd:element ref="ns1:ExpirationDate"/>
                <xsd:element ref="ns1:Preview_x0020_Image" minOccurs="0"/>
                <xsd:element ref="ns1:Publication" minOccurs="0"/>
                <xsd:element ref="ns1:CTA_x0020_Text" minOccurs="0"/>
                <xsd:element ref="ns1:Destination_x0020_URL" minOccurs="0"/>
                <xsd:element ref="ns1:CTA_x0020_LinkType" minOccurs="0"/>
                <xsd:element ref="ns1:BulletSet1" minOccurs="0"/>
                <xsd:element ref="ns3:wic_System_Copyright" minOccurs="0"/>
                <xsd:element ref="ns1:TaxCatchAll" minOccurs="0"/>
                <xsd:element ref="ns1:i5013cc543cb4191806f0ebb65c7ab1c" minOccurs="0"/>
                <xsd:element ref="ns1:pffc795a1d454bd58a32634e2f45c3e9" minOccurs="0"/>
                <xsd:element ref="ns1:TaxCatchAllLabel" minOccurs="0"/>
                <xsd:element ref="ns1:TaxKeywordTaxHTField" minOccurs="0"/>
                <xsd:element ref="ns1:jac045112f9b45ec8df8bef00c629050" minOccurs="0"/>
                <xsd:element ref="ns1:Membership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a27d7-1396-409e-8fc2-873a3cc5d79b" elementFormDefault="qualified">
    <xsd:import namespace="http://schemas.microsoft.com/office/2006/documentManagement/types"/>
    <xsd:import namespace="http://schemas.microsoft.com/office/infopath/2007/PartnerControls"/>
    <xsd:element name="ContentAuthor" ma:index="0" nillable="true" ma:displayName="Content Author" ma:internalName="ContentAuthor">
      <xsd:simpleType>
        <xsd:restriction base="dms:Text">
          <xsd:maxLength value="255"/>
        </xsd:restriction>
      </xsd:simpleType>
    </xsd:element>
    <xsd:element name="SubHeadline1" ma:index="3" nillable="true" ma:displayName="SubHeadline" ma:internalName="SubHeadline1">
      <xsd:simpleType>
        <xsd:restriction base="dms:Unknown"/>
      </xsd:simpleType>
    </xsd:element>
    <xsd:element name="nscDescription" ma:index="4" nillable="true" ma:displayName="Descriptions" ma:internalName="nscDescription">
      <xsd:simpleType>
        <xsd:restriction base="dms:Unknown"/>
      </xsd:simpleType>
    </xsd:element>
    <xsd:element name="LaunchDate" ma:index="5" ma:displayName="Launch Date" ma:format="DateOnly" ma:internalName="LaunchDate">
      <xsd:simpleType>
        <xsd:restriction base="dms:DateTime"/>
      </xsd:simpleType>
    </xsd:element>
    <xsd:element name="Document_x0020_Date" ma:index="6" nillable="true" ma:displayName="Document Date" ma:default="[today]" ma:format="DateOnly" ma:internalName="Document_x0020_Date">
      <xsd:simpleType>
        <xsd:restriction base="dms:DateTime"/>
      </xsd:simpleType>
    </xsd:element>
    <xsd:element name="ExpirationDate" ma:index="7" ma:displayName="ExpirationDate" ma:format="DateOnly" ma:internalName="ExpirationDate">
      <xsd:simpleType>
        <xsd:restriction base="dms:DateTime"/>
      </xsd:simpleType>
    </xsd:element>
    <xsd:element name="Preview_x0020_Image" ma:index="9" nillable="true" ma:displayName="Preview Image" ma:internalName="Preview_x0020_Image" ma:readOnly="false">
      <xsd:simpleType>
        <xsd:restriction base="dms:Unknown"/>
      </xsd:simpleType>
    </xsd:element>
    <xsd:element name="Publication" ma:index="10" nillable="true" ma:displayName="Publication" ma:internalName="Publication">
      <xsd:simpleType>
        <xsd:restriction base="dms:Text">
          <xsd:maxLength value="255"/>
        </xsd:restriction>
      </xsd:simpleType>
    </xsd:element>
    <xsd:element name="CTA_x0020_Text" ma:index="11" nillable="true" ma:displayName="CTA Text" ma:internalName="CTA_x0020_Text">
      <xsd:simpleType>
        <xsd:restriction base="dms:Text">
          <xsd:maxLength value="20"/>
        </xsd:restriction>
      </xsd:simpleType>
    </xsd:element>
    <xsd:element name="Destination_x0020_URL" ma:index="12" nillable="true" ma:displayName="Destination URL" ma:format="Hyperlink" ma:internalName="Destination_x0020_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CTA_x0020_LinkType" ma:index="13" nillable="true" ma:displayName="CTA LinkType" ma:default="Open in same window" ma:format="RadioButtons" ma:internalName="CTA_x0020_LinkType">
      <xsd:simpleType>
        <xsd:restriction base="dms:Choice">
          <xsd:enumeration value="Open in same window"/>
          <xsd:enumeration value="Open in new window"/>
        </xsd:restriction>
      </xsd:simpleType>
    </xsd:element>
    <xsd:element name="BulletSet1" ma:index="16" nillable="true" ma:displayName="Bullet Set1" ma:internalName="BulletSet1">
      <xsd:simpleType>
        <xsd:restriction base="dms:Unknown"/>
      </xsd:simpleType>
    </xsd:element>
    <xsd:element name="TaxCatchAll" ma:index="19" nillable="true" ma:displayName="Taxonomy Catch All Column" ma:hidden="true" ma:list="{9c8e5353-3816-46fe-94d4-6ace37e6d7a7}" ma:internalName="TaxCatchAll" ma:showField="CatchAllData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i5013cc543cb4191806f0ebb65c7ab1c" ma:index="22" nillable="true" ma:taxonomy="true" ma:internalName="i5013cc543cb4191806f0ebb65c7ab1c" ma:taxonomyFieldName="Topic" ma:displayName="Topic" ma:default="" ma:fieldId="{25013cc5-43cb-4191-806f-0ebb65c7ab1c}" ma:taxonomyMulti="true" ma:sspId="1f17f519-9b20-4ccb-881f-8db445a03a3d" ma:termSetId="c53e90aa-3e63-4332-afa8-bdb26bbd734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ffc795a1d454bd58a32634e2f45c3e9" ma:index="24" ma:taxonomy="true" ma:internalName="pffc795a1d454bd58a32634e2f45c3e9" ma:taxonomyFieldName="Document_x0020_Type" ma:displayName="Document Type" ma:readOnly="false" ma:default="" ma:fieldId="{9ffc795a-1d45-4bd5-8a32-634e2f45c3e9}" ma:taxonomyMulti="true" ma:sspId="1f17f519-9b20-4ccb-881f-8db445a03a3d" ma:termSetId="50aae46d-0de5-40b4-95ad-db57947ff97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5" nillable="true" ma:displayName="Taxonomy Catch All Column1" ma:hidden="true" ma:list="{9c8e5353-3816-46fe-94d4-6ace37e6d7a7}" ma:internalName="TaxCatchAllLabel" ma:readOnly="true" ma:showField="CatchAllDataLabel" ma:web="b35a27d7-1396-409e-8fc2-873a3cc5d7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28" ma:taxonomy="true" ma:internalName="TaxKeywordTaxHTField" ma:taxonomyFieldName="TaxKeyword" ma:displayName="Enterprise Keywords" ma:fieldId="{23f27201-bee3-471e-b2e7-b64fd8b7ca38}" ma:taxonomyMulti="true" ma:sspId="7cbe96f4-19d9-4ba1-b99e-d0d61778c09d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jac045112f9b45ec8df8bef00c629050" ma:index="29" nillable="true" ma:taxonomy="true" ma:internalName="jac045112f9b45ec8df8bef00c629050" ma:taxonomyFieldName="Departments" ma:displayName="Departments" ma:default="" ma:fieldId="{3ac04511-2f9b-45ec-8df8-bef00c629050}" ma:taxonomyMulti="true" ma:sspId="1f17f519-9b20-4ccb-881f-8db445a03a3d" ma:termSetId="1b61d99c-7899-49fb-8c90-bc92c9126ca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mberships" ma:index="32" nillable="true" ma:displayName="Memberships" ma:default="Public" ma:format="Dropdown" ma:internalName="Memberships">
      <xsd:simpleType>
        <xsd:restriction base="dms:Choice">
          <xsd:enumeration value="Public"/>
          <xsd:enumeration value="Membership Level1"/>
          <xsd:enumeration value="Membership Level2"/>
          <xsd:enumeration value="Membership Level3"/>
          <xsd:enumeration value="Membership Level4"/>
          <xsd:enumeration value="Membership Level5"/>
          <xsd:enumeration value="Student"/>
          <xsd:enumeration value="Community Service"/>
          <xsd:enumeration value="NSC Members"/>
          <xsd:enumeration value="NSC Chapters"/>
          <xsd:enumeration value="Faculty"/>
          <xsd:enumeration value="First Aid &amp; CPR Instructor"/>
          <xsd:enumeration value="Training Center"/>
          <xsd:enumeration value="DDC Instructor"/>
          <xsd:enumeration value="JSE Joiner"/>
          <xsd:enumeration value="ASA"/>
          <xsd:enumeration value="MSCI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17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6" ma:displayName="Content Type"/>
        <xsd:element ref="dc:title" maxOccurs="1" ma:index="2" ma:displayName="HeadLine"/>
        <xsd:element ref="dc:subject" minOccurs="0" maxOccurs="1"/>
        <xsd:element ref="dc:description" minOccurs="0" maxOccurs="1" ma:index="1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cation xmlns="b35a27d7-1396-409e-8fc2-873a3cc5d79b" xsi:nil="true"/>
    <TaxKeywordTaxHTField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Road to Zero</TermName>
          <TermId xmlns="http://schemas.microsoft.com/office/infopath/2007/PartnerControls">cf0ef16e-4281-4ada-ac53-80b273a6d66d</TermId>
        </TermInfo>
      </Terms>
    </TaxKeywordTaxHTField>
    <CTA_x0020_LinkType xmlns="b35a27d7-1396-409e-8fc2-873a3cc5d79b">Open in same window</CTA_x0020_LinkType>
    <SubHeadline1 xmlns="b35a27d7-1396-409e-8fc2-873a3cc5d79b" xsi:nil="true"/>
    <pffc795a1d454bd58a32634e2f45c3e9 xmlns="b35a27d7-1396-409e-8fc2-873a3cc5d7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Educational</TermName>
          <TermId xmlns="http://schemas.microsoft.com/office/infopath/2007/PartnerControls">2ccee355-b2dd-4a32-acde-0a8b816bffd5</TermId>
        </TermInfo>
      </Terms>
    </pffc795a1d454bd58a32634e2f45c3e9>
    <Destination_x0020_URL xmlns="b35a27d7-1396-409e-8fc2-873a3cc5d79b">
      <Url xsi:nil="true"/>
      <Description xsi:nil="true"/>
    </Destination_x0020_URL>
    <ContentAuthor xmlns="b35a27d7-1396-409e-8fc2-873a3cc5d79b" xsi:nil="true"/>
    <nscDescription xmlns="b35a27d7-1396-409e-8fc2-873a3cc5d79b" xsi:nil="true"/>
    <CTA_x0020_Text xmlns="b35a27d7-1396-409e-8fc2-873a3cc5d79b" xsi:nil="true"/>
    <ExpirationDate xmlns="b35a27d7-1396-409e-8fc2-873a3cc5d79b">2099-07-19T05:00:00+00:00</ExpirationDate>
    <BulletSet1 xmlns="b35a27d7-1396-409e-8fc2-873a3cc5d79b" xsi:nil="true"/>
    <wic_System_Copyright xmlns="http://schemas.microsoft.com/sharepoint/v3/fields" xsi:nil="true"/>
    <Memberships xmlns="b35a27d7-1396-409e-8fc2-873a3cc5d79b">Public</Memberships>
    <TaxCatchAll xmlns="b35a27d7-1396-409e-8fc2-873a3cc5d79b">
      <Value>7085</Value>
      <Value>111</Value>
    </TaxCatchAll>
    <LaunchDate xmlns="b35a27d7-1396-409e-8fc2-873a3cc5d79b">2017-01-19T06:00:00+00:00</LaunchDate>
    <Document_x0020_Date xmlns="b35a27d7-1396-409e-8fc2-873a3cc5d79b">2017-01-19T06:00:00+00:00</Document_x0020_Date>
    <Preview_x0020_Image xmlns="b35a27d7-1396-409e-8fc2-873a3cc5d79b" xsi:nil="true"/>
    <i5013cc543cb4191806f0ebb65c7ab1c xmlns="b35a27d7-1396-409e-8fc2-873a3cc5d79b">
      <Terms xmlns="http://schemas.microsoft.com/office/infopath/2007/PartnerControls"/>
    </i5013cc543cb4191806f0ebb65c7ab1c>
    <jac045112f9b45ec8df8bef00c629050 xmlns="b35a27d7-1396-409e-8fc2-873a3cc5d79b">
      <Terms xmlns="http://schemas.microsoft.com/office/infopath/2007/PartnerControls"/>
    </jac045112f9b45ec8df8bef00c629050>
  </documentManagement>
</p:properties>
</file>

<file path=customXml/itemProps1.xml><?xml version="1.0" encoding="utf-8"?>
<ds:datastoreItem xmlns:ds="http://schemas.openxmlformats.org/officeDocument/2006/customXml" ds:itemID="{52B23449-015D-43D6-AF16-6D0AF2B070AD}"/>
</file>

<file path=customXml/itemProps2.xml><?xml version="1.0" encoding="utf-8"?>
<ds:datastoreItem xmlns:ds="http://schemas.openxmlformats.org/officeDocument/2006/customXml" ds:itemID="{09E950B1-4402-4FAA-86CA-20CDF22C0F54}"/>
</file>

<file path=customXml/itemProps3.xml><?xml version="1.0" encoding="utf-8"?>
<ds:datastoreItem xmlns:ds="http://schemas.openxmlformats.org/officeDocument/2006/customXml" ds:itemID="{498E654E-D1CF-4D0F-B187-90693E51EF4D}"/>
</file>

<file path=docProps/app.xml><?xml version="1.0" encoding="utf-8"?>
<Properties xmlns="http://schemas.openxmlformats.org/officeDocument/2006/extended-properties" xmlns:vt="http://schemas.openxmlformats.org/officeDocument/2006/docPropsVTypes">
  <Template>RTZ Presentation Template</Template>
  <TotalTime>1367</TotalTime>
  <Words>1288</Words>
  <Application>Microsoft Office PowerPoint</Application>
  <PresentationFormat>On-screen Show (4:3)</PresentationFormat>
  <Paragraphs>581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ＭＳ Ｐゴシック</vt:lpstr>
      <vt:lpstr>Arial</vt:lpstr>
      <vt:lpstr>Calibri</vt:lpstr>
      <vt:lpstr>Courier New</vt:lpstr>
      <vt:lpstr>Myriad Web Pro</vt:lpstr>
      <vt:lpstr>Times New Roman</vt:lpstr>
      <vt:lpstr>Wingdings</vt:lpstr>
      <vt:lpstr>Custom Design</vt:lpstr>
      <vt:lpstr>CDC OD Light Frame</vt:lpstr>
      <vt:lpstr>11.14 OGC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Centers for Disease Control and Prevention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Roadway fatalities and causes</dc:title>
  <dc:creator>Baldwin, Grant (CDC/ONDIEH/NCIPC)</dc:creator>
  <cp:keywords>Road to Zero</cp:keywords>
  <dc:description/>
  <cp:lastModifiedBy>Baldwin, Grant (CDC/ONDIEH/NCIPC)</cp:lastModifiedBy>
  <cp:revision>133</cp:revision>
  <dcterms:created xsi:type="dcterms:W3CDTF">2016-12-10T22:06:26Z</dcterms:created>
  <dcterms:modified xsi:type="dcterms:W3CDTF">2016-12-14T16:01:09Z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0x010100FFB43682ABBC854F8797EFF07C6E2BC0005E423E182CD73A4C9A92522598F6A644</vt:lpwstr>
  </property>
  <property fmtid="{D5CDD505-2E9C-101B-9397-08002B2CF9AE}" pid="3" name="TaxKeyword">
    <vt:lpwstr>7085;#Road to Zero|cf0ef16e-4281-4ada-ac53-80b273a6d66d</vt:lpwstr>
  </property>
  <property fmtid="{D5CDD505-2E9C-101B-9397-08002B2CF9AE}" pid="4" name="Topic">
    <vt:lpwstr/>
  </property>
  <property fmtid="{D5CDD505-2E9C-101B-9397-08002B2CF9AE}" pid="5" name="Document Type">
    <vt:lpwstr>111;#Educational|2ccee355-b2dd-4a32-acde-0a8b816bffd5</vt:lpwstr>
  </property>
  <property fmtid="{D5CDD505-2E9C-101B-9397-08002B2CF9AE}" pid="6" name="Departments">
    <vt:lpwstr/>
  </property>
</Properties>
</file>