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5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4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5" r:id="rId8"/>
    <p:sldId id="270" r:id="rId9"/>
    <p:sldId id="266" r:id="rId10"/>
    <p:sldId id="267" r:id="rId11"/>
    <p:sldId id="271" r:id="rId12"/>
    <p:sldId id="268" r:id="rId13"/>
    <p:sldId id="269" r:id="rId14"/>
    <p:sldId id="261" r:id="rId15"/>
    <p:sldId id="272" r:id="rId16"/>
    <p:sldId id="273" r:id="rId17"/>
    <p:sldId id="274" r:id="rId18"/>
    <p:sldId id="262" r:id="rId19"/>
    <p:sldId id="275" r:id="rId20"/>
    <p:sldId id="263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-46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BC01-5EAF-4AA9-A772-6CF80D1D4177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5C6FE-6BF6-4A0C-B14F-7E06A0345C5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BC01-5EAF-4AA9-A772-6CF80D1D4177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5C6FE-6BF6-4A0C-B14F-7E06A0345C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BC01-5EAF-4AA9-A772-6CF80D1D4177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5C6FE-6BF6-4A0C-B14F-7E06A0345C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BC01-5EAF-4AA9-A772-6CF80D1D4177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5C6FE-6BF6-4A0C-B14F-7E06A0345C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BC01-5EAF-4AA9-A772-6CF80D1D4177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5C6FE-6BF6-4A0C-B14F-7E06A0345C5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BC01-5EAF-4AA9-A772-6CF80D1D4177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5C6FE-6BF6-4A0C-B14F-7E06A0345C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BC01-5EAF-4AA9-A772-6CF80D1D4177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5C6FE-6BF6-4A0C-B14F-7E06A0345C5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BC01-5EAF-4AA9-A772-6CF80D1D4177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5C6FE-6BF6-4A0C-B14F-7E06A0345C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BC01-5EAF-4AA9-A772-6CF80D1D4177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5C6FE-6BF6-4A0C-B14F-7E06A0345C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BC01-5EAF-4AA9-A772-6CF80D1D4177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5C6FE-6BF6-4A0C-B14F-7E06A0345C5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BC01-5EAF-4AA9-A772-6CF80D1D4177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5C6FE-6BF6-4A0C-B14F-7E06A0345C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847BC01-5EAF-4AA9-A772-6CF80D1D4177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DF5C6FE-6BF6-4A0C-B14F-7E06A0345C5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/>
              <a:t>CHAPTER 3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Management Systems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5103" y="1673893"/>
            <a:ext cx="2335739" cy="2894264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7217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1413"/>
            <a:ext cx="8229600" cy="1072587"/>
          </a:xfrm>
        </p:spPr>
        <p:txBody>
          <a:bodyPr/>
          <a:lstStyle/>
          <a:p>
            <a:r>
              <a:rPr lang="en-US" dirty="0" smtClean="0"/>
              <a:t>Quality Assurance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standard </a:t>
            </a:r>
            <a:r>
              <a:rPr lang="en-US" dirty="0"/>
              <a:t>business practice in which an </a:t>
            </a:r>
            <a:r>
              <a:rPr lang="en-US" dirty="0" smtClean="0"/>
              <a:t>independent oversight </a:t>
            </a:r>
            <a:r>
              <a:rPr lang="en-US" dirty="0"/>
              <a:t>body reviews company policies, programs, and procedures </a:t>
            </a:r>
            <a:r>
              <a:rPr lang="en-US" dirty="0" smtClean="0"/>
              <a:t>to evaluate </a:t>
            </a:r>
            <a:r>
              <a:rPr lang="en-US" dirty="0"/>
              <a:t>whether they meet regulatory requirements and company </a:t>
            </a:r>
            <a:r>
              <a:rPr lang="en-US" dirty="0" smtClean="0"/>
              <a:t>objectives in </a:t>
            </a:r>
            <a:r>
              <a:rPr lang="en-US" dirty="0"/>
              <a:t>its day-to-day </a:t>
            </a:r>
            <a:r>
              <a:rPr lang="en-US" dirty="0" smtClean="0"/>
              <a:t>operations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816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09263"/>
          </a:xfrm>
        </p:spPr>
        <p:txBody>
          <a:bodyPr/>
          <a:lstStyle/>
          <a:p>
            <a:r>
              <a:rPr lang="en-US" dirty="0" smtClean="0"/>
              <a:t>Quality Assurance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 reviews</a:t>
            </a:r>
          </a:p>
          <a:p>
            <a:r>
              <a:rPr lang="en-US" dirty="0" smtClean="0"/>
              <a:t>Audits</a:t>
            </a:r>
          </a:p>
          <a:p>
            <a:r>
              <a:rPr lang="en-US" dirty="0" smtClean="0"/>
              <a:t>Surveillance</a:t>
            </a:r>
          </a:p>
          <a:p>
            <a:r>
              <a:rPr lang="en-US" dirty="0" smtClean="0"/>
              <a:t>Vendor audits</a:t>
            </a:r>
          </a:p>
          <a:p>
            <a:pPr lvl="1"/>
            <a:r>
              <a:rPr lang="en-US" dirty="0" smtClean="0"/>
              <a:t>special quality assurance activities extended beyond the walls of the organization to materials suppliers and vendors to ensure that materials used in the final product also meet design specifications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249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4091"/>
            <a:ext cx="8229600" cy="1199909"/>
          </a:xfrm>
        </p:spPr>
        <p:txBody>
          <a:bodyPr/>
          <a:lstStyle/>
          <a:p>
            <a:r>
              <a:rPr lang="en-US" dirty="0" smtClean="0"/>
              <a:t>New Directions in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711" y="1620456"/>
            <a:ext cx="7886700" cy="4755678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American National Standards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Institute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Safety colors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Laser safety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Safety signs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Occupational Health and Safety Management Systems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3939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2516"/>
            <a:ext cx="8229600" cy="1211484"/>
          </a:xfrm>
        </p:spPr>
        <p:txBody>
          <a:bodyPr/>
          <a:lstStyle/>
          <a:p>
            <a:r>
              <a:rPr lang="en-US" dirty="0" smtClean="0"/>
              <a:t>ANSI Z10 – Management Systems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45" y="2522988"/>
            <a:ext cx="7640243" cy="2743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61438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7242"/>
            <a:ext cx="8229600" cy="1018572"/>
          </a:xfrm>
        </p:spPr>
        <p:txBody>
          <a:bodyPr/>
          <a:lstStyle/>
          <a:p>
            <a:r>
              <a:rPr lang="en-US" dirty="0"/>
              <a:t>Total Quality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Seven elements of TQM:</a:t>
            </a:r>
          </a:p>
          <a:p>
            <a:pPr marL="788670" lvl="1" indent="-514350">
              <a:buAutoNum type="arabicParenBoth"/>
            </a:pPr>
            <a:r>
              <a:rPr lang="en-US" dirty="0" smtClean="0"/>
              <a:t>policy</a:t>
            </a:r>
            <a:r>
              <a:rPr lang="en-US" dirty="0"/>
              <a:t>, planning</a:t>
            </a:r>
            <a:r>
              <a:rPr lang="en-US" dirty="0" smtClean="0"/>
              <a:t>, and administration</a:t>
            </a:r>
          </a:p>
          <a:p>
            <a:pPr marL="788670" lvl="1" indent="-514350">
              <a:buAutoNum type="arabicParenBoth"/>
            </a:pPr>
            <a:r>
              <a:rPr lang="en-US" dirty="0" smtClean="0"/>
              <a:t>product design </a:t>
            </a:r>
            <a:r>
              <a:rPr lang="en-US" dirty="0"/>
              <a:t>and design change </a:t>
            </a:r>
            <a:r>
              <a:rPr lang="en-US" dirty="0" smtClean="0"/>
              <a:t>control</a:t>
            </a:r>
          </a:p>
          <a:p>
            <a:pPr marL="788670" lvl="1" indent="-514350">
              <a:buAutoNum type="arabicParenBoth"/>
            </a:pPr>
            <a:r>
              <a:rPr lang="en-US" dirty="0" smtClean="0"/>
              <a:t>control </a:t>
            </a:r>
            <a:r>
              <a:rPr lang="en-US" dirty="0"/>
              <a:t>of purchased </a:t>
            </a:r>
            <a:r>
              <a:rPr lang="en-US" dirty="0" smtClean="0"/>
              <a:t>material </a:t>
            </a:r>
            <a:endParaRPr lang="en-US" dirty="0"/>
          </a:p>
          <a:p>
            <a:pPr marL="788670" lvl="1" indent="-514350">
              <a:buAutoNum type="arabicParenBoth"/>
            </a:pPr>
            <a:r>
              <a:rPr lang="en-US" dirty="0" smtClean="0"/>
              <a:t>production </a:t>
            </a:r>
            <a:r>
              <a:rPr lang="en-US" dirty="0"/>
              <a:t>quality </a:t>
            </a:r>
            <a:r>
              <a:rPr lang="en-US" dirty="0" smtClean="0"/>
              <a:t>control</a:t>
            </a:r>
            <a:endParaRPr lang="en-US" dirty="0"/>
          </a:p>
          <a:p>
            <a:pPr marL="788670" lvl="1" indent="-514350">
              <a:buAutoNum type="arabicParenBoth"/>
            </a:pPr>
            <a:r>
              <a:rPr lang="en-US" dirty="0" smtClean="0"/>
              <a:t>user </a:t>
            </a:r>
            <a:r>
              <a:rPr lang="en-US" dirty="0"/>
              <a:t>contact and field </a:t>
            </a:r>
            <a:r>
              <a:rPr lang="en-US" dirty="0" smtClean="0"/>
              <a:t>performance</a:t>
            </a:r>
            <a:endParaRPr lang="en-US" dirty="0"/>
          </a:p>
          <a:p>
            <a:pPr marL="788670" lvl="1" indent="-514350">
              <a:buAutoNum type="arabicParenBoth"/>
            </a:pPr>
            <a:r>
              <a:rPr lang="en-US" dirty="0" smtClean="0"/>
              <a:t>corrective action</a:t>
            </a:r>
          </a:p>
          <a:p>
            <a:pPr marL="788670" lvl="1" indent="-514350">
              <a:buAutoNum type="arabicParenBoth"/>
            </a:pPr>
            <a:r>
              <a:rPr lang="en-US" dirty="0" smtClean="0"/>
              <a:t>employee </a:t>
            </a:r>
            <a:r>
              <a:rPr lang="en-US" dirty="0"/>
              <a:t>selection, training, and </a:t>
            </a:r>
            <a:r>
              <a:rPr lang="en-US" dirty="0" smtClean="0"/>
              <a:t>motivation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012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793"/>
            <a:ext cx="8229600" cy="1246208"/>
          </a:xfrm>
        </p:spPr>
        <p:txBody>
          <a:bodyPr/>
          <a:lstStyle/>
          <a:p>
            <a:r>
              <a:rPr lang="en-US" dirty="0"/>
              <a:t>Total Quality </a:t>
            </a:r>
            <a:r>
              <a:rPr lang="en-US" dirty="0" smtClean="0"/>
              <a:t>Management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Essential business principles:</a:t>
            </a:r>
          </a:p>
          <a:p>
            <a:pPr lvl="1"/>
            <a:r>
              <a:rPr lang="en-US" dirty="0" smtClean="0"/>
              <a:t>customer-oriented</a:t>
            </a:r>
          </a:p>
          <a:p>
            <a:pPr lvl="1"/>
            <a:r>
              <a:rPr lang="en-US" dirty="0" smtClean="0"/>
              <a:t>employees are involved</a:t>
            </a:r>
          </a:p>
          <a:p>
            <a:pPr lvl="1"/>
            <a:r>
              <a:rPr lang="en-US" dirty="0" smtClean="0"/>
              <a:t>communications</a:t>
            </a:r>
          </a:p>
          <a:p>
            <a:pPr lvl="1"/>
            <a:r>
              <a:rPr lang="en-US" dirty="0" smtClean="0"/>
              <a:t>process-centered</a:t>
            </a:r>
          </a:p>
          <a:p>
            <a:pPr lvl="1"/>
            <a:r>
              <a:rPr lang="en-US" dirty="0" smtClean="0"/>
              <a:t>integrated systems</a:t>
            </a:r>
          </a:p>
          <a:p>
            <a:pPr lvl="1"/>
            <a:r>
              <a:rPr lang="en-US" dirty="0" smtClean="0"/>
              <a:t>quality control</a:t>
            </a:r>
          </a:p>
          <a:p>
            <a:pPr lvl="1"/>
            <a:r>
              <a:rPr lang="en-US" dirty="0" smtClean="0"/>
              <a:t>systematic approaches</a:t>
            </a:r>
          </a:p>
          <a:p>
            <a:pPr lvl="1"/>
            <a:r>
              <a:rPr lang="en-US" dirty="0" smtClean="0"/>
              <a:t>continuous improvement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3941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5666"/>
            <a:ext cx="8229600" cy="1188334"/>
          </a:xfrm>
        </p:spPr>
        <p:txBody>
          <a:bodyPr/>
          <a:lstStyle/>
          <a:p>
            <a:r>
              <a:rPr lang="en-US" dirty="0" smtClean="0"/>
              <a:t>Cause and Effect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4475" y="2601135"/>
            <a:ext cx="6944102" cy="3058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4428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23092"/>
            <a:ext cx="7886700" cy="1543662"/>
          </a:xfrm>
        </p:spPr>
        <p:txBody>
          <a:bodyPr/>
          <a:lstStyle/>
          <a:p>
            <a:r>
              <a:rPr lang="en-US" dirty="0" smtClean="0"/>
              <a:t>Plan-Do-Study-Act Cycle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7741" y="1808508"/>
            <a:ext cx="4269278" cy="4187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2793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710" y="474561"/>
            <a:ext cx="8523197" cy="810229"/>
          </a:xfrm>
        </p:spPr>
        <p:txBody>
          <a:bodyPr>
            <a:noAutofit/>
          </a:bodyPr>
          <a:lstStyle/>
          <a:p>
            <a:r>
              <a:rPr lang="en-US" dirty="0" smtClean="0"/>
              <a:t>Six Sigma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Quality improvement program</a:t>
            </a:r>
          </a:p>
          <a:p>
            <a:pPr lvl="1"/>
            <a:r>
              <a:rPr lang="en-US" dirty="0" smtClean="0"/>
              <a:t>uses </a:t>
            </a:r>
            <a:r>
              <a:rPr lang="en-US" dirty="0"/>
              <a:t>various </a:t>
            </a:r>
            <a:r>
              <a:rPr lang="en-US" dirty="0" smtClean="0"/>
              <a:t>management techniques </a:t>
            </a:r>
            <a:r>
              <a:rPr lang="en-US" dirty="0"/>
              <a:t>and statistical analyses to evaluate and </a:t>
            </a:r>
            <a:r>
              <a:rPr lang="en-US" dirty="0" smtClean="0"/>
              <a:t>guide organizational</a:t>
            </a:r>
            <a:r>
              <a:rPr lang="en-US" dirty="0"/>
              <a:t> </a:t>
            </a:r>
            <a:r>
              <a:rPr lang="en-US" dirty="0" smtClean="0"/>
              <a:t>performance</a:t>
            </a:r>
          </a:p>
          <a:p>
            <a:pPr lvl="1"/>
            <a:r>
              <a:rPr lang="en-US" dirty="0"/>
              <a:t>from the statistical corollary that at six </a:t>
            </a:r>
            <a:r>
              <a:rPr lang="en-US" dirty="0" smtClean="0"/>
              <a:t>standard deviations </a:t>
            </a:r>
            <a:r>
              <a:rPr lang="en-US" dirty="0"/>
              <a:t>from product specifications, there is a 99.9999 percent chance </a:t>
            </a:r>
            <a:r>
              <a:rPr lang="en-US" dirty="0" smtClean="0"/>
              <a:t>that the </a:t>
            </a:r>
            <a:r>
              <a:rPr lang="en-US" dirty="0"/>
              <a:t>product will not have any </a:t>
            </a:r>
            <a:r>
              <a:rPr lang="en-US" dirty="0" smtClean="0"/>
              <a:t>defects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2697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413" y="416688"/>
            <a:ext cx="8063937" cy="914401"/>
          </a:xfrm>
        </p:spPr>
        <p:txBody>
          <a:bodyPr>
            <a:normAutofit/>
          </a:bodyPr>
          <a:lstStyle/>
          <a:p>
            <a:r>
              <a:rPr lang="en-US" dirty="0" smtClean="0"/>
              <a:t>Six Sigma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Progressive management phases</a:t>
            </a:r>
          </a:p>
          <a:p>
            <a:pPr lvl="1"/>
            <a:r>
              <a:rPr lang="en-US" dirty="0" smtClean="0"/>
              <a:t>Define </a:t>
            </a:r>
            <a:r>
              <a:rPr lang="en-US" dirty="0"/>
              <a:t>process goals or </a:t>
            </a:r>
            <a:r>
              <a:rPr lang="en-US" dirty="0" smtClean="0"/>
              <a:t>requirements.</a:t>
            </a:r>
            <a:endParaRPr lang="en-US" dirty="0"/>
          </a:p>
          <a:p>
            <a:pPr lvl="1"/>
            <a:r>
              <a:rPr lang="en-US" dirty="0" smtClean="0"/>
              <a:t>Measure </a:t>
            </a:r>
            <a:r>
              <a:rPr lang="en-US" dirty="0"/>
              <a:t>key aspects of the existing process and collect </a:t>
            </a:r>
            <a:r>
              <a:rPr lang="en-US" dirty="0" smtClean="0"/>
              <a:t>data.</a:t>
            </a:r>
            <a:endParaRPr lang="en-US" dirty="0"/>
          </a:p>
          <a:p>
            <a:pPr lvl="1"/>
            <a:r>
              <a:rPr lang="en-US" dirty="0" smtClean="0"/>
              <a:t>Analyze </a:t>
            </a:r>
            <a:r>
              <a:rPr lang="en-US" dirty="0"/>
              <a:t>the data to examine and verify cause-and-effect </a:t>
            </a:r>
            <a:r>
              <a:rPr lang="en-US" dirty="0" smtClean="0"/>
              <a:t>relationships.</a:t>
            </a:r>
            <a:endParaRPr lang="en-US" dirty="0"/>
          </a:p>
          <a:p>
            <a:pPr lvl="1"/>
            <a:r>
              <a:rPr lang="en-US" dirty="0"/>
              <a:t>Determine the root cause of the defect under </a:t>
            </a:r>
            <a:r>
              <a:rPr lang="en-US" dirty="0" smtClean="0"/>
              <a:t>investigation.</a:t>
            </a:r>
            <a:endParaRPr lang="en-US" dirty="0"/>
          </a:p>
          <a:p>
            <a:pPr lvl="1"/>
            <a:r>
              <a:rPr lang="en-US" dirty="0" smtClean="0"/>
              <a:t>Use </a:t>
            </a:r>
            <a:r>
              <a:rPr lang="en-US" dirty="0"/>
              <a:t>the results of data analysis to make changes to improve </a:t>
            </a:r>
            <a:r>
              <a:rPr lang="en-US" dirty="0" smtClean="0"/>
              <a:t>existing processes.</a:t>
            </a:r>
            <a:endParaRPr lang="en-US" dirty="0"/>
          </a:p>
          <a:p>
            <a:pPr lvl="1"/>
            <a:r>
              <a:rPr lang="en-US" dirty="0" smtClean="0"/>
              <a:t>Pilot </a:t>
            </a:r>
            <a:r>
              <a:rPr lang="en-US" dirty="0"/>
              <a:t>proposed changes and collect new data to ensure feasibility of </a:t>
            </a:r>
            <a:r>
              <a:rPr lang="en-US" dirty="0" smtClean="0"/>
              <a:t>new processes.</a:t>
            </a:r>
            <a:endParaRPr lang="en-US" dirty="0"/>
          </a:p>
          <a:p>
            <a:pPr lvl="1"/>
            <a:r>
              <a:rPr lang="en-US" dirty="0" smtClean="0"/>
              <a:t>Continuously </a:t>
            </a:r>
            <a:r>
              <a:rPr lang="en-US" dirty="0"/>
              <a:t>reevaluate and monitor the process, and make </a:t>
            </a:r>
            <a:r>
              <a:rPr lang="en-US" dirty="0" smtClean="0"/>
              <a:t>changes accordingly.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074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562" y="365126"/>
            <a:ext cx="8040788" cy="965963"/>
          </a:xfrm>
        </p:spPr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764" y="1512278"/>
            <a:ext cx="8016586" cy="4941276"/>
          </a:xfrm>
        </p:spPr>
        <p:txBody>
          <a:bodyPr>
            <a:normAutofit/>
          </a:bodyPr>
          <a:lstStyle/>
          <a:p>
            <a:r>
              <a:rPr lang="en-US" dirty="0" smtClean="0"/>
              <a:t>Describe </a:t>
            </a:r>
            <a:r>
              <a:rPr lang="en-US" dirty="0"/>
              <a:t>the basic business activities and tools necessary to implement successful industrial </a:t>
            </a:r>
            <a:r>
              <a:rPr lang="en-US" dirty="0" smtClean="0"/>
              <a:t>hygiene programs</a:t>
            </a:r>
            <a:r>
              <a:rPr lang="en-US" dirty="0"/>
              <a:t>.</a:t>
            </a:r>
          </a:p>
          <a:p>
            <a:r>
              <a:rPr lang="en-US" dirty="0" smtClean="0"/>
              <a:t>Discuss </a:t>
            </a:r>
            <a:r>
              <a:rPr lang="en-US" dirty="0"/>
              <a:t>the relationship between quality assurance and industrial hygiene management.</a:t>
            </a:r>
          </a:p>
          <a:p>
            <a:r>
              <a:rPr lang="en-US" dirty="0" smtClean="0"/>
              <a:t>Understand </a:t>
            </a:r>
            <a:r>
              <a:rPr lang="en-US" dirty="0"/>
              <a:t>the importance of industry standards and their relevance to industrial hygiene.</a:t>
            </a:r>
          </a:p>
          <a:p>
            <a:r>
              <a:rPr lang="en-US" dirty="0" smtClean="0"/>
              <a:t>Use </a:t>
            </a:r>
            <a:r>
              <a:rPr lang="en-US" dirty="0"/>
              <a:t>various business models such as Total Quality Management, </a:t>
            </a:r>
            <a:r>
              <a:rPr lang="en-US" i="1" dirty="0"/>
              <a:t>Value Strategy Manual</a:t>
            </a:r>
            <a:r>
              <a:rPr lang="en-US" dirty="0"/>
              <a:t>, and Six Sigma </a:t>
            </a:r>
            <a:r>
              <a:rPr lang="en-US" dirty="0" smtClean="0"/>
              <a:t>to improve </a:t>
            </a:r>
            <a:r>
              <a:rPr lang="en-US" dirty="0"/>
              <a:t>industrial hygiene program management.</a:t>
            </a:r>
          </a:p>
        </p:txBody>
      </p:sp>
    </p:spTree>
    <p:extLst>
      <p:ext uri="{BB962C8B-B14F-4D97-AF65-F5344CB8AC3E}">
        <p14:creationId xmlns:p14="http://schemas.microsoft.com/office/powerpoint/2010/main" val="17719040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AIHA – Value Strategy Manual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102186" cy="4351338"/>
          </a:xfrm>
        </p:spPr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tep-by-step </a:t>
            </a:r>
            <a:r>
              <a:rPr lang="en-US" dirty="0"/>
              <a:t>instructions for analyzing risk, </a:t>
            </a:r>
            <a:r>
              <a:rPr lang="en-US" dirty="0" smtClean="0"/>
              <a:t>identifying alternatives</a:t>
            </a:r>
            <a:r>
              <a:rPr lang="en-US" dirty="0"/>
              <a:t>, and quantifying the financial and nonfinancial </a:t>
            </a:r>
            <a:r>
              <a:rPr lang="en-US" dirty="0" smtClean="0"/>
              <a:t>benefits of </a:t>
            </a:r>
            <a:r>
              <a:rPr lang="en-US" dirty="0"/>
              <a:t>making changes or </a:t>
            </a:r>
            <a:r>
              <a:rPr lang="en-US" dirty="0" smtClean="0"/>
              <a:t>improvements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1375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663" y="312373"/>
            <a:ext cx="8374673" cy="900966"/>
          </a:xfrm>
        </p:spPr>
        <p:txBody>
          <a:bodyPr>
            <a:normAutofit/>
          </a:bodyPr>
          <a:lstStyle/>
          <a:p>
            <a:r>
              <a:rPr lang="en-US" dirty="0"/>
              <a:t>International Standards Organization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ISO </a:t>
            </a:r>
            <a:r>
              <a:rPr lang="en-US" dirty="0" smtClean="0"/>
              <a:t>9001 – Quality Management</a:t>
            </a:r>
          </a:p>
          <a:p>
            <a:r>
              <a:rPr lang="en-US" dirty="0"/>
              <a:t>ISO </a:t>
            </a:r>
            <a:r>
              <a:rPr lang="en-US" dirty="0" smtClean="0"/>
              <a:t>14001 – Environmental Management</a:t>
            </a:r>
          </a:p>
          <a:p>
            <a:r>
              <a:rPr lang="en-US" dirty="0"/>
              <a:t>ISO 31000 </a:t>
            </a:r>
            <a:r>
              <a:rPr lang="en-US" dirty="0" smtClean="0"/>
              <a:t>– Risk Management</a:t>
            </a:r>
          </a:p>
        </p:txBody>
      </p:sp>
    </p:spTree>
    <p:extLst>
      <p:ext uri="{BB962C8B-B14F-4D97-AF65-F5344CB8AC3E}">
        <p14:creationId xmlns:p14="http://schemas.microsoft.com/office/powerpoint/2010/main" val="27167690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84663" y="451413"/>
            <a:ext cx="8374673" cy="105329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Voluntary Protection Program Criteria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Star</a:t>
            </a:r>
          </a:p>
          <a:p>
            <a:pPr lvl="1"/>
            <a:r>
              <a:rPr lang="en-US" dirty="0" smtClean="0"/>
              <a:t>These companies have exemplary systems for the prevention and control of health and safety hazards. They implement continuous improvement as routine parts of their management programs.</a:t>
            </a:r>
          </a:p>
          <a:p>
            <a:r>
              <a:rPr lang="en-US" dirty="0" smtClean="0"/>
              <a:t>Merit</a:t>
            </a:r>
          </a:p>
          <a:p>
            <a:pPr lvl="1"/>
            <a:r>
              <a:rPr lang="en-US" dirty="0" smtClean="0"/>
              <a:t>Organizations at the Merit level have good health and safety management systems but need to complete additional actions to a achieve Star status.</a:t>
            </a:r>
          </a:p>
          <a:p>
            <a:r>
              <a:rPr lang="en-US" dirty="0" smtClean="0"/>
              <a:t>Demonstration</a:t>
            </a:r>
          </a:p>
          <a:p>
            <a:pPr lvl="1"/>
            <a:r>
              <a:rPr lang="en-US" dirty="0" smtClean="0"/>
              <a:t>These companies operate effective health and safety programs, but their management systems differ from currently approved VPP approaches.</a:t>
            </a:r>
          </a:p>
        </p:txBody>
      </p:sp>
    </p:spTree>
    <p:extLst>
      <p:ext uri="{BB962C8B-B14F-4D97-AF65-F5344CB8AC3E}">
        <p14:creationId xmlns:p14="http://schemas.microsoft.com/office/powerpoint/2010/main" val="27570949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561" y="242034"/>
            <a:ext cx="7618757" cy="1783536"/>
          </a:xfrm>
        </p:spPr>
        <p:txBody>
          <a:bodyPr>
            <a:normAutofit/>
          </a:bodyPr>
          <a:lstStyle/>
          <a:p>
            <a:r>
              <a:rPr lang="en-US" dirty="0" smtClean="0"/>
              <a:t>The Role of Industrial Hygienists </a:t>
            </a:r>
            <a:br>
              <a:rPr lang="en-US" dirty="0" smtClean="0"/>
            </a:br>
            <a:r>
              <a:rPr lang="en-US" dirty="0" smtClean="0"/>
              <a:t>in Alternative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277" y="2060294"/>
            <a:ext cx="8475785" cy="4410843"/>
          </a:xfrm>
        </p:spPr>
        <p:txBody>
          <a:bodyPr>
            <a:normAutofit/>
          </a:bodyPr>
          <a:lstStyle/>
          <a:p>
            <a:r>
              <a:rPr lang="en-US" dirty="0"/>
              <a:t>When searching for an alternative to a hazardous process, chemical, </a:t>
            </a:r>
            <a:r>
              <a:rPr lang="en-US" dirty="0" smtClean="0"/>
              <a:t>or environment</a:t>
            </a:r>
            <a:r>
              <a:rPr lang="en-US" dirty="0"/>
              <a:t>, </a:t>
            </a:r>
            <a:r>
              <a:rPr lang="en-US" dirty="0" smtClean="0"/>
              <a:t>follow </a:t>
            </a:r>
            <a:r>
              <a:rPr lang="en-US" dirty="0"/>
              <a:t>these basic steps:</a:t>
            </a:r>
            <a:endParaRPr lang="en-US" dirty="0" smtClean="0"/>
          </a:p>
          <a:p>
            <a:pPr marL="731520" lvl="1" indent="-457200">
              <a:buFont typeface="+mj-lt"/>
              <a:buAutoNum type="arabicParenR"/>
            </a:pPr>
            <a:r>
              <a:rPr lang="en-US" dirty="0" smtClean="0"/>
              <a:t>Become familiar with processes and hazardous chemicals or agents.</a:t>
            </a:r>
          </a:p>
          <a:p>
            <a:pPr marL="731520" lvl="1" indent="-457200">
              <a:buFont typeface="+mj-lt"/>
              <a:buAutoNum type="arabicParenR"/>
            </a:pPr>
            <a:r>
              <a:rPr lang="en-US" dirty="0" smtClean="0"/>
              <a:t>Inventory and prioritize the hazards.</a:t>
            </a:r>
          </a:p>
          <a:p>
            <a:pPr marL="731520" lvl="1" indent="-457200">
              <a:buFont typeface="+mj-lt"/>
              <a:buAutoNum type="arabicParenR"/>
            </a:pPr>
            <a:r>
              <a:rPr lang="en-US" dirty="0" smtClean="0"/>
              <a:t>Identify alternative processes or chemicals.</a:t>
            </a:r>
          </a:p>
          <a:p>
            <a:pPr marL="731520" lvl="1" indent="-457200">
              <a:buFont typeface="+mj-lt"/>
              <a:buAutoNum type="arabicParenR"/>
            </a:pPr>
            <a:r>
              <a:rPr lang="en-US" dirty="0" smtClean="0"/>
              <a:t>Assess the possible alternatives and impacts of costs, performance, safety.</a:t>
            </a:r>
          </a:p>
          <a:p>
            <a:pPr marL="731520" lvl="1" indent="-457200">
              <a:buFont typeface="+mj-lt"/>
              <a:buAutoNum type="arabicParenR"/>
            </a:pPr>
            <a:r>
              <a:rPr lang="en-US" dirty="0" smtClean="0"/>
              <a:t>Select the best alternative to pilot in the field, complete evaluation documentation.</a:t>
            </a:r>
          </a:p>
          <a:p>
            <a:pPr marL="731520" lvl="1" indent="-457200">
              <a:buFont typeface="+mj-lt"/>
              <a:buAutoNum type="arabicParenR"/>
            </a:pPr>
            <a:r>
              <a:rPr lang="en-US" dirty="0" smtClean="0"/>
              <a:t>If the pilot is successful, implement the alternative.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448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399"/>
            <a:ext cx="8229600" cy="1249101"/>
          </a:xfrm>
        </p:spPr>
        <p:txBody>
          <a:bodyPr>
            <a:noAutofit/>
          </a:bodyPr>
          <a:lstStyle/>
          <a:p>
            <a:r>
              <a:rPr lang="en-US" dirty="0" smtClean="0"/>
              <a:t>Management’s Role </a:t>
            </a:r>
            <a:br>
              <a:rPr lang="en-US" dirty="0" smtClean="0"/>
            </a:br>
            <a:r>
              <a:rPr lang="en-US" dirty="0" smtClean="0"/>
              <a:t>in Industrial Hygiene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79270"/>
            <a:ext cx="8229600" cy="4497729"/>
          </a:xfrm>
        </p:spPr>
        <p:txBody>
          <a:bodyPr/>
          <a:lstStyle/>
          <a:p>
            <a:r>
              <a:rPr lang="en-US" dirty="0" smtClean="0"/>
              <a:t>Supports efficient and effective operations</a:t>
            </a:r>
          </a:p>
          <a:p>
            <a:r>
              <a:rPr lang="en-US" dirty="0" smtClean="0"/>
              <a:t>Ensures ethical organizations including protection of financial assets and investments, the environment, and workers</a:t>
            </a:r>
          </a:p>
          <a:p>
            <a:r>
              <a:rPr lang="en-US" dirty="0" smtClean="0"/>
              <a:t>Clarifies lines of communication and responsibility</a:t>
            </a:r>
          </a:p>
          <a:p>
            <a:r>
              <a:rPr lang="en-US" dirty="0" smtClean="0"/>
              <a:t>Ensures smooth coordination of integrated company departments</a:t>
            </a:r>
          </a:p>
          <a:p>
            <a:r>
              <a:rPr lang="en-US" dirty="0" smtClean="0"/>
              <a:t>Promotes a culture of safety in the organization</a:t>
            </a:r>
          </a:p>
        </p:txBody>
      </p:sp>
    </p:spTree>
    <p:extLst>
      <p:ext uri="{BB962C8B-B14F-4D97-AF65-F5344CB8AC3E}">
        <p14:creationId xmlns:p14="http://schemas.microsoft.com/office/powerpoint/2010/main" val="2071360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792"/>
            <a:ext cx="8229600" cy="1157469"/>
          </a:xfrm>
        </p:spPr>
        <p:txBody>
          <a:bodyPr/>
          <a:lstStyle/>
          <a:p>
            <a:r>
              <a:rPr lang="en-US" dirty="0" smtClean="0"/>
              <a:t>Regulations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Rules, standards, and laws that require certain activities or facilities</a:t>
            </a:r>
          </a:p>
          <a:p>
            <a:r>
              <a:rPr lang="en-US" dirty="0" smtClean="0"/>
              <a:t>Management practices designed to meet and exceed the requirements to find maximum efficiencies and minimize losses</a:t>
            </a:r>
          </a:p>
          <a:p>
            <a:r>
              <a:rPr lang="en-US" dirty="0" smtClean="0"/>
              <a:t>Best practices lead to highest levels of quality and efficiency</a:t>
            </a:r>
          </a:p>
        </p:txBody>
      </p:sp>
    </p:spTree>
    <p:extLst>
      <p:ext uri="{BB962C8B-B14F-4D97-AF65-F5344CB8AC3E}">
        <p14:creationId xmlns:p14="http://schemas.microsoft.com/office/powerpoint/2010/main" val="1146806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2516"/>
            <a:ext cx="8229600" cy="1211484"/>
          </a:xfrm>
        </p:spPr>
        <p:txBody>
          <a:bodyPr/>
          <a:lstStyle/>
          <a:p>
            <a:r>
              <a:rPr lang="en-US" dirty="0" smtClean="0"/>
              <a:t>Policies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Straightforward and </a:t>
            </a:r>
            <a:r>
              <a:rPr lang="en-US" dirty="0"/>
              <a:t>concise management </a:t>
            </a:r>
            <a:r>
              <a:rPr lang="en-US" dirty="0" smtClean="0"/>
              <a:t>ideals </a:t>
            </a:r>
            <a:r>
              <a:rPr lang="en-US" dirty="0"/>
              <a:t>that reflect the company’s or </a:t>
            </a:r>
            <a:r>
              <a:rPr lang="en-US" dirty="0" smtClean="0"/>
              <a:t>organization’s goals </a:t>
            </a:r>
            <a:r>
              <a:rPr lang="en-US" dirty="0"/>
              <a:t>and </a:t>
            </a:r>
            <a:r>
              <a:rPr lang="en-US" dirty="0" smtClean="0"/>
              <a:t>objectives</a:t>
            </a:r>
          </a:p>
          <a:p>
            <a:r>
              <a:rPr lang="en-US" dirty="0" smtClean="0"/>
              <a:t>Simple philosophies that guide </a:t>
            </a:r>
            <a:r>
              <a:rPr lang="en-US" dirty="0"/>
              <a:t>the direction and future of the </a:t>
            </a:r>
            <a:r>
              <a:rPr lang="en-US" dirty="0" smtClean="0"/>
              <a:t>organization</a:t>
            </a:r>
          </a:p>
          <a:p>
            <a:r>
              <a:rPr lang="en-US" dirty="0"/>
              <a:t>S</a:t>
            </a:r>
            <a:r>
              <a:rPr lang="en-US" dirty="0" smtClean="0"/>
              <a:t>tate </a:t>
            </a:r>
            <a:r>
              <a:rPr lang="en-US" dirty="0"/>
              <a:t>how </a:t>
            </a:r>
            <a:r>
              <a:rPr lang="en-US" dirty="0" smtClean="0"/>
              <a:t>worker health </a:t>
            </a:r>
            <a:r>
              <a:rPr lang="en-US" dirty="0"/>
              <a:t>and safety and environmental protection coordinate with and </a:t>
            </a:r>
            <a:r>
              <a:rPr lang="en-US" dirty="0" smtClean="0"/>
              <a:t>support the </a:t>
            </a:r>
            <a:r>
              <a:rPr lang="en-US" dirty="0"/>
              <a:t>overall institutional objectives and </a:t>
            </a:r>
            <a:r>
              <a:rPr lang="en-US" dirty="0" smtClean="0"/>
              <a:t>goals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274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137" y="365126"/>
            <a:ext cx="8029213" cy="1000687"/>
          </a:xfrm>
        </p:spPr>
        <p:txBody>
          <a:bodyPr/>
          <a:lstStyle/>
          <a:p>
            <a:r>
              <a:rPr lang="en-US" dirty="0" smtClean="0"/>
              <a:t>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Address the objectives </a:t>
            </a:r>
            <a:r>
              <a:rPr lang="en-US" dirty="0"/>
              <a:t>of the company in specific </a:t>
            </a:r>
            <a:r>
              <a:rPr lang="en-US" dirty="0" smtClean="0"/>
              <a:t>areas such </a:t>
            </a:r>
            <a:r>
              <a:rPr lang="en-US" dirty="0"/>
              <a:t>as functional areas of industrial hygiene, geographical areas of </a:t>
            </a:r>
            <a:r>
              <a:rPr lang="en-US" dirty="0" smtClean="0"/>
              <a:t>the company</a:t>
            </a:r>
            <a:r>
              <a:rPr lang="en-US" dirty="0"/>
              <a:t>, or even departments within the </a:t>
            </a:r>
            <a:r>
              <a:rPr lang="en-US" dirty="0" smtClean="0"/>
              <a:t>company</a:t>
            </a:r>
            <a:endParaRPr lang="en-US" dirty="0"/>
          </a:p>
          <a:p>
            <a:r>
              <a:rPr lang="en-US" dirty="0" smtClean="0"/>
              <a:t>Describe </a:t>
            </a:r>
            <a:r>
              <a:rPr lang="en-US" dirty="0"/>
              <a:t>the scope of safety in the organization as well as where </a:t>
            </a:r>
            <a:r>
              <a:rPr lang="en-US" dirty="0" smtClean="0"/>
              <a:t>and when </a:t>
            </a:r>
            <a:r>
              <a:rPr lang="en-US" dirty="0"/>
              <a:t>the safety policy is to be applied or adhered </a:t>
            </a:r>
            <a:r>
              <a:rPr lang="en-US" dirty="0" smtClean="0"/>
              <a:t>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391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388" y="196770"/>
            <a:ext cx="7886700" cy="1354238"/>
          </a:xfrm>
        </p:spPr>
        <p:txBody>
          <a:bodyPr/>
          <a:lstStyle/>
          <a:p>
            <a:r>
              <a:rPr lang="en-US" dirty="0" smtClean="0"/>
              <a:t>Sample IH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20456"/>
            <a:ext cx="7886700" cy="4921021"/>
          </a:xfrm>
        </p:spPr>
        <p:txBody>
          <a:bodyPr>
            <a:normAutofit/>
          </a:bodyPr>
          <a:lstStyle/>
          <a:p>
            <a:r>
              <a:rPr lang="en-US" dirty="0" smtClean="0"/>
              <a:t>Respiratory </a:t>
            </a:r>
            <a:r>
              <a:rPr lang="en-US" dirty="0"/>
              <a:t>Protection</a:t>
            </a:r>
          </a:p>
          <a:p>
            <a:r>
              <a:rPr lang="en-US" dirty="0" smtClean="0"/>
              <a:t>Hearing </a:t>
            </a:r>
            <a:r>
              <a:rPr lang="en-US" dirty="0"/>
              <a:t>Conservation</a:t>
            </a:r>
          </a:p>
          <a:p>
            <a:r>
              <a:rPr lang="en-US" dirty="0" err="1" smtClean="0"/>
              <a:t>Bloodborne</a:t>
            </a:r>
            <a:r>
              <a:rPr lang="en-US" dirty="0" smtClean="0"/>
              <a:t> </a:t>
            </a:r>
            <a:r>
              <a:rPr lang="en-US" dirty="0"/>
              <a:t>Pathogens</a:t>
            </a:r>
          </a:p>
          <a:p>
            <a:r>
              <a:rPr lang="en-US" dirty="0" smtClean="0"/>
              <a:t>Chemical </a:t>
            </a:r>
            <a:r>
              <a:rPr lang="en-US" dirty="0"/>
              <a:t>Hygiene</a:t>
            </a:r>
          </a:p>
          <a:p>
            <a:r>
              <a:rPr lang="en-US" dirty="0" smtClean="0"/>
              <a:t>Radiation </a:t>
            </a:r>
            <a:r>
              <a:rPr lang="en-US" dirty="0"/>
              <a:t>Protection</a:t>
            </a:r>
          </a:p>
          <a:p>
            <a:r>
              <a:rPr lang="en-US" dirty="0" smtClean="0"/>
              <a:t>Laser </a:t>
            </a:r>
            <a:r>
              <a:rPr lang="en-US" dirty="0"/>
              <a:t>Safety</a:t>
            </a:r>
          </a:p>
          <a:p>
            <a:r>
              <a:rPr lang="en-US" dirty="0" smtClean="0"/>
              <a:t>Emergency </a:t>
            </a:r>
            <a:r>
              <a:rPr lang="en-US" dirty="0"/>
              <a:t>Management</a:t>
            </a:r>
          </a:p>
          <a:p>
            <a:r>
              <a:rPr lang="en-US" dirty="0" smtClean="0"/>
              <a:t>Asbestos </a:t>
            </a:r>
            <a:r>
              <a:rPr lang="en-US" dirty="0"/>
              <a:t>Management</a:t>
            </a:r>
          </a:p>
        </p:txBody>
      </p:sp>
    </p:spTree>
    <p:extLst>
      <p:ext uri="{BB962C8B-B14F-4D97-AF65-F5344CB8AC3E}">
        <p14:creationId xmlns:p14="http://schemas.microsoft.com/office/powerpoint/2010/main" val="2072122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2987"/>
            <a:ext cx="8229600" cy="1061013"/>
          </a:xfrm>
        </p:spPr>
        <p:txBody>
          <a:bodyPr/>
          <a:lstStyle/>
          <a:p>
            <a:r>
              <a:rPr lang="en-US" dirty="0" smtClean="0"/>
              <a:t>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en-US" dirty="0" smtClean="0"/>
              <a:t>rovide </a:t>
            </a:r>
            <a:r>
              <a:rPr lang="en-US" dirty="0"/>
              <a:t>details for day-to-day operations that support </a:t>
            </a:r>
            <a:r>
              <a:rPr lang="en-US" dirty="0" smtClean="0"/>
              <a:t>program requirements </a:t>
            </a:r>
            <a:r>
              <a:rPr lang="en-US" dirty="0"/>
              <a:t>and describe in a step-by-step, easily understood manner </a:t>
            </a:r>
            <a:r>
              <a:rPr lang="en-US" dirty="0" smtClean="0"/>
              <a:t>how the </a:t>
            </a:r>
            <a:r>
              <a:rPr lang="en-US" dirty="0"/>
              <a:t>job is to be </a:t>
            </a:r>
            <a:r>
              <a:rPr lang="en-US" dirty="0" smtClean="0"/>
              <a:t>done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275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21780"/>
          </a:xfrm>
        </p:spPr>
        <p:txBody>
          <a:bodyPr>
            <a:noAutofit/>
          </a:bodyPr>
          <a:lstStyle/>
          <a:p>
            <a:r>
              <a:rPr lang="en-US" dirty="0" smtClean="0"/>
              <a:t>Sample Respiratory </a:t>
            </a:r>
            <a:br>
              <a:rPr lang="en-US" dirty="0" smtClean="0"/>
            </a:br>
            <a:r>
              <a:rPr lang="en-US" dirty="0" smtClean="0"/>
              <a:t>Protection 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90846"/>
            <a:ext cx="8229600" cy="4486153"/>
          </a:xfrm>
        </p:spPr>
        <p:txBody>
          <a:bodyPr>
            <a:normAutofit/>
          </a:bodyPr>
          <a:lstStyle/>
          <a:p>
            <a:r>
              <a:rPr lang="en-US" dirty="0" smtClean="0"/>
              <a:t>Job hazard analysis</a:t>
            </a:r>
          </a:p>
          <a:p>
            <a:r>
              <a:rPr lang="en-US" dirty="0" smtClean="0"/>
              <a:t>Selection and assignment of respirators</a:t>
            </a:r>
          </a:p>
          <a:p>
            <a:r>
              <a:rPr lang="en-US" dirty="0" smtClean="0"/>
              <a:t>Medical clearance forms</a:t>
            </a:r>
          </a:p>
          <a:p>
            <a:r>
              <a:rPr lang="en-US" dirty="0" smtClean="0"/>
              <a:t>Respiratory fit testing</a:t>
            </a:r>
          </a:p>
          <a:p>
            <a:r>
              <a:rPr lang="en-US" dirty="0" smtClean="0"/>
              <a:t>Training</a:t>
            </a:r>
          </a:p>
          <a:p>
            <a:r>
              <a:rPr lang="en-US" dirty="0" smtClean="0"/>
              <a:t>Respirator decontamination, storage and maintenance</a:t>
            </a:r>
          </a:p>
          <a:p>
            <a:r>
              <a:rPr lang="en-US" dirty="0" smtClean="0"/>
              <a:t>Record keeping and documentation</a:t>
            </a:r>
          </a:p>
          <a:p>
            <a:r>
              <a:rPr lang="en-US" dirty="0" smtClean="0"/>
              <a:t>Program evaluation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0856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1B48B5D0D68C469BC9C241D2B82C96" ma:contentTypeVersion="1" ma:contentTypeDescription="Create a new document." ma:contentTypeScope="" ma:versionID="d85dfe08a8ee2e791135ef72733ea75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ab18ac3bd9611d970f44e6085f8c6f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HeadLin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EB3A4ED-A4EB-4EFF-986F-E85EF6C92754}"/>
</file>

<file path=customXml/itemProps2.xml><?xml version="1.0" encoding="utf-8"?>
<ds:datastoreItem xmlns:ds="http://schemas.openxmlformats.org/officeDocument/2006/customXml" ds:itemID="{F61EFD59-CF72-4185-9E37-4EFFE276BBBA}"/>
</file>

<file path=customXml/itemProps3.xml><?xml version="1.0" encoding="utf-8"?>
<ds:datastoreItem xmlns:ds="http://schemas.openxmlformats.org/officeDocument/2006/customXml" ds:itemID="{E468F56E-20EB-41CC-BAA6-1F12CEF729C9}"/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829</TotalTime>
  <Words>831</Words>
  <Application>Microsoft Office PowerPoint</Application>
  <PresentationFormat>On-screen Show (4:3)</PresentationFormat>
  <Paragraphs>114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Clarity</vt:lpstr>
      <vt:lpstr>CHAPTER 3</vt:lpstr>
      <vt:lpstr>Learning Objectives</vt:lpstr>
      <vt:lpstr>Management’s Role  in Industrial Hygiene</vt:lpstr>
      <vt:lpstr>Regulations</vt:lpstr>
      <vt:lpstr>Policies </vt:lpstr>
      <vt:lpstr>Programs</vt:lpstr>
      <vt:lpstr>Sample IH Programs</vt:lpstr>
      <vt:lpstr>Procedures</vt:lpstr>
      <vt:lpstr>Sample Respiratory  Protection Procedures</vt:lpstr>
      <vt:lpstr>Quality Assurance</vt:lpstr>
      <vt:lpstr>Quality Assurance (cont.)</vt:lpstr>
      <vt:lpstr>New Directions in Management</vt:lpstr>
      <vt:lpstr>ANSI Z10 – Management Systems</vt:lpstr>
      <vt:lpstr>Total Quality Management</vt:lpstr>
      <vt:lpstr>Total Quality Management (cont.)</vt:lpstr>
      <vt:lpstr>Cause and Effect</vt:lpstr>
      <vt:lpstr>Plan-Do-Study-Act Cycle</vt:lpstr>
      <vt:lpstr>Six Sigma</vt:lpstr>
      <vt:lpstr>Six Sigma (cont.)</vt:lpstr>
      <vt:lpstr>AIHA – Value Strategy Manual</vt:lpstr>
      <vt:lpstr>International Standards Organization</vt:lpstr>
      <vt:lpstr>PowerPoint Presentation</vt:lpstr>
      <vt:lpstr>The Role of Industrial Hygienists  in Alternative Solutions</vt:lpstr>
    </vt:vector>
  </TitlesOfParts>
  <Company>Illinois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 Management Systems</dc:title>
  <dc:creator>Fuller, Thomas</dc:creator>
  <cp:lastModifiedBy>Deborah Meyer</cp:lastModifiedBy>
  <cp:revision>18</cp:revision>
  <dcterms:created xsi:type="dcterms:W3CDTF">2016-02-22T18:26:40Z</dcterms:created>
  <dcterms:modified xsi:type="dcterms:W3CDTF">2016-09-27T21:17:50Z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0x010100B01B48B5D0D68C469BC9C241D2B82C96</vt:lpwstr>
  </property>
</Properties>
</file>