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0" r:id="rId3"/>
    <p:sldId id="257" r:id="rId4"/>
    <p:sldId id="263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7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12A9-173A-D64B-93F7-3D9AC3A21D7E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7F6F-5501-FA48-AE07-2AA1794ED3F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12A9-173A-D64B-93F7-3D9AC3A21D7E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7F6F-5501-FA48-AE07-2AA1794ED3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12A9-173A-D64B-93F7-3D9AC3A21D7E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7F6F-5501-FA48-AE07-2AA1794ED3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12A9-173A-D64B-93F7-3D9AC3A21D7E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7F6F-5501-FA48-AE07-2AA1794ED3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12A9-173A-D64B-93F7-3D9AC3A21D7E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7F6F-5501-FA48-AE07-2AA1794ED3F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12A9-173A-D64B-93F7-3D9AC3A21D7E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7F6F-5501-FA48-AE07-2AA1794ED3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12A9-173A-D64B-93F7-3D9AC3A21D7E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7F6F-5501-FA48-AE07-2AA1794ED3F7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12A9-173A-D64B-93F7-3D9AC3A21D7E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7F6F-5501-FA48-AE07-2AA1794ED3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12A9-173A-D64B-93F7-3D9AC3A21D7E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7F6F-5501-FA48-AE07-2AA1794ED3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12A9-173A-D64B-93F7-3D9AC3A21D7E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7F6F-5501-FA48-AE07-2AA1794ED3F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12A9-173A-D64B-93F7-3D9AC3A21D7E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7F6F-5501-FA48-AE07-2AA1794ED3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C1B12A9-173A-D64B-93F7-3D9AC3A21D7E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52E7F6F-5501-FA48-AE07-2AA1794ED3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CHAPTER 15</a:t>
            </a:r>
            <a:endParaRPr lang="en-US" sz="4000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Biological Hazards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603" y="1673893"/>
            <a:ext cx="2335739" cy="2894264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97061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256"/>
            <a:ext cx="8229600" cy="1469343"/>
          </a:xfrm>
        </p:spPr>
        <p:txBody>
          <a:bodyPr/>
          <a:lstStyle/>
          <a:p>
            <a:r>
              <a:rPr lang="en-US" dirty="0" err="1"/>
              <a:t>Bloodborne</a:t>
            </a:r>
            <a:r>
              <a:rPr lang="en-US" dirty="0"/>
              <a:t> Pathogen 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5599"/>
            <a:ext cx="8229600" cy="4145423"/>
          </a:xfrm>
        </p:spPr>
        <p:txBody>
          <a:bodyPr>
            <a:normAutofit/>
          </a:bodyPr>
          <a:lstStyle/>
          <a:p>
            <a:r>
              <a:rPr lang="en-US" dirty="0"/>
              <a:t>29 CFR </a:t>
            </a:r>
            <a:r>
              <a:rPr lang="en-US" dirty="0" smtClean="0"/>
              <a:t>1910.1030</a:t>
            </a:r>
          </a:p>
          <a:p>
            <a:r>
              <a:rPr lang="en-US" dirty="0"/>
              <a:t>Exposure </a:t>
            </a:r>
            <a:r>
              <a:rPr lang="en-US" dirty="0" smtClean="0"/>
              <a:t>control plan</a:t>
            </a:r>
            <a:endParaRPr lang="en-US" dirty="0" smtClean="0"/>
          </a:p>
          <a:p>
            <a:pPr lvl="1"/>
            <a:r>
              <a:rPr lang="en-US" dirty="0" smtClean="0"/>
              <a:t>Record keeping, vaccination, training, procedures</a:t>
            </a:r>
          </a:p>
          <a:p>
            <a:r>
              <a:rPr lang="en-US" dirty="0" smtClean="0"/>
              <a:t>Environmental controls</a:t>
            </a:r>
          </a:p>
          <a:p>
            <a:r>
              <a:rPr lang="en-US" dirty="0" smtClean="0"/>
              <a:t>Medical waste</a:t>
            </a:r>
          </a:p>
          <a:p>
            <a:r>
              <a:rPr lang="en-US" dirty="0" smtClean="0"/>
              <a:t>Safe needle devices</a:t>
            </a:r>
          </a:p>
          <a:p>
            <a:r>
              <a:rPr lang="en-US" dirty="0"/>
              <a:t>Cleaning, </a:t>
            </a:r>
            <a:r>
              <a:rPr lang="en-US" dirty="0" smtClean="0"/>
              <a:t>disinfection</a:t>
            </a:r>
            <a:r>
              <a:rPr lang="en-US" dirty="0"/>
              <a:t>, </a:t>
            </a:r>
            <a:r>
              <a:rPr lang="en-US" dirty="0" smtClean="0"/>
              <a:t>sterilization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4000" y="3379226"/>
            <a:ext cx="2418948" cy="3347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257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95400"/>
          </a:xfrm>
        </p:spPr>
        <p:txBody>
          <a:bodyPr>
            <a:noAutofit/>
          </a:bodyPr>
          <a:lstStyle/>
          <a:p>
            <a:r>
              <a:rPr lang="en-US" dirty="0" smtClean="0"/>
              <a:t>Biological Laboratories and Infectious Disease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0100"/>
            <a:ext cx="8229600" cy="4056063"/>
          </a:xfrm>
        </p:spPr>
        <p:txBody>
          <a:bodyPr/>
          <a:lstStyle/>
          <a:p>
            <a:r>
              <a:rPr lang="en-US" dirty="0" smtClean="0"/>
              <a:t>OSHA</a:t>
            </a:r>
          </a:p>
          <a:p>
            <a:r>
              <a:rPr lang="en-US" dirty="0" smtClean="0"/>
              <a:t>American </a:t>
            </a:r>
            <a:r>
              <a:rPr lang="en-US" dirty="0" smtClean="0"/>
              <a:t>Biological Safety Association</a:t>
            </a:r>
          </a:p>
          <a:p>
            <a:r>
              <a:rPr lang="en-US" dirty="0" smtClean="0"/>
              <a:t>Centers </a:t>
            </a:r>
            <a:r>
              <a:rPr lang="en-US" dirty="0" smtClean="0"/>
              <a:t>for Disease Prevention and Control</a:t>
            </a:r>
          </a:p>
          <a:p>
            <a:r>
              <a:rPr lang="en-US" dirty="0" smtClean="0"/>
              <a:t>Bureau </a:t>
            </a:r>
            <a:r>
              <a:rPr lang="en-US" dirty="0" smtClean="0"/>
              <a:t>of Labor and Statistics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666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497" y="1625599"/>
            <a:ext cx="6745003" cy="4926928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546100"/>
            <a:ext cx="8229600" cy="10794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Basic Risk Group Classifications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22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438" y="1625599"/>
            <a:ext cx="7375123" cy="4712657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546100"/>
            <a:ext cx="8229600" cy="10794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Biosafety Levels and Controls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226300" y="6350956"/>
            <a:ext cx="8819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/>
              <a:t>Continued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2024210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100" y="1715699"/>
            <a:ext cx="7429500" cy="458933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46100" y="6305033"/>
            <a:ext cx="171393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/>
              <a:t>Source</a:t>
            </a:r>
            <a:r>
              <a:rPr lang="en-US" sz="1000" dirty="0"/>
              <a:t>: ABSA/OSHA </a:t>
            </a:r>
            <a:r>
              <a:rPr lang="en-US" sz="1000" dirty="0" smtClean="0"/>
              <a:t>2009</a:t>
            </a:r>
            <a:endParaRPr lang="en-US" sz="1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546100"/>
            <a:ext cx="8229600" cy="10794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Biosafety Levels and Controls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281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2100" y="1460500"/>
            <a:ext cx="2729331" cy="53975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546100"/>
            <a:ext cx="8229600" cy="10794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Resistance in Germicidal Chemicals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065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2600"/>
            <a:ext cx="8229600" cy="9779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721316"/>
            <a:ext cx="7924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chemeClr val="bg1">
                  <a:lumMod val="50000"/>
                </a:schemeClr>
              </a:buClr>
              <a:buFont typeface="Arial"/>
              <a:buChar char="•"/>
            </a:pPr>
            <a:r>
              <a:rPr lang="en-US" sz="2200" dirty="0" smtClean="0"/>
              <a:t>Identify </a:t>
            </a:r>
            <a:r>
              <a:rPr lang="en-US" sz="2200" dirty="0"/>
              <a:t>the industries where workers are at risk of exposure to hazardous biological agents and </a:t>
            </a:r>
            <a:r>
              <a:rPr lang="en-US" sz="2200" dirty="0" smtClean="0"/>
              <a:t>infectious diseases</a:t>
            </a:r>
            <a:r>
              <a:rPr lang="en-US" sz="2200" dirty="0"/>
              <a:t>.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Arial"/>
              <a:buChar char="•"/>
            </a:pPr>
            <a:r>
              <a:rPr lang="en-US" sz="2200" dirty="0" smtClean="0"/>
              <a:t>Describe </a:t>
            </a:r>
            <a:r>
              <a:rPr lang="en-US" sz="2200" dirty="0"/>
              <a:t>the common pathways and routes of exposure of hazardous biological agents.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Arial"/>
              <a:buChar char="•"/>
            </a:pPr>
            <a:r>
              <a:rPr lang="en-US" sz="2200" dirty="0" smtClean="0"/>
              <a:t>Identify </a:t>
            </a:r>
            <a:r>
              <a:rPr lang="en-US" sz="2200" dirty="0"/>
              <a:t>different characteristics of diseases that affect their abilities to harm workers.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Arial"/>
              <a:buChar char="•"/>
            </a:pPr>
            <a:r>
              <a:rPr lang="en-US" sz="2200" dirty="0" smtClean="0"/>
              <a:t>Understand </a:t>
            </a:r>
            <a:r>
              <a:rPr lang="en-US" sz="2200" dirty="0"/>
              <a:t>the human defense systems against infectious diseases.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Arial"/>
              <a:buChar char="•"/>
            </a:pPr>
            <a:r>
              <a:rPr lang="en-US" sz="2200" dirty="0" smtClean="0"/>
              <a:t>Describe </a:t>
            </a:r>
            <a:r>
              <a:rPr lang="en-US" sz="2200" dirty="0"/>
              <a:t>the workplace controls that can minimize and eliminate the spread of infectious agents.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Arial"/>
              <a:buChar char="•"/>
            </a:pPr>
            <a:r>
              <a:rPr lang="en-US" sz="2200" dirty="0" smtClean="0"/>
              <a:t>Identify </a:t>
            </a:r>
            <a:r>
              <a:rPr lang="en-US" sz="2200" dirty="0"/>
              <a:t>types and levels of cleaning, disinfection, and sterilization.</a:t>
            </a:r>
          </a:p>
          <a:p>
            <a:pPr marL="285750" indent="-285750">
              <a:buClr>
                <a:schemeClr val="bg1">
                  <a:lumMod val="50000"/>
                </a:schemeClr>
              </a:buClr>
              <a:buFont typeface="Arial"/>
              <a:buChar char="•"/>
            </a:pPr>
            <a:r>
              <a:rPr lang="en-US" sz="2200" dirty="0" smtClean="0"/>
              <a:t>Describe </a:t>
            </a:r>
            <a:r>
              <a:rPr lang="en-US" sz="2200" dirty="0"/>
              <a:t>the different levels of biological laboratory safety and equipment and handling practices.</a:t>
            </a:r>
          </a:p>
        </p:txBody>
      </p:sp>
    </p:spTree>
    <p:extLst>
      <p:ext uri="{BB962C8B-B14F-4D97-AF65-F5344CB8AC3E}">
        <p14:creationId xmlns:p14="http://schemas.microsoft.com/office/powerpoint/2010/main" val="1984132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Infectious Diseases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826199"/>
            <a:ext cx="5752702" cy="4525963"/>
          </a:xfrm>
        </p:spPr>
        <p:txBody>
          <a:bodyPr/>
          <a:lstStyle/>
          <a:p>
            <a:r>
              <a:rPr lang="en-US" dirty="0" smtClean="0"/>
              <a:t>Viruses</a:t>
            </a:r>
            <a:endParaRPr lang="en-US" dirty="0" smtClean="0"/>
          </a:p>
          <a:p>
            <a:r>
              <a:rPr lang="en-US" dirty="0" smtClean="0"/>
              <a:t>Bacteria </a:t>
            </a:r>
          </a:p>
          <a:p>
            <a:r>
              <a:rPr lang="en-US" dirty="0" smtClean="0"/>
              <a:t>Fungi/Mold</a:t>
            </a:r>
          </a:p>
          <a:p>
            <a:r>
              <a:rPr lang="en-US" dirty="0" smtClean="0"/>
              <a:t>Zoonotic</a:t>
            </a:r>
          </a:p>
          <a:p>
            <a:r>
              <a:rPr lang="en-US" dirty="0" smtClean="0"/>
              <a:t>Parasitic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326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Pathways of Exposure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355396" cy="4525963"/>
          </a:xfrm>
        </p:spPr>
        <p:txBody>
          <a:bodyPr/>
          <a:lstStyle/>
          <a:p>
            <a:r>
              <a:rPr lang="en-US" dirty="0" smtClean="0"/>
              <a:t>Air</a:t>
            </a:r>
          </a:p>
          <a:p>
            <a:r>
              <a:rPr lang="en-US" dirty="0" smtClean="0"/>
              <a:t>Water</a:t>
            </a:r>
          </a:p>
          <a:p>
            <a:r>
              <a:rPr lang="en-US" dirty="0" smtClean="0"/>
              <a:t>Food</a:t>
            </a:r>
          </a:p>
          <a:p>
            <a:r>
              <a:rPr lang="en-US" dirty="0" smtClean="0"/>
              <a:t>People</a:t>
            </a:r>
          </a:p>
          <a:p>
            <a:r>
              <a:rPr lang="en-US" dirty="0" smtClean="0"/>
              <a:t>Animals</a:t>
            </a:r>
          </a:p>
          <a:p>
            <a:r>
              <a:rPr lang="en-US" dirty="0" smtClean="0"/>
              <a:t>Insects</a:t>
            </a:r>
          </a:p>
          <a:p>
            <a:r>
              <a:rPr lang="en-US" dirty="0" smtClean="0"/>
              <a:t>Surfaces/inanimate objects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751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Routes of Exposure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294" y="1623866"/>
            <a:ext cx="4708750" cy="4525963"/>
          </a:xfrm>
        </p:spPr>
        <p:txBody>
          <a:bodyPr/>
          <a:lstStyle/>
          <a:p>
            <a:r>
              <a:rPr lang="en-US" dirty="0" smtClean="0"/>
              <a:t>Inhalation</a:t>
            </a:r>
          </a:p>
          <a:p>
            <a:r>
              <a:rPr lang="en-US" dirty="0"/>
              <a:t>D</a:t>
            </a:r>
            <a:r>
              <a:rPr lang="en-US" dirty="0" smtClean="0"/>
              <a:t>ermal </a:t>
            </a:r>
          </a:p>
          <a:p>
            <a:r>
              <a:rPr lang="en-US" dirty="0" smtClean="0"/>
              <a:t>Ingestion</a:t>
            </a:r>
          </a:p>
          <a:p>
            <a:r>
              <a:rPr lang="en-US" dirty="0" smtClean="0"/>
              <a:t>Percutaneous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412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952"/>
            <a:ext cx="8229600" cy="1518848"/>
          </a:xfrm>
        </p:spPr>
        <p:txBody>
          <a:bodyPr/>
          <a:lstStyle/>
          <a:p>
            <a:r>
              <a:rPr lang="en-US" dirty="0" smtClean="0"/>
              <a:t>Factors of Infection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2900"/>
            <a:ext cx="7365999" cy="4534787"/>
          </a:xfrm>
        </p:spPr>
        <p:txBody>
          <a:bodyPr/>
          <a:lstStyle/>
          <a:p>
            <a:r>
              <a:rPr lang="en-US" dirty="0" smtClean="0"/>
              <a:t>Environmental viability</a:t>
            </a:r>
          </a:p>
          <a:p>
            <a:r>
              <a:rPr lang="en-US" dirty="0" smtClean="0"/>
              <a:t>Infectiveness</a:t>
            </a:r>
          </a:p>
          <a:p>
            <a:r>
              <a:rPr lang="en-US" dirty="0" smtClean="0"/>
              <a:t>Virulence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978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1257300"/>
          </a:xfrm>
        </p:spPr>
        <p:txBody>
          <a:bodyPr>
            <a:normAutofit/>
          </a:bodyPr>
          <a:lstStyle/>
          <a:p>
            <a:r>
              <a:rPr lang="en-US" dirty="0" smtClean="0"/>
              <a:t>Epidemiology Of Biological 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Epidemic </a:t>
            </a:r>
            <a:endParaRPr lang="en-US" dirty="0" smtClean="0"/>
          </a:p>
          <a:p>
            <a:pPr lvl="1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widespread occurrence of a disease in a particular </a:t>
            </a:r>
            <a:r>
              <a:rPr lang="en-US" dirty="0" smtClean="0"/>
              <a:t>geographical area </a:t>
            </a:r>
            <a:r>
              <a:rPr lang="en-US" dirty="0"/>
              <a:t>that affects an unusually large number of population members and </a:t>
            </a:r>
            <a:r>
              <a:rPr lang="en-US" dirty="0" smtClean="0"/>
              <a:t>is beyond </a:t>
            </a:r>
            <a:r>
              <a:rPr lang="en-US" dirty="0"/>
              <a:t>what is normally expected or encountered (as in endemic diseases). </a:t>
            </a:r>
          </a:p>
        </p:txBody>
      </p:sp>
    </p:spTree>
    <p:extLst>
      <p:ext uri="{BB962C8B-B14F-4D97-AF65-F5344CB8AC3E}">
        <p14:creationId xmlns:p14="http://schemas.microsoft.com/office/powerpoint/2010/main" val="468481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82700"/>
          </a:xfrm>
        </p:spPr>
        <p:txBody>
          <a:bodyPr>
            <a:noAutofit/>
          </a:bodyPr>
          <a:lstStyle/>
          <a:p>
            <a:r>
              <a:rPr lang="en-US" dirty="0" smtClean="0"/>
              <a:t>Epidemiology of Biological Agents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Pandemic </a:t>
            </a:r>
            <a:endParaRPr lang="en-US" dirty="0" smtClean="0"/>
          </a:p>
          <a:p>
            <a:pPr lvl="1"/>
            <a:r>
              <a:rPr lang="en-US" dirty="0" smtClean="0"/>
              <a:t>Epidemics </a:t>
            </a:r>
            <a:r>
              <a:rPr lang="en-US" dirty="0"/>
              <a:t>that spread to geographical areas where </a:t>
            </a:r>
            <a:r>
              <a:rPr lang="en-US" dirty="0" smtClean="0"/>
              <a:t>the disease </a:t>
            </a:r>
            <a:r>
              <a:rPr lang="en-US" dirty="0"/>
              <a:t>is not typically expected to </a:t>
            </a:r>
            <a:r>
              <a:rPr lang="en-US" dirty="0" smtClean="0"/>
              <a:t>occur affecting a much larger population.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690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Workplace Exposures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smtClean="0"/>
              <a:t>Agriculture</a:t>
            </a:r>
          </a:p>
          <a:p>
            <a:r>
              <a:rPr lang="en-US" dirty="0" smtClean="0"/>
              <a:t>Healthcare</a:t>
            </a:r>
          </a:p>
          <a:p>
            <a:r>
              <a:rPr lang="en-US" dirty="0" smtClean="0"/>
              <a:t>Law enforcement/prisons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7577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1B48B5D0D68C469BC9C241D2B82C96" ma:contentTypeVersion="1" ma:contentTypeDescription="Create a new document." ma:contentTypeScope="" ma:versionID="d85dfe08a8ee2e791135ef72733ea75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ab18ac3bd9611d970f44e6085f8c6f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HeadLin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7CBE763-BF24-4A91-8C76-124EEB34C01D}"/>
</file>

<file path=customXml/itemProps2.xml><?xml version="1.0" encoding="utf-8"?>
<ds:datastoreItem xmlns:ds="http://schemas.openxmlformats.org/officeDocument/2006/customXml" ds:itemID="{71CC1989-2191-44CC-8254-34C0561F3B0F}"/>
</file>

<file path=customXml/itemProps3.xml><?xml version="1.0" encoding="utf-8"?>
<ds:datastoreItem xmlns:ds="http://schemas.openxmlformats.org/officeDocument/2006/customXml" ds:itemID="{39C1E68B-2371-415C-8AA6-D977B3B47C6A}"/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350</TotalTime>
  <Words>282</Words>
  <Application>Microsoft Office PowerPoint</Application>
  <PresentationFormat>On-screen Show (4:3)</PresentationFormat>
  <Paragraphs>62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Clarity</vt:lpstr>
      <vt:lpstr>CHAPTER 15</vt:lpstr>
      <vt:lpstr>Learning Objectives</vt:lpstr>
      <vt:lpstr>Infectious Diseases</vt:lpstr>
      <vt:lpstr>Pathways of Exposure</vt:lpstr>
      <vt:lpstr>Routes of Exposure</vt:lpstr>
      <vt:lpstr>Factors of Infection</vt:lpstr>
      <vt:lpstr>Epidemiology Of Biological Agents</vt:lpstr>
      <vt:lpstr>Epidemiology of Biological Agents (cont.)</vt:lpstr>
      <vt:lpstr>Workplace Exposures</vt:lpstr>
      <vt:lpstr>Bloodborne Pathogen Standard</vt:lpstr>
      <vt:lpstr>Biological Laboratories and Infectious Disease Research</vt:lpstr>
      <vt:lpstr>PowerPoint Presentation</vt:lpstr>
      <vt:lpstr>PowerPoint Presentation</vt:lpstr>
      <vt:lpstr>PowerPoint Presentation</vt:lpstr>
      <vt:lpstr>PowerPoint Presentation</vt:lpstr>
    </vt:vector>
  </TitlesOfParts>
  <Company>EPG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Biological Hazards</dc:title>
  <dc:creator>Thomas Fuller</dc:creator>
  <cp:lastModifiedBy>Deborah Meyer</cp:lastModifiedBy>
  <cp:revision>10</cp:revision>
  <dcterms:created xsi:type="dcterms:W3CDTF">2016-07-19T09:31:35Z</dcterms:created>
  <dcterms:modified xsi:type="dcterms:W3CDTF">2016-09-23T20:50:50Z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0x010100B01B48B5D0D68C469BC9C241D2B82C96</vt:lpwstr>
  </property>
</Properties>
</file>