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5" r:id="rId1"/>
    <p:sldMasterId id="2147483664" r:id="rId2"/>
    <p:sldMasterId id="2147483751" r:id="rId3"/>
    <p:sldMasterId id="2147483771" r:id="rId4"/>
    <p:sldMasterId id="2147483775" r:id="rId5"/>
    <p:sldMasterId id="2147483779" r:id="rId6"/>
    <p:sldMasterId id="2147483781" r:id="rId7"/>
  </p:sldMasterIdLst>
  <p:notesMasterIdLst>
    <p:notesMasterId r:id="rId21"/>
  </p:notesMasterIdLst>
  <p:handoutMasterIdLst>
    <p:handoutMasterId r:id="rId22"/>
  </p:handoutMasterIdLst>
  <p:sldIdLst>
    <p:sldId id="2147471494" r:id="rId8"/>
    <p:sldId id="898" r:id="rId9"/>
    <p:sldId id="2147471508" r:id="rId10"/>
    <p:sldId id="890" r:id="rId11"/>
    <p:sldId id="896" r:id="rId12"/>
    <p:sldId id="892" r:id="rId13"/>
    <p:sldId id="2147471509" r:id="rId14"/>
    <p:sldId id="894" r:id="rId15"/>
    <p:sldId id="895" r:id="rId16"/>
    <p:sldId id="893" r:id="rId17"/>
    <p:sldId id="897" r:id="rId18"/>
    <p:sldId id="2147471507" r:id="rId19"/>
    <p:sldId id="708" r:id="rId20"/>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40"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73B216-8A6C-6559-033C-FCFFEC297605}" name="Sarah Van Huis" initials="SV" userId="S::Sarah.VanHuis@nsc.org::9cc71b7d-1348-4c2f-8542-5e4fbb3d57f0" providerId="AD"/>
  <p188:author id="{6D131A96-0146-7E92-7D4E-C6D44253D7EA}" name="Lorraine Martin" initials="LM" userId="S::Lorraine.Martin@nsc.org::ef6d2d58-8054-4535-bf06-7f131cc60d16" providerId="AD"/>
  <p188:author id="{00CAC3D3-4545-9EE7-334A-1816D412D90B}" name="Jenna Richardson" initials="JR" userId="nBkbaa9gMHEibMTY/BQT8qTf9XNlgRrQCqHRm94VxhI=" providerId="None"/>
  <p188:author id="{719E8CDA-1FB1-30A9-386E-EA5BC4497CB0}" name="Claire Bryant" initials="CB" userId="9J96OOIDyufIAeGYmisD3tejqPZKWVaQk40kqPiuDmg=" providerId="None"/>
  <p188:author id="{E4BDD8FF-CCCC-913F-A386-B34864740E60}" name="Claire Bryant" initials="CB" userId="S::Claire.Bryant@nsc.org::0f4f48ca-1e98-4aba-bf62-9f24a5ec6c0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rdan Sannito" initials="JS" lastIdx="12" clrIdx="0">
    <p:extLst>
      <p:ext uri="{19B8F6BF-5375-455C-9EA6-DF929625EA0E}">
        <p15:presenceInfo xmlns:p15="http://schemas.microsoft.com/office/powerpoint/2012/main" userId="S-1-5-21-842925246-2139871995-1801674531-45652" providerId="AD"/>
      </p:ext>
    </p:extLst>
  </p:cmAuthor>
  <p:cmAuthor id="2" name="Magaly Flores" initials="MF" lastIdx="7" clrIdx="1">
    <p:extLst>
      <p:ext uri="{19B8F6BF-5375-455C-9EA6-DF929625EA0E}">
        <p15:presenceInfo xmlns:p15="http://schemas.microsoft.com/office/powerpoint/2012/main" userId="S-1-5-21-842925246-2139871995-1801674531-357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43C"/>
    <a:srgbClr val="CEDBD5"/>
    <a:srgbClr val="000000"/>
    <a:srgbClr val="FFFFFF"/>
    <a:srgbClr val="323D48"/>
    <a:srgbClr val="006852"/>
    <a:srgbClr val="25BEBC"/>
    <a:srgbClr val="FAAF7A"/>
    <a:srgbClr val="4B4D6B"/>
    <a:srgbClr val="8A94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1DF57-B829-4983-8910-F47BC1041F31}" v="97" dt="2026-04-28T20:50:20.170"/>
    <p1510:client id="{3F27F433-842B-46CD-90F5-77DB19F3F9D3}" v="3" dt="2026-04-28T20:52:14.111"/>
    <p1510:client id="{4C896428-5260-4796-9B8D-2C864FE9B361}" v="4" dt="2026-04-28T15:21:02.6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52" autoAdjust="0"/>
    <p:restoredTop sz="64087" autoAdjust="0"/>
  </p:normalViewPr>
  <p:slideViewPr>
    <p:cSldViewPr snapToGrid="0" snapToObjects="1">
      <p:cViewPr varScale="1">
        <p:scale>
          <a:sx n="70" d="100"/>
          <a:sy n="70" d="100"/>
        </p:scale>
        <p:origin x="2035" y="43"/>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p:scale>
          <a:sx n="60" d="100"/>
          <a:sy n="60" d="100"/>
        </p:scale>
        <p:origin x="702" y="-300"/>
      </p:cViewPr>
      <p:guideLst>
        <p:guide orient="horz" pos="2940"/>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A21E12-754F-470E-A9C1-6801505713A0}"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B04E7AF3-91C7-49A1-861A-7B1C2BAB0852}">
      <dgm:prSet/>
      <dgm:spPr/>
      <dgm:t>
        <a:bodyPr/>
        <a:lstStyle/>
        <a:p>
          <a:pPr>
            <a:lnSpc>
              <a:spcPct val="100000"/>
            </a:lnSpc>
          </a:pPr>
          <a:r>
            <a:rPr lang="en-US" b="1" dirty="0">
              <a:latin typeface="Roboto" panose="02000000000000000000" pitchFamily="2" charset="0"/>
              <a:ea typeface="Roboto" panose="02000000000000000000" pitchFamily="2" charset="0"/>
            </a:rPr>
            <a:t>Employees are expected to:</a:t>
          </a:r>
        </a:p>
      </dgm:t>
    </dgm:pt>
    <dgm:pt modelId="{FAFF7854-BD79-4344-9960-F861282AE83F}" type="parTrans" cxnId="{03DC1A3B-ADD7-4A2A-91D8-2EDC6C3FB81D}">
      <dgm:prSet/>
      <dgm:spPr/>
      <dgm:t>
        <a:bodyPr/>
        <a:lstStyle/>
        <a:p>
          <a:endParaRPr lang="en-US"/>
        </a:p>
      </dgm:t>
    </dgm:pt>
    <dgm:pt modelId="{9E4126CB-0111-4D5C-BC85-733F55AA0BC3}" type="sibTrans" cxnId="{03DC1A3B-ADD7-4A2A-91D8-2EDC6C3FB81D}">
      <dgm:prSet/>
      <dgm:spPr/>
      <dgm:t>
        <a:bodyPr/>
        <a:lstStyle/>
        <a:p>
          <a:endParaRPr lang="en-US"/>
        </a:p>
      </dgm:t>
    </dgm:pt>
    <dgm:pt modelId="{9F7C6D45-B48E-4919-8637-92DFDA919965}">
      <dgm:prSet custT="1"/>
      <dgm:spPr/>
      <dgm:t>
        <a:bodyPr/>
        <a:lstStyle/>
        <a:p>
          <a:pPr>
            <a:lnSpc>
              <a:spcPct val="100000"/>
            </a:lnSpc>
          </a:pPr>
          <a:r>
            <a:rPr lang="en-US" sz="1600" dirty="0">
              <a:latin typeface="Roboto" panose="02000000000000000000" pitchFamily="2" charset="0"/>
              <a:ea typeface="Roboto" panose="02000000000000000000" pitchFamily="2" charset="0"/>
            </a:rPr>
            <a:t>Report fit for duty</a:t>
          </a:r>
        </a:p>
      </dgm:t>
    </dgm:pt>
    <dgm:pt modelId="{36ECAFF8-2BA1-452F-9C5E-5D5B2745F91D}" type="parTrans" cxnId="{49AFC968-363E-4E85-897A-76F246AE2AC6}">
      <dgm:prSet/>
      <dgm:spPr/>
      <dgm:t>
        <a:bodyPr/>
        <a:lstStyle/>
        <a:p>
          <a:endParaRPr lang="en-US"/>
        </a:p>
      </dgm:t>
    </dgm:pt>
    <dgm:pt modelId="{BED56D16-E36A-4318-A379-C23E6E1E286E}" type="sibTrans" cxnId="{49AFC968-363E-4E85-897A-76F246AE2AC6}">
      <dgm:prSet/>
      <dgm:spPr/>
      <dgm:t>
        <a:bodyPr/>
        <a:lstStyle/>
        <a:p>
          <a:endParaRPr lang="en-US"/>
        </a:p>
      </dgm:t>
    </dgm:pt>
    <dgm:pt modelId="{53F9C07F-C9DD-459C-8DAC-4820D2A386AB}">
      <dgm:prSet custT="1"/>
      <dgm:spPr/>
      <dgm:t>
        <a:bodyPr/>
        <a:lstStyle/>
        <a:p>
          <a:pPr>
            <a:lnSpc>
              <a:spcPct val="100000"/>
            </a:lnSpc>
          </a:pPr>
          <a:r>
            <a:rPr lang="en-US" sz="1600" dirty="0">
              <a:latin typeface="Roboto" panose="02000000000000000000" pitchFamily="2" charset="0"/>
              <a:ea typeface="Roboto" panose="02000000000000000000" pitchFamily="2" charset="0"/>
            </a:rPr>
            <a:t>Not work while impaired</a:t>
          </a:r>
        </a:p>
      </dgm:t>
    </dgm:pt>
    <dgm:pt modelId="{B7C96057-0784-4FE8-B8C2-E8B61B66EA68}" type="parTrans" cxnId="{4305F51D-EF6A-489B-9242-E613F8C0F437}">
      <dgm:prSet/>
      <dgm:spPr/>
      <dgm:t>
        <a:bodyPr/>
        <a:lstStyle/>
        <a:p>
          <a:endParaRPr lang="en-US"/>
        </a:p>
      </dgm:t>
    </dgm:pt>
    <dgm:pt modelId="{66EB33BA-6F46-471A-BB2D-5F7A3A7A284A}" type="sibTrans" cxnId="{4305F51D-EF6A-489B-9242-E613F8C0F437}">
      <dgm:prSet/>
      <dgm:spPr/>
      <dgm:t>
        <a:bodyPr/>
        <a:lstStyle/>
        <a:p>
          <a:endParaRPr lang="en-US"/>
        </a:p>
      </dgm:t>
    </dgm:pt>
    <dgm:pt modelId="{B81C3821-2348-4B60-9D0F-1E10DE0D60D1}">
      <dgm:prSet custT="1"/>
      <dgm:spPr/>
      <dgm:t>
        <a:bodyPr/>
        <a:lstStyle/>
        <a:p>
          <a:pPr>
            <a:lnSpc>
              <a:spcPct val="100000"/>
            </a:lnSpc>
          </a:pPr>
          <a:r>
            <a:rPr lang="en-US" sz="1600" dirty="0">
              <a:latin typeface="Roboto" panose="02000000000000000000" pitchFamily="2" charset="0"/>
              <a:ea typeface="Roboto" panose="02000000000000000000" pitchFamily="2" charset="0"/>
            </a:rPr>
            <a:t>Follow all safety procedures</a:t>
          </a:r>
        </a:p>
      </dgm:t>
    </dgm:pt>
    <dgm:pt modelId="{013A781F-FBA8-4A10-B7A0-8DB6C4F6A8B0}" type="parTrans" cxnId="{BC3624C7-2B21-4022-A861-96797A1657C8}">
      <dgm:prSet/>
      <dgm:spPr/>
      <dgm:t>
        <a:bodyPr/>
        <a:lstStyle/>
        <a:p>
          <a:endParaRPr lang="en-US"/>
        </a:p>
      </dgm:t>
    </dgm:pt>
    <dgm:pt modelId="{1903D181-973B-44FD-90C2-3A839B0F6B46}" type="sibTrans" cxnId="{BC3624C7-2B21-4022-A861-96797A1657C8}">
      <dgm:prSet/>
      <dgm:spPr/>
      <dgm:t>
        <a:bodyPr/>
        <a:lstStyle/>
        <a:p>
          <a:endParaRPr lang="en-US"/>
        </a:p>
      </dgm:t>
    </dgm:pt>
    <dgm:pt modelId="{E81A3E74-17BD-4D3E-BDFE-1546D1B15350}">
      <dgm:prSet custT="1"/>
      <dgm:spPr/>
      <dgm:t>
        <a:bodyPr/>
        <a:lstStyle/>
        <a:p>
          <a:pPr>
            <a:lnSpc>
              <a:spcPct val="100000"/>
            </a:lnSpc>
          </a:pPr>
          <a:r>
            <a:rPr lang="en-US" sz="1600" dirty="0">
              <a:latin typeface="Roboto" panose="02000000000000000000" pitchFamily="2" charset="0"/>
              <a:ea typeface="Roboto" panose="02000000000000000000" pitchFamily="2" charset="0"/>
            </a:rPr>
            <a:t>Comply with company policy</a:t>
          </a:r>
        </a:p>
      </dgm:t>
    </dgm:pt>
    <dgm:pt modelId="{0E2514E2-42EF-4D0A-A4AB-97375C50AA12}" type="parTrans" cxnId="{36ACED5E-D15C-4D7B-9AD2-401332F6FC70}">
      <dgm:prSet/>
      <dgm:spPr/>
      <dgm:t>
        <a:bodyPr/>
        <a:lstStyle/>
        <a:p>
          <a:endParaRPr lang="en-US"/>
        </a:p>
      </dgm:t>
    </dgm:pt>
    <dgm:pt modelId="{A6205C5F-2AD5-4399-95F1-9960A8CE7152}" type="sibTrans" cxnId="{36ACED5E-D15C-4D7B-9AD2-401332F6FC70}">
      <dgm:prSet/>
      <dgm:spPr/>
      <dgm:t>
        <a:bodyPr/>
        <a:lstStyle/>
        <a:p>
          <a:endParaRPr lang="en-US"/>
        </a:p>
      </dgm:t>
    </dgm:pt>
    <dgm:pt modelId="{6CE83A73-AC65-4535-B545-C67F49B1FF89}">
      <dgm:prSet/>
      <dgm:spPr/>
      <dgm:t>
        <a:bodyPr/>
        <a:lstStyle/>
        <a:p>
          <a:pPr>
            <a:lnSpc>
              <a:spcPct val="100000"/>
            </a:lnSpc>
          </a:pPr>
          <a:r>
            <a:rPr lang="en-US" b="1" dirty="0">
              <a:latin typeface="Roboto"/>
              <a:ea typeface="Roboto"/>
              <a:cs typeface="Roboto"/>
            </a:rPr>
            <a:t>Off-duty legal use may be protected in some states, but on-duty impairment is not permitted</a:t>
          </a:r>
        </a:p>
      </dgm:t>
    </dgm:pt>
    <dgm:pt modelId="{557BA3D6-3CFC-48A4-9FDD-313FA748E3CA}" type="parTrans" cxnId="{DF615861-4323-40D0-B519-9F819E4BB150}">
      <dgm:prSet/>
      <dgm:spPr/>
      <dgm:t>
        <a:bodyPr/>
        <a:lstStyle/>
        <a:p>
          <a:endParaRPr lang="en-US"/>
        </a:p>
      </dgm:t>
    </dgm:pt>
    <dgm:pt modelId="{F031962C-50AD-4B88-A056-1657E1B8AA23}" type="sibTrans" cxnId="{DF615861-4323-40D0-B519-9F819E4BB150}">
      <dgm:prSet/>
      <dgm:spPr/>
      <dgm:t>
        <a:bodyPr/>
        <a:lstStyle/>
        <a:p>
          <a:endParaRPr lang="en-US"/>
        </a:p>
      </dgm:t>
    </dgm:pt>
    <dgm:pt modelId="{3099E3AB-D18A-4CF8-AA6A-E7398F9F1DBF}" type="pres">
      <dgm:prSet presAssocID="{BDA21E12-754F-470E-A9C1-6801505713A0}" presName="root" presStyleCnt="0">
        <dgm:presLayoutVars>
          <dgm:dir/>
          <dgm:resizeHandles val="exact"/>
        </dgm:presLayoutVars>
      </dgm:prSet>
      <dgm:spPr/>
    </dgm:pt>
    <dgm:pt modelId="{533B9E67-AE66-4D7B-89C4-7A9D28FB9D9C}" type="pres">
      <dgm:prSet presAssocID="{B04E7AF3-91C7-49A1-861A-7B1C2BAB0852}" presName="compNode" presStyleCnt="0"/>
      <dgm:spPr/>
    </dgm:pt>
    <dgm:pt modelId="{54E55E74-BF62-40A7-ABA2-DB5EF065E7AF}" type="pres">
      <dgm:prSet presAssocID="{B04E7AF3-91C7-49A1-861A-7B1C2BAB0852}" presName="bgRect" presStyleLbl="bgShp" presStyleIdx="0" presStyleCnt="2" custScaleY="178056" custLinFactNeighborX="373" custLinFactNeighborY="-15465"/>
      <dgm:spPr>
        <a:ln>
          <a:noFill/>
        </a:ln>
      </dgm:spPr>
    </dgm:pt>
    <dgm:pt modelId="{727F7180-3BB1-4E9C-B522-B18C376A5F47}" type="pres">
      <dgm:prSet presAssocID="{B04E7AF3-91C7-49A1-861A-7B1C2BAB0852}" presName="iconRect" presStyleLbl="node1" presStyleIdx="0" presStyleCnt="2" custScaleX="112380" custScaleY="116376" custLinFactNeighborX="-7668" custLinFactNeighborY="-2401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rgbClr val="CEDBD5"/>
          </a:solidFill>
        </a:ln>
      </dgm:spPr>
    </dgm:pt>
    <dgm:pt modelId="{B7485520-EFC6-45F4-A521-44170BF5AE3A}" type="pres">
      <dgm:prSet presAssocID="{B04E7AF3-91C7-49A1-861A-7B1C2BAB0852}" presName="spaceRect" presStyleCnt="0"/>
      <dgm:spPr/>
    </dgm:pt>
    <dgm:pt modelId="{45FD5B79-52E7-4B0E-9F30-A2EFEAD9B917}" type="pres">
      <dgm:prSet presAssocID="{B04E7AF3-91C7-49A1-861A-7B1C2BAB0852}" presName="parTx" presStyleLbl="revTx" presStyleIdx="0" presStyleCnt="3" custScaleX="111265" custLinFactNeighborX="-2321" custLinFactNeighborY="-5318">
        <dgm:presLayoutVars>
          <dgm:chMax val="0"/>
          <dgm:chPref val="0"/>
        </dgm:presLayoutVars>
      </dgm:prSet>
      <dgm:spPr/>
    </dgm:pt>
    <dgm:pt modelId="{A6278D91-9AAE-44EB-A30F-D6773A0EE8D6}" type="pres">
      <dgm:prSet presAssocID="{B04E7AF3-91C7-49A1-861A-7B1C2BAB0852}" presName="desTx" presStyleLbl="revTx" presStyleIdx="1" presStyleCnt="3">
        <dgm:presLayoutVars/>
      </dgm:prSet>
      <dgm:spPr/>
    </dgm:pt>
    <dgm:pt modelId="{0BD4E878-2944-43A1-8FD1-0A4BD02ABE1A}" type="pres">
      <dgm:prSet presAssocID="{9E4126CB-0111-4D5C-BC85-733F55AA0BC3}" presName="sibTrans" presStyleCnt="0"/>
      <dgm:spPr/>
    </dgm:pt>
    <dgm:pt modelId="{584B7E95-E120-4526-BDD4-CA1E6F7F1A73}" type="pres">
      <dgm:prSet presAssocID="{6CE83A73-AC65-4535-B545-C67F49B1FF89}" presName="compNode" presStyleCnt="0"/>
      <dgm:spPr/>
    </dgm:pt>
    <dgm:pt modelId="{6B3A2A97-89B0-4D3B-A46E-95FD16DE64A5}" type="pres">
      <dgm:prSet presAssocID="{6CE83A73-AC65-4535-B545-C67F49B1FF89}" presName="bgRect" presStyleLbl="bgShp" presStyleIdx="1" presStyleCnt="2" custLinFactNeighborX="-1567" custLinFactNeighborY="1686"/>
      <dgm:spPr/>
    </dgm:pt>
    <dgm:pt modelId="{EDD1BCFE-B285-4467-8576-AC6D64A68692}" type="pres">
      <dgm:prSet presAssocID="{6CE83A73-AC65-4535-B545-C67F49B1FF89}" presName="iconRect" presStyleLbl="node1" presStyleIdx="1" presStyleCnt="2" custScaleX="132895" custScaleY="12512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rgbClr val="CEDBD5"/>
          </a:solidFill>
        </a:ln>
      </dgm:spPr>
      <dgm:extLst>
        <a:ext uri="{E40237B7-FDA0-4F09-8148-C483321AD2D9}">
          <dgm14:cNvPr xmlns:dgm14="http://schemas.microsoft.com/office/drawing/2010/diagram" id="0" name="" descr="Gavel"/>
        </a:ext>
      </dgm:extLst>
    </dgm:pt>
    <dgm:pt modelId="{47F8B9B7-E8E2-4F02-B7E8-E28F4C0D90CF}" type="pres">
      <dgm:prSet presAssocID="{6CE83A73-AC65-4535-B545-C67F49B1FF89}" presName="spaceRect" presStyleCnt="0"/>
      <dgm:spPr/>
    </dgm:pt>
    <dgm:pt modelId="{3849CB1E-A81E-4E84-BCED-27924E34DE83}" type="pres">
      <dgm:prSet presAssocID="{6CE83A73-AC65-4535-B545-C67F49B1FF89}" presName="parTx" presStyleLbl="revTx" presStyleIdx="2" presStyleCnt="3">
        <dgm:presLayoutVars>
          <dgm:chMax val="0"/>
          <dgm:chPref val="0"/>
        </dgm:presLayoutVars>
      </dgm:prSet>
      <dgm:spPr/>
    </dgm:pt>
  </dgm:ptLst>
  <dgm:cxnLst>
    <dgm:cxn modelId="{2443871D-BB6C-4D92-8D8A-342114106C0E}" type="presOf" srcId="{53F9C07F-C9DD-459C-8DAC-4820D2A386AB}" destId="{A6278D91-9AAE-44EB-A30F-D6773A0EE8D6}" srcOrd="0" destOrd="1" presId="urn:microsoft.com/office/officeart/2018/2/layout/IconVerticalSolidList"/>
    <dgm:cxn modelId="{4305F51D-EF6A-489B-9242-E613F8C0F437}" srcId="{B04E7AF3-91C7-49A1-861A-7B1C2BAB0852}" destId="{53F9C07F-C9DD-459C-8DAC-4820D2A386AB}" srcOrd="1" destOrd="0" parTransId="{B7C96057-0784-4FE8-B8C2-E8B61B66EA68}" sibTransId="{66EB33BA-6F46-471A-BB2D-5F7A3A7A284A}"/>
    <dgm:cxn modelId="{8BBD0E34-B75F-406E-AF80-BAF56F084FF7}" type="presOf" srcId="{BDA21E12-754F-470E-A9C1-6801505713A0}" destId="{3099E3AB-D18A-4CF8-AA6A-E7398F9F1DBF}" srcOrd="0" destOrd="0" presId="urn:microsoft.com/office/officeart/2018/2/layout/IconVerticalSolidList"/>
    <dgm:cxn modelId="{03DC1A3B-ADD7-4A2A-91D8-2EDC6C3FB81D}" srcId="{BDA21E12-754F-470E-A9C1-6801505713A0}" destId="{B04E7AF3-91C7-49A1-861A-7B1C2BAB0852}" srcOrd="0" destOrd="0" parTransId="{FAFF7854-BD79-4344-9960-F861282AE83F}" sibTransId="{9E4126CB-0111-4D5C-BC85-733F55AA0BC3}"/>
    <dgm:cxn modelId="{0D490B5D-55DB-4F3A-ADF2-DAC05C9B9371}" type="presOf" srcId="{B04E7AF3-91C7-49A1-861A-7B1C2BAB0852}" destId="{45FD5B79-52E7-4B0E-9F30-A2EFEAD9B917}" srcOrd="0" destOrd="0" presId="urn:microsoft.com/office/officeart/2018/2/layout/IconVerticalSolidList"/>
    <dgm:cxn modelId="{36ACED5E-D15C-4D7B-9AD2-401332F6FC70}" srcId="{B04E7AF3-91C7-49A1-861A-7B1C2BAB0852}" destId="{E81A3E74-17BD-4D3E-BDFE-1546D1B15350}" srcOrd="3" destOrd="0" parTransId="{0E2514E2-42EF-4D0A-A4AB-97375C50AA12}" sibTransId="{A6205C5F-2AD5-4399-95F1-9960A8CE7152}"/>
    <dgm:cxn modelId="{DF615861-4323-40D0-B519-9F819E4BB150}" srcId="{BDA21E12-754F-470E-A9C1-6801505713A0}" destId="{6CE83A73-AC65-4535-B545-C67F49B1FF89}" srcOrd="1" destOrd="0" parTransId="{557BA3D6-3CFC-48A4-9FDD-313FA748E3CA}" sibTransId="{F031962C-50AD-4B88-A056-1657E1B8AA23}"/>
    <dgm:cxn modelId="{49AFC968-363E-4E85-897A-76F246AE2AC6}" srcId="{B04E7AF3-91C7-49A1-861A-7B1C2BAB0852}" destId="{9F7C6D45-B48E-4919-8637-92DFDA919965}" srcOrd="0" destOrd="0" parTransId="{36ECAFF8-2BA1-452F-9C5E-5D5B2745F91D}" sibTransId="{BED56D16-E36A-4318-A379-C23E6E1E286E}"/>
    <dgm:cxn modelId="{42AEDB86-EAA8-44D9-B788-D7CA8714CE77}" type="presOf" srcId="{B81C3821-2348-4B60-9D0F-1E10DE0D60D1}" destId="{A6278D91-9AAE-44EB-A30F-D6773A0EE8D6}" srcOrd="0" destOrd="2" presId="urn:microsoft.com/office/officeart/2018/2/layout/IconVerticalSolidList"/>
    <dgm:cxn modelId="{BCF93599-CAF3-44CB-BA30-E8EEE87DC4F7}" type="presOf" srcId="{9F7C6D45-B48E-4919-8637-92DFDA919965}" destId="{A6278D91-9AAE-44EB-A30F-D6773A0EE8D6}" srcOrd="0" destOrd="0" presId="urn:microsoft.com/office/officeart/2018/2/layout/IconVerticalSolidList"/>
    <dgm:cxn modelId="{EF298299-505A-409B-93BE-5A7683DD7D2D}" type="presOf" srcId="{E81A3E74-17BD-4D3E-BDFE-1546D1B15350}" destId="{A6278D91-9AAE-44EB-A30F-D6773A0EE8D6}" srcOrd="0" destOrd="3" presId="urn:microsoft.com/office/officeart/2018/2/layout/IconVerticalSolidList"/>
    <dgm:cxn modelId="{BC3624C7-2B21-4022-A861-96797A1657C8}" srcId="{B04E7AF3-91C7-49A1-861A-7B1C2BAB0852}" destId="{B81C3821-2348-4B60-9D0F-1E10DE0D60D1}" srcOrd="2" destOrd="0" parTransId="{013A781F-FBA8-4A10-B7A0-8DB6C4F6A8B0}" sibTransId="{1903D181-973B-44FD-90C2-3A839B0F6B46}"/>
    <dgm:cxn modelId="{051302CD-EC51-45D7-AFE7-DFD77F72F569}" type="presOf" srcId="{6CE83A73-AC65-4535-B545-C67F49B1FF89}" destId="{3849CB1E-A81E-4E84-BCED-27924E34DE83}" srcOrd="0" destOrd="0" presId="urn:microsoft.com/office/officeart/2018/2/layout/IconVerticalSolidList"/>
    <dgm:cxn modelId="{0954BE56-14E9-41BC-8926-DF702D00AF76}" type="presParOf" srcId="{3099E3AB-D18A-4CF8-AA6A-E7398F9F1DBF}" destId="{533B9E67-AE66-4D7B-89C4-7A9D28FB9D9C}" srcOrd="0" destOrd="0" presId="urn:microsoft.com/office/officeart/2018/2/layout/IconVerticalSolidList"/>
    <dgm:cxn modelId="{B8B435FF-8BDE-477F-8585-0FE400E9BE68}" type="presParOf" srcId="{533B9E67-AE66-4D7B-89C4-7A9D28FB9D9C}" destId="{54E55E74-BF62-40A7-ABA2-DB5EF065E7AF}" srcOrd="0" destOrd="0" presId="urn:microsoft.com/office/officeart/2018/2/layout/IconVerticalSolidList"/>
    <dgm:cxn modelId="{9BB88B45-149C-4A91-A259-9BC37F9BED92}" type="presParOf" srcId="{533B9E67-AE66-4D7B-89C4-7A9D28FB9D9C}" destId="{727F7180-3BB1-4E9C-B522-B18C376A5F47}" srcOrd="1" destOrd="0" presId="urn:microsoft.com/office/officeart/2018/2/layout/IconVerticalSolidList"/>
    <dgm:cxn modelId="{39EBDAB5-F42C-419E-AEA4-5F4DC34B27A4}" type="presParOf" srcId="{533B9E67-AE66-4D7B-89C4-7A9D28FB9D9C}" destId="{B7485520-EFC6-45F4-A521-44170BF5AE3A}" srcOrd="2" destOrd="0" presId="urn:microsoft.com/office/officeart/2018/2/layout/IconVerticalSolidList"/>
    <dgm:cxn modelId="{D36199D2-2B07-4079-AF1E-1C1701525EF3}" type="presParOf" srcId="{533B9E67-AE66-4D7B-89C4-7A9D28FB9D9C}" destId="{45FD5B79-52E7-4B0E-9F30-A2EFEAD9B917}" srcOrd="3" destOrd="0" presId="urn:microsoft.com/office/officeart/2018/2/layout/IconVerticalSolidList"/>
    <dgm:cxn modelId="{ABFB49C6-FFC9-4189-8DFF-8D702CA8B50D}" type="presParOf" srcId="{533B9E67-AE66-4D7B-89C4-7A9D28FB9D9C}" destId="{A6278D91-9AAE-44EB-A30F-D6773A0EE8D6}" srcOrd="4" destOrd="0" presId="urn:microsoft.com/office/officeart/2018/2/layout/IconVerticalSolidList"/>
    <dgm:cxn modelId="{15D060D3-EEE5-42B2-B367-5B2BC1050474}" type="presParOf" srcId="{3099E3AB-D18A-4CF8-AA6A-E7398F9F1DBF}" destId="{0BD4E878-2944-43A1-8FD1-0A4BD02ABE1A}" srcOrd="1" destOrd="0" presId="urn:microsoft.com/office/officeart/2018/2/layout/IconVerticalSolidList"/>
    <dgm:cxn modelId="{497CAF28-8F0E-44A3-80E0-874C3DDECBA2}" type="presParOf" srcId="{3099E3AB-D18A-4CF8-AA6A-E7398F9F1DBF}" destId="{584B7E95-E120-4526-BDD4-CA1E6F7F1A73}" srcOrd="2" destOrd="0" presId="urn:microsoft.com/office/officeart/2018/2/layout/IconVerticalSolidList"/>
    <dgm:cxn modelId="{92493EC4-16EF-4C14-A6E7-803ED005E864}" type="presParOf" srcId="{584B7E95-E120-4526-BDD4-CA1E6F7F1A73}" destId="{6B3A2A97-89B0-4D3B-A46E-95FD16DE64A5}" srcOrd="0" destOrd="0" presId="urn:microsoft.com/office/officeart/2018/2/layout/IconVerticalSolidList"/>
    <dgm:cxn modelId="{383BD0A5-EDF5-4F5A-BA84-5035666577D8}" type="presParOf" srcId="{584B7E95-E120-4526-BDD4-CA1E6F7F1A73}" destId="{EDD1BCFE-B285-4467-8576-AC6D64A68692}" srcOrd="1" destOrd="0" presId="urn:microsoft.com/office/officeart/2018/2/layout/IconVerticalSolidList"/>
    <dgm:cxn modelId="{D38EB324-CD3B-4D46-80BE-ECEB7A5DE523}" type="presParOf" srcId="{584B7E95-E120-4526-BDD4-CA1E6F7F1A73}" destId="{47F8B9B7-E8E2-4F02-B7E8-E28F4C0D90CF}" srcOrd="2" destOrd="0" presId="urn:microsoft.com/office/officeart/2018/2/layout/IconVerticalSolidList"/>
    <dgm:cxn modelId="{ED5427D5-8DFD-4F43-8417-87B172478F45}" type="presParOf" srcId="{584B7E95-E120-4526-BDD4-CA1E6F7F1A73}" destId="{3849CB1E-A81E-4E84-BCED-27924E34DE8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F2C84C-7EBF-4C08-A0ED-50F3B95C7EFB}" type="doc">
      <dgm:prSet loTypeId="urn:microsoft.com/office/officeart/2005/8/layout/list1" loCatId="list" qsTypeId="urn:microsoft.com/office/officeart/2005/8/quickstyle/simple4" qsCatId="simple" csTypeId="urn:microsoft.com/office/officeart/2005/8/colors/accent6_2" csCatId="accent6"/>
      <dgm:spPr/>
      <dgm:t>
        <a:bodyPr/>
        <a:lstStyle/>
        <a:p>
          <a:endParaRPr lang="en-US"/>
        </a:p>
      </dgm:t>
    </dgm:pt>
    <dgm:pt modelId="{EF8749E6-B771-4650-80C0-7ADBFAA28C9E}">
      <dgm:prSet/>
      <dgm:spPr/>
      <dgm:t>
        <a:bodyPr/>
        <a:lstStyle/>
        <a:p>
          <a:r>
            <a:rPr lang="en-US" b="1" dirty="0">
              <a:latin typeface="Roboto" panose="02000000000000000000" pitchFamily="2" charset="0"/>
              <a:ea typeface="Roboto" panose="02000000000000000000" pitchFamily="2" charset="0"/>
            </a:rPr>
            <a:t>Important distinctions:</a:t>
          </a:r>
        </a:p>
      </dgm:t>
    </dgm:pt>
    <dgm:pt modelId="{05183C20-E7BE-4275-9901-B0D3F54B01B5}" type="parTrans" cxnId="{E5C3738A-AD3B-4CD5-B1D7-03BF8802E0B8}">
      <dgm:prSet/>
      <dgm:spPr/>
      <dgm:t>
        <a:bodyPr/>
        <a:lstStyle/>
        <a:p>
          <a:endParaRPr lang="en-US"/>
        </a:p>
      </dgm:t>
    </dgm:pt>
    <dgm:pt modelId="{F28D7ACB-6C0E-40DB-8B08-1538FA075ACA}" type="sibTrans" cxnId="{E5C3738A-AD3B-4CD5-B1D7-03BF8802E0B8}">
      <dgm:prSet/>
      <dgm:spPr/>
      <dgm:t>
        <a:bodyPr/>
        <a:lstStyle/>
        <a:p>
          <a:endParaRPr lang="en-US"/>
        </a:p>
      </dgm:t>
    </dgm:pt>
    <dgm:pt modelId="{2B88E6D5-EAFC-4F90-919F-98F8D5E0A017}">
      <dgm:prSet/>
      <dgm:spPr/>
      <dgm:t>
        <a:bodyPr/>
        <a:lstStyle/>
        <a:p>
          <a:r>
            <a:rPr lang="en-US" dirty="0">
              <a:latin typeface="Roboto" panose="02000000000000000000" pitchFamily="2" charset="0"/>
              <a:ea typeface="Roboto" panose="02000000000000000000" pitchFamily="2" charset="0"/>
            </a:rPr>
            <a:t>Medical authorization ≠ workplace impairment permission</a:t>
          </a:r>
        </a:p>
      </dgm:t>
    </dgm:pt>
    <dgm:pt modelId="{1914D080-6F8F-4C7D-8267-60A0F0371703}" type="parTrans" cxnId="{3DF39F8D-1187-471F-A554-5280206A0558}">
      <dgm:prSet/>
      <dgm:spPr/>
      <dgm:t>
        <a:bodyPr/>
        <a:lstStyle/>
        <a:p>
          <a:endParaRPr lang="en-US"/>
        </a:p>
      </dgm:t>
    </dgm:pt>
    <dgm:pt modelId="{2DE53713-B73B-4668-8CA5-7795C39B616C}" type="sibTrans" cxnId="{3DF39F8D-1187-471F-A554-5280206A0558}">
      <dgm:prSet/>
      <dgm:spPr/>
      <dgm:t>
        <a:bodyPr/>
        <a:lstStyle/>
        <a:p>
          <a:endParaRPr lang="en-US"/>
        </a:p>
      </dgm:t>
    </dgm:pt>
    <dgm:pt modelId="{D82F5885-A469-41F3-B9B4-08D85845759C}">
      <dgm:prSet/>
      <dgm:spPr/>
      <dgm:t>
        <a:bodyPr/>
        <a:lstStyle/>
        <a:p>
          <a:pPr rtl="0"/>
          <a:r>
            <a:rPr lang="en-US" dirty="0"/>
            <a:t>In some cases, employees may request reasonable accommodations, depending on applicable laws and workplace policies.</a:t>
          </a:r>
        </a:p>
      </dgm:t>
    </dgm:pt>
    <dgm:pt modelId="{105CF529-749D-4D8D-BB0A-ABDCEA22520A}" type="parTrans" cxnId="{86CDB7EA-8B1E-450E-8404-E34E034914ED}">
      <dgm:prSet/>
      <dgm:spPr/>
      <dgm:t>
        <a:bodyPr/>
        <a:lstStyle/>
        <a:p>
          <a:endParaRPr lang="en-US"/>
        </a:p>
      </dgm:t>
    </dgm:pt>
    <dgm:pt modelId="{DD313D69-5EEF-4E25-8C22-4F937BC33A58}" type="sibTrans" cxnId="{86CDB7EA-8B1E-450E-8404-E34E034914ED}">
      <dgm:prSet/>
      <dgm:spPr/>
      <dgm:t>
        <a:bodyPr/>
        <a:lstStyle/>
        <a:p>
          <a:endParaRPr lang="en-US"/>
        </a:p>
      </dgm:t>
    </dgm:pt>
    <dgm:pt modelId="{B180B696-DC65-4014-81DA-CBA963A7EDC9}">
      <dgm:prSet/>
      <dgm:spPr/>
      <dgm:t>
        <a:bodyPr/>
        <a:lstStyle/>
        <a:p>
          <a:r>
            <a:rPr lang="en-US" dirty="0">
              <a:latin typeface="Roboto" panose="02000000000000000000" pitchFamily="2" charset="0"/>
              <a:ea typeface="Roboto" panose="02000000000000000000" pitchFamily="2" charset="0"/>
            </a:rPr>
            <a:t>Safety standards still apply</a:t>
          </a:r>
        </a:p>
      </dgm:t>
    </dgm:pt>
    <dgm:pt modelId="{03B77F77-7473-4DB9-B29A-1A8690A4D540}" type="parTrans" cxnId="{7DB3F09F-4DCC-4D6B-8727-F099BC30E974}">
      <dgm:prSet/>
      <dgm:spPr/>
      <dgm:t>
        <a:bodyPr/>
        <a:lstStyle/>
        <a:p>
          <a:endParaRPr lang="en-US"/>
        </a:p>
      </dgm:t>
    </dgm:pt>
    <dgm:pt modelId="{ACBBD752-C1AF-4F38-8515-F192A72BDD11}" type="sibTrans" cxnId="{7DB3F09F-4DCC-4D6B-8727-F099BC30E974}">
      <dgm:prSet/>
      <dgm:spPr/>
      <dgm:t>
        <a:bodyPr/>
        <a:lstStyle/>
        <a:p>
          <a:endParaRPr lang="en-US"/>
        </a:p>
      </dgm:t>
    </dgm:pt>
    <dgm:pt modelId="{481863F5-C8A5-4A43-A0FC-E2ED4F49BAE4}" type="pres">
      <dgm:prSet presAssocID="{49F2C84C-7EBF-4C08-A0ED-50F3B95C7EFB}" presName="linear" presStyleCnt="0">
        <dgm:presLayoutVars>
          <dgm:dir/>
          <dgm:animLvl val="lvl"/>
          <dgm:resizeHandles val="exact"/>
        </dgm:presLayoutVars>
      </dgm:prSet>
      <dgm:spPr/>
    </dgm:pt>
    <dgm:pt modelId="{BC33F649-AFEC-4129-8625-F58B63C48776}" type="pres">
      <dgm:prSet presAssocID="{EF8749E6-B771-4650-80C0-7ADBFAA28C9E}" presName="parentLin" presStyleCnt="0"/>
      <dgm:spPr/>
    </dgm:pt>
    <dgm:pt modelId="{406FD875-20EB-4B23-B000-3D45F574835F}" type="pres">
      <dgm:prSet presAssocID="{EF8749E6-B771-4650-80C0-7ADBFAA28C9E}" presName="parentLeftMargin" presStyleLbl="node1" presStyleIdx="0" presStyleCnt="1"/>
      <dgm:spPr/>
    </dgm:pt>
    <dgm:pt modelId="{809CDBA6-AF8D-404F-AE06-31531132A10E}" type="pres">
      <dgm:prSet presAssocID="{EF8749E6-B771-4650-80C0-7ADBFAA28C9E}" presName="parentText" presStyleLbl="node1" presStyleIdx="0" presStyleCnt="1">
        <dgm:presLayoutVars>
          <dgm:chMax val="0"/>
          <dgm:bulletEnabled val="1"/>
        </dgm:presLayoutVars>
      </dgm:prSet>
      <dgm:spPr/>
    </dgm:pt>
    <dgm:pt modelId="{40D885FE-E96C-4F59-A8B0-681391D113D1}" type="pres">
      <dgm:prSet presAssocID="{EF8749E6-B771-4650-80C0-7ADBFAA28C9E}" presName="negativeSpace" presStyleCnt="0"/>
      <dgm:spPr/>
    </dgm:pt>
    <dgm:pt modelId="{CA4C8187-8EDC-46AC-8CA6-DC547CD40953}" type="pres">
      <dgm:prSet presAssocID="{EF8749E6-B771-4650-80C0-7ADBFAA28C9E}" presName="childText" presStyleLbl="conFgAcc1" presStyleIdx="0" presStyleCnt="1">
        <dgm:presLayoutVars>
          <dgm:bulletEnabled val="1"/>
        </dgm:presLayoutVars>
      </dgm:prSet>
      <dgm:spPr/>
    </dgm:pt>
  </dgm:ptLst>
  <dgm:cxnLst>
    <dgm:cxn modelId="{2A0D9F1E-A36B-470D-ABCA-4C5046974CE2}" type="presOf" srcId="{D82F5885-A469-41F3-B9B4-08D85845759C}" destId="{CA4C8187-8EDC-46AC-8CA6-DC547CD40953}" srcOrd="0" destOrd="1" presId="urn:microsoft.com/office/officeart/2005/8/layout/list1"/>
    <dgm:cxn modelId="{DD086326-C258-4089-829A-B115CE56E5D9}" type="presOf" srcId="{EF8749E6-B771-4650-80C0-7ADBFAA28C9E}" destId="{809CDBA6-AF8D-404F-AE06-31531132A10E}" srcOrd="1" destOrd="0" presId="urn:microsoft.com/office/officeart/2005/8/layout/list1"/>
    <dgm:cxn modelId="{7109952A-1FFE-4A69-8E2A-8838F2A02B54}" type="presOf" srcId="{49F2C84C-7EBF-4C08-A0ED-50F3B95C7EFB}" destId="{481863F5-C8A5-4A43-A0FC-E2ED4F49BAE4}" srcOrd="0" destOrd="0" presId="urn:microsoft.com/office/officeart/2005/8/layout/list1"/>
    <dgm:cxn modelId="{5D198A3E-5BAC-4B32-BCE0-2CDC01508FAA}" type="presOf" srcId="{2B88E6D5-EAFC-4F90-919F-98F8D5E0A017}" destId="{CA4C8187-8EDC-46AC-8CA6-DC547CD40953}" srcOrd="0" destOrd="0" presId="urn:microsoft.com/office/officeart/2005/8/layout/list1"/>
    <dgm:cxn modelId="{E5C3738A-AD3B-4CD5-B1D7-03BF8802E0B8}" srcId="{49F2C84C-7EBF-4C08-A0ED-50F3B95C7EFB}" destId="{EF8749E6-B771-4650-80C0-7ADBFAA28C9E}" srcOrd="0" destOrd="0" parTransId="{05183C20-E7BE-4275-9901-B0D3F54B01B5}" sibTransId="{F28D7ACB-6C0E-40DB-8B08-1538FA075ACA}"/>
    <dgm:cxn modelId="{3DF39F8D-1187-471F-A554-5280206A0558}" srcId="{EF8749E6-B771-4650-80C0-7ADBFAA28C9E}" destId="{2B88E6D5-EAFC-4F90-919F-98F8D5E0A017}" srcOrd="0" destOrd="0" parTransId="{1914D080-6F8F-4C7D-8267-60A0F0371703}" sibTransId="{2DE53713-B73B-4668-8CA5-7795C39B616C}"/>
    <dgm:cxn modelId="{7DB3F09F-4DCC-4D6B-8727-F099BC30E974}" srcId="{EF8749E6-B771-4650-80C0-7ADBFAA28C9E}" destId="{B180B696-DC65-4014-81DA-CBA963A7EDC9}" srcOrd="2" destOrd="0" parTransId="{03B77F77-7473-4DB9-B29A-1A8690A4D540}" sibTransId="{ACBBD752-C1AF-4F38-8515-F192A72BDD11}"/>
    <dgm:cxn modelId="{0DC117CD-6B6D-40A8-AFB8-20E5D497F1E2}" type="presOf" srcId="{B180B696-DC65-4014-81DA-CBA963A7EDC9}" destId="{CA4C8187-8EDC-46AC-8CA6-DC547CD40953}" srcOrd="0" destOrd="2" presId="urn:microsoft.com/office/officeart/2005/8/layout/list1"/>
    <dgm:cxn modelId="{86CDB7EA-8B1E-450E-8404-E34E034914ED}" srcId="{EF8749E6-B771-4650-80C0-7ADBFAA28C9E}" destId="{D82F5885-A469-41F3-B9B4-08D85845759C}" srcOrd="1" destOrd="0" parTransId="{105CF529-749D-4D8D-BB0A-ABDCEA22520A}" sibTransId="{DD313D69-5EEF-4E25-8C22-4F937BC33A58}"/>
    <dgm:cxn modelId="{265BE9EC-3A1D-473E-AB0B-72468E280E68}" type="presOf" srcId="{EF8749E6-B771-4650-80C0-7ADBFAA28C9E}" destId="{406FD875-20EB-4B23-B000-3D45F574835F}" srcOrd="0" destOrd="0" presId="urn:microsoft.com/office/officeart/2005/8/layout/list1"/>
    <dgm:cxn modelId="{9C9A7303-F0D6-4065-8C9E-481A41B65BA8}" type="presParOf" srcId="{481863F5-C8A5-4A43-A0FC-E2ED4F49BAE4}" destId="{BC33F649-AFEC-4129-8625-F58B63C48776}" srcOrd="0" destOrd="0" presId="urn:microsoft.com/office/officeart/2005/8/layout/list1"/>
    <dgm:cxn modelId="{AC411EC6-2125-4D06-9748-DED840136E33}" type="presParOf" srcId="{BC33F649-AFEC-4129-8625-F58B63C48776}" destId="{406FD875-20EB-4B23-B000-3D45F574835F}" srcOrd="0" destOrd="0" presId="urn:microsoft.com/office/officeart/2005/8/layout/list1"/>
    <dgm:cxn modelId="{24907D86-01CC-4B92-9FCE-311256FF965A}" type="presParOf" srcId="{BC33F649-AFEC-4129-8625-F58B63C48776}" destId="{809CDBA6-AF8D-404F-AE06-31531132A10E}" srcOrd="1" destOrd="0" presId="urn:microsoft.com/office/officeart/2005/8/layout/list1"/>
    <dgm:cxn modelId="{16097D0A-65FD-4475-8A78-826C6CFE243C}" type="presParOf" srcId="{481863F5-C8A5-4A43-A0FC-E2ED4F49BAE4}" destId="{40D885FE-E96C-4F59-A8B0-681391D113D1}" srcOrd="1" destOrd="0" presId="urn:microsoft.com/office/officeart/2005/8/layout/list1"/>
    <dgm:cxn modelId="{2C64B28A-CB73-48E9-968A-48DE235925BC}" type="presParOf" srcId="{481863F5-C8A5-4A43-A0FC-E2ED4F49BAE4}" destId="{CA4C8187-8EDC-46AC-8CA6-DC547CD4095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AECF1D-EB17-44B4-ADDF-40C78A703727}" type="doc">
      <dgm:prSet loTypeId="urn:microsoft.com/office/officeart/2005/8/layout/list1" loCatId="list" qsTypeId="urn:microsoft.com/office/officeart/2005/8/quickstyle/simple4" qsCatId="simple" csTypeId="urn:microsoft.com/office/officeart/2005/8/colors/accent6_2" csCatId="accent6"/>
      <dgm:spPr/>
      <dgm:t>
        <a:bodyPr/>
        <a:lstStyle/>
        <a:p>
          <a:endParaRPr lang="en-US"/>
        </a:p>
      </dgm:t>
    </dgm:pt>
    <dgm:pt modelId="{180C8158-76BE-40D0-B66D-8FFD89EACA9F}">
      <dgm:prSet/>
      <dgm:spPr/>
      <dgm:t>
        <a:bodyPr/>
        <a:lstStyle/>
        <a:p>
          <a:r>
            <a:rPr lang="en-US" b="1" dirty="0">
              <a:latin typeface="Roboto" panose="02000000000000000000" pitchFamily="2" charset="0"/>
              <a:ea typeface="Roboto" panose="02000000000000000000" pitchFamily="2" charset="0"/>
            </a:rPr>
            <a:t>If you choose to use cannabis off-duty:</a:t>
          </a:r>
        </a:p>
      </dgm:t>
    </dgm:pt>
    <dgm:pt modelId="{E78EB8C5-16E3-4CF3-A290-74B8CE102C0F}" type="parTrans" cxnId="{B6874CDE-268B-4EC4-81EA-1355569678BB}">
      <dgm:prSet/>
      <dgm:spPr/>
      <dgm:t>
        <a:bodyPr/>
        <a:lstStyle/>
        <a:p>
          <a:endParaRPr lang="en-US"/>
        </a:p>
      </dgm:t>
    </dgm:pt>
    <dgm:pt modelId="{F0DCF851-8F2E-418C-A02D-43E8F28E3486}" type="sibTrans" cxnId="{B6874CDE-268B-4EC4-81EA-1355569678BB}">
      <dgm:prSet/>
      <dgm:spPr/>
      <dgm:t>
        <a:bodyPr/>
        <a:lstStyle/>
        <a:p>
          <a:endParaRPr lang="en-US"/>
        </a:p>
      </dgm:t>
    </dgm:pt>
    <dgm:pt modelId="{08BA287A-C90E-4445-A744-EB1866CDAAB0}">
      <dgm:prSet/>
      <dgm:spPr/>
      <dgm:t>
        <a:bodyPr/>
        <a:lstStyle/>
        <a:p>
          <a:r>
            <a:rPr lang="en-US" dirty="0">
              <a:latin typeface="Roboto" panose="02000000000000000000" pitchFamily="2" charset="0"/>
              <a:ea typeface="Roboto" panose="02000000000000000000" pitchFamily="2" charset="0"/>
            </a:rPr>
            <a:t>Understand potential next-day impairment</a:t>
          </a:r>
        </a:p>
      </dgm:t>
    </dgm:pt>
    <dgm:pt modelId="{3FE0E5CC-F58F-41F5-A247-9B620AC9EE3F}" type="parTrans" cxnId="{89363DF4-D2A5-4F1E-8639-7116430EC0E7}">
      <dgm:prSet/>
      <dgm:spPr/>
      <dgm:t>
        <a:bodyPr/>
        <a:lstStyle/>
        <a:p>
          <a:endParaRPr lang="en-US"/>
        </a:p>
      </dgm:t>
    </dgm:pt>
    <dgm:pt modelId="{B32E5D19-D9E4-48FE-B2F1-87656FB0FD98}" type="sibTrans" cxnId="{89363DF4-D2A5-4F1E-8639-7116430EC0E7}">
      <dgm:prSet/>
      <dgm:spPr/>
      <dgm:t>
        <a:bodyPr/>
        <a:lstStyle/>
        <a:p>
          <a:endParaRPr lang="en-US"/>
        </a:p>
      </dgm:t>
    </dgm:pt>
    <dgm:pt modelId="{3F5E40B9-D34D-4671-AAC4-3F64FE110889}">
      <dgm:prSet/>
      <dgm:spPr/>
      <dgm:t>
        <a:bodyPr/>
        <a:lstStyle/>
        <a:p>
          <a:r>
            <a:rPr lang="en-US" dirty="0">
              <a:latin typeface="Roboto" panose="02000000000000000000" pitchFamily="2" charset="0"/>
              <a:ea typeface="Roboto" panose="02000000000000000000" pitchFamily="2" charset="0"/>
            </a:rPr>
            <a:t>Consider your role and safety sensitivity</a:t>
          </a:r>
        </a:p>
      </dgm:t>
    </dgm:pt>
    <dgm:pt modelId="{05784D55-3365-45F1-A79F-558BC596783C}" type="parTrans" cxnId="{352E2A40-1764-4347-B4D5-983DBFE489F2}">
      <dgm:prSet/>
      <dgm:spPr/>
      <dgm:t>
        <a:bodyPr/>
        <a:lstStyle/>
        <a:p>
          <a:endParaRPr lang="en-US"/>
        </a:p>
      </dgm:t>
    </dgm:pt>
    <dgm:pt modelId="{C2E30731-2600-4876-8B07-DB2CFC112F6F}" type="sibTrans" cxnId="{352E2A40-1764-4347-B4D5-983DBFE489F2}">
      <dgm:prSet/>
      <dgm:spPr/>
      <dgm:t>
        <a:bodyPr/>
        <a:lstStyle/>
        <a:p>
          <a:endParaRPr lang="en-US"/>
        </a:p>
      </dgm:t>
    </dgm:pt>
    <dgm:pt modelId="{996D011C-B25D-4381-BC8A-27EC8BD65C92}">
      <dgm:prSet/>
      <dgm:spPr/>
      <dgm:t>
        <a:bodyPr/>
        <a:lstStyle/>
        <a:p>
          <a:r>
            <a:rPr lang="en-US" dirty="0">
              <a:latin typeface="Roboto" panose="02000000000000000000" pitchFamily="2" charset="0"/>
              <a:ea typeface="Roboto" panose="02000000000000000000" pitchFamily="2" charset="0"/>
            </a:rPr>
            <a:t>Never report to work impaired</a:t>
          </a:r>
        </a:p>
      </dgm:t>
    </dgm:pt>
    <dgm:pt modelId="{3373F700-A7FF-4CD0-887D-39273B5CA7C3}" type="parTrans" cxnId="{6ACA7ED7-A39D-47A7-8FD4-93455775F14F}">
      <dgm:prSet/>
      <dgm:spPr/>
      <dgm:t>
        <a:bodyPr/>
        <a:lstStyle/>
        <a:p>
          <a:endParaRPr lang="en-US"/>
        </a:p>
      </dgm:t>
    </dgm:pt>
    <dgm:pt modelId="{8BE31D7B-983F-44C9-B163-CDF1733D99FB}" type="sibTrans" cxnId="{6ACA7ED7-A39D-47A7-8FD4-93455775F14F}">
      <dgm:prSet/>
      <dgm:spPr/>
      <dgm:t>
        <a:bodyPr/>
        <a:lstStyle/>
        <a:p>
          <a:endParaRPr lang="en-US"/>
        </a:p>
      </dgm:t>
    </dgm:pt>
    <dgm:pt modelId="{B97970D6-3C25-4C9E-B19E-4D7A0B255898}">
      <dgm:prSet/>
      <dgm:spPr/>
      <dgm:t>
        <a:bodyPr/>
        <a:lstStyle/>
        <a:p>
          <a:r>
            <a:rPr lang="en-US" dirty="0">
              <a:latin typeface="Roboto" panose="02000000000000000000" pitchFamily="2" charset="0"/>
              <a:ea typeface="Roboto" panose="02000000000000000000" pitchFamily="2" charset="0"/>
            </a:rPr>
            <a:t>Ask questions about policy if unsure</a:t>
          </a:r>
        </a:p>
      </dgm:t>
    </dgm:pt>
    <dgm:pt modelId="{1D8DD66C-3312-406F-83E2-FCAFAE6D8FA3}" type="parTrans" cxnId="{13792A2C-DF9A-4F41-B171-D1BDB45EAF38}">
      <dgm:prSet/>
      <dgm:spPr/>
      <dgm:t>
        <a:bodyPr/>
        <a:lstStyle/>
        <a:p>
          <a:endParaRPr lang="en-US"/>
        </a:p>
      </dgm:t>
    </dgm:pt>
    <dgm:pt modelId="{2F4B6D1A-B0EC-4BBE-A6F4-026CA681D12F}" type="sibTrans" cxnId="{13792A2C-DF9A-4F41-B171-D1BDB45EAF38}">
      <dgm:prSet/>
      <dgm:spPr/>
      <dgm:t>
        <a:bodyPr/>
        <a:lstStyle/>
        <a:p>
          <a:endParaRPr lang="en-US"/>
        </a:p>
      </dgm:t>
    </dgm:pt>
    <dgm:pt modelId="{629A2D15-D997-491D-93C2-2A7A01F6F2E4}" type="pres">
      <dgm:prSet presAssocID="{E1AECF1D-EB17-44B4-ADDF-40C78A703727}" presName="linear" presStyleCnt="0">
        <dgm:presLayoutVars>
          <dgm:dir/>
          <dgm:animLvl val="lvl"/>
          <dgm:resizeHandles val="exact"/>
        </dgm:presLayoutVars>
      </dgm:prSet>
      <dgm:spPr/>
    </dgm:pt>
    <dgm:pt modelId="{7FDE90DB-7BBA-418D-8996-23A15406FB97}" type="pres">
      <dgm:prSet presAssocID="{180C8158-76BE-40D0-B66D-8FFD89EACA9F}" presName="parentLin" presStyleCnt="0"/>
      <dgm:spPr/>
    </dgm:pt>
    <dgm:pt modelId="{DA53C604-BFC9-4BCF-A4D4-968176A2663B}" type="pres">
      <dgm:prSet presAssocID="{180C8158-76BE-40D0-B66D-8FFD89EACA9F}" presName="parentLeftMargin" presStyleLbl="node1" presStyleIdx="0" presStyleCnt="1"/>
      <dgm:spPr/>
    </dgm:pt>
    <dgm:pt modelId="{34441322-8430-46E4-9649-6F60E72CE2CA}" type="pres">
      <dgm:prSet presAssocID="{180C8158-76BE-40D0-B66D-8FFD89EACA9F}" presName="parentText" presStyleLbl="node1" presStyleIdx="0" presStyleCnt="1">
        <dgm:presLayoutVars>
          <dgm:chMax val="0"/>
          <dgm:bulletEnabled val="1"/>
        </dgm:presLayoutVars>
      </dgm:prSet>
      <dgm:spPr/>
    </dgm:pt>
    <dgm:pt modelId="{36127AB4-777A-43A8-8E97-57658D5D56AB}" type="pres">
      <dgm:prSet presAssocID="{180C8158-76BE-40D0-B66D-8FFD89EACA9F}" presName="negativeSpace" presStyleCnt="0"/>
      <dgm:spPr/>
    </dgm:pt>
    <dgm:pt modelId="{BC25D7E7-496F-43B4-8ED8-2A6EE364B632}" type="pres">
      <dgm:prSet presAssocID="{180C8158-76BE-40D0-B66D-8FFD89EACA9F}" presName="childText" presStyleLbl="conFgAcc1" presStyleIdx="0" presStyleCnt="1">
        <dgm:presLayoutVars>
          <dgm:bulletEnabled val="1"/>
        </dgm:presLayoutVars>
      </dgm:prSet>
      <dgm:spPr/>
    </dgm:pt>
  </dgm:ptLst>
  <dgm:cxnLst>
    <dgm:cxn modelId="{F108061C-B865-469F-A2A9-C9BE7FAD6D44}" type="presOf" srcId="{08BA287A-C90E-4445-A744-EB1866CDAAB0}" destId="{BC25D7E7-496F-43B4-8ED8-2A6EE364B632}" srcOrd="0" destOrd="0" presId="urn:microsoft.com/office/officeart/2005/8/layout/list1"/>
    <dgm:cxn modelId="{13792A2C-DF9A-4F41-B171-D1BDB45EAF38}" srcId="{180C8158-76BE-40D0-B66D-8FFD89EACA9F}" destId="{B97970D6-3C25-4C9E-B19E-4D7A0B255898}" srcOrd="3" destOrd="0" parTransId="{1D8DD66C-3312-406F-83E2-FCAFAE6D8FA3}" sibTransId="{2F4B6D1A-B0EC-4BBE-A6F4-026CA681D12F}"/>
    <dgm:cxn modelId="{CEC4D931-E3BC-49B1-B549-7C014E41C306}" type="presOf" srcId="{E1AECF1D-EB17-44B4-ADDF-40C78A703727}" destId="{629A2D15-D997-491D-93C2-2A7A01F6F2E4}" srcOrd="0" destOrd="0" presId="urn:microsoft.com/office/officeart/2005/8/layout/list1"/>
    <dgm:cxn modelId="{352E2A40-1764-4347-B4D5-983DBFE489F2}" srcId="{180C8158-76BE-40D0-B66D-8FFD89EACA9F}" destId="{3F5E40B9-D34D-4671-AAC4-3F64FE110889}" srcOrd="1" destOrd="0" parTransId="{05784D55-3365-45F1-A79F-558BC596783C}" sibTransId="{C2E30731-2600-4876-8B07-DB2CFC112F6F}"/>
    <dgm:cxn modelId="{501E705C-AAF8-49F9-8318-92C2D4B4854E}" type="presOf" srcId="{3F5E40B9-D34D-4671-AAC4-3F64FE110889}" destId="{BC25D7E7-496F-43B4-8ED8-2A6EE364B632}" srcOrd="0" destOrd="1" presId="urn:microsoft.com/office/officeart/2005/8/layout/list1"/>
    <dgm:cxn modelId="{645CF6CE-0D65-4670-A9A3-E360DA2D87B8}" type="presOf" srcId="{180C8158-76BE-40D0-B66D-8FFD89EACA9F}" destId="{DA53C604-BFC9-4BCF-A4D4-968176A2663B}" srcOrd="0" destOrd="0" presId="urn:microsoft.com/office/officeart/2005/8/layout/list1"/>
    <dgm:cxn modelId="{37A924D3-7EEC-4257-9EB0-6792F8F8D50C}" type="presOf" srcId="{B97970D6-3C25-4C9E-B19E-4D7A0B255898}" destId="{BC25D7E7-496F-43B4-8ED8-2A6EE364B632}" srcOrd="0" destOrd="3" presId="urn:microsoft.com/office/officeart/2005/8/layout/list1"/>
    <dgm:cxn modelId="{6ACA7ED7-A39D-47A7-8FD4-93455775F14F}" srcId="{180C8158-76BE-40D0-B66D-8FFD89EACA9F}" destId="{996D011C-B25D-4381-BC8A-27EC8BD65C92}" srcOrd="2" destOrd="0" parTransId="{3373F700-A7FF-4CD0-887D-39273B5CA7C3}" sibTransId="{8BE31D7B-983F-44C9-B163-CDF1733D99FB}"/>
    <dgm:cxn modelId="{68105DDE-4723-49FC-81EF-3962323ECA22}" type="presOf" srcId="{996D011C-B25D-4381-BC8A-27EC8BD65C92}" destId="{BC25D7E7-496F-43B4-8ED8-2A6EE364B632}" srcOrd="0" destOrd="2" presId="urn:microsoft.com/office/officeart/2005/8/layout/list1"/>
    <dgm:cxn modelId="{B6874CDE-268B-4EC4-81EA-1355569678BB}" srcId="{E1AECF1D-EB17-44B4-ADDF-40C78A703727}" destId="{180C8158-76BE-40D0-B66D-8FFD89EACA9F}" srcOrd="0" destOrd="0" parTransId="{E78EB8C5-16E3-4CF3-A290-74B8CE102C0F}" sibTransId="{F0DCF851-8F2E-418C-A02D-43E8F28E3486}"/>
    <dgm:cxn modelId="{9A7690EE-62FB-43DC-8D41-AFD1E69DFFBF}" type="presOf" srcId="{180C8158-76BE-40D0-B66D-8FFD89EACA9F}" destId="{34441322-8430-46E4-9649-6F60E72CE2CA}" srcOrd="1" destOrd="0" presId="urn:microsoft.com/office/officeart/2005/8/layout/list1"/>
    <dgm:cxn modelId="{89363DF4-D2A5-4F1E-8639-7116430EC0E7}" srcId="{180C8158-76BE-40D0-B66D-8FFD89EACA9F}" destId="{08BA287A-C90E-4445-A744-EB1866CDAAB0}" srcOrd="0" destOrd="0" parTransId="{3FE0E5CC-F58F-41F5-A247-9B620AC9EE3F}" sibTransId="{B32E5D19-D9E4-48FE-B2F1-87656FB0FD98}"/>
    <dgm:cxn modelId="{52A64F7A-1B1F-4EE2-AA4D-31CC80D58AAE}" type="presParOf" srcId="{629A2D15-D997-491D-93C2-2A7A01F6F2E4}" destId="{7FDE90DB-7BBA-418D-8996-23A15406FB97}" srcOrd="0" destOrd="0" presId="urn:microsoft.com/office/officeart/2005/8/layout/list1"/>
    <dgm:cxn modelId="{5FA71DD4-C535-41AE-B033-6A1487BD287A}" type="presParOf" srcId="{7FDE90DB-7BBA-418D-8996-23A15406FB97}" destId="{DA53C604-BFC9-4BCF-A4D4-968176A2663B}" srcOrd="0" destOrd="0" presId="urn:microsoft.com/office/officeart/2005/8/layout/list1"/>
    <dgm:cxn modelId="{D8A6A6C1-611F-4C33-A426-27722E44E083}" type="presParOf" srcId="{7FDE90DB-7BBA-418D-8996-23A15406FB97}" destId="{34441322-8430-46E4-9649-6F60E72CE2CA}" srcOrd="1" destOrd="0" presId="urn:microsoft.com/office/officeart/2005/8/layout/list1"/>
    <dgm:cxn modelId="{1C3661E4-3CFA-4B92-8BC1-5A4DA46C2A20}" type="presParOf" srcId="{629A2D15-D997-491D-93C2-2A7A01F6F2E4}" destId="{36127AB4-777A-43A8-8E97-57658D5D56AB}" srcOrd="1" destOrd="0" presId="urn:microsoft.com/office/officeart/2005/8/layout/list1"/>
    <dgm:cxn modelId="{574D4BFC-67D1-4215-A80F-B09F0C7032EB}" type="presParOf" srcId="{629A2D15-D997-491D-93C2-2A7A01F6F2E4}" destId="{BC25D7E7-496F-43B4-8ED8-2A6EE364B632}"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B0A688-EE56-43DB-AFBF-2A239A6B5B23}" type="doc">
      <dgm:prSet loTypeId="urn:microsoft.com/office/officeart/2018/2/layout/IconLabelDescriptionList" loCatId="icon" qsTypeId="urn:microsoft.com/office/officeart/2005/8/quickstyle/simple1" qsCatId="simple" csTypeId="urn:microsoft.com/office/officeart/2005/8/colors/accent6_2" csCatId="accent6" phldr="1"/>
      <dgm:spPr/>
      <dgm:t>
        <a:bodyPr/>
        <a:lstStyle/>
        <a:p>
          <a:endParaRPr lang="en-US"/>
        </a:p>
      </dgm:t>
    </dgm:pt>
    <dgm:pt modelId="{7983E2A3-007E-4579-87BE-C5D46DB8619C}">
      <dgm:prSet custT="1"/>
      <dgm:spPr/>
      <dgm:t>
        <a:bodyPr/>
        <a:lstStyle/>
        <a:p>
          <a:pPr>
            <a:lnSpc>
              <a:spcPct val="100000"/>
            </a:lnSpc>
            <a:defRPr b="1"/>
          </a:pPr>
          <a:r>
            <a:rPr lang="en-US" sz="1800" b="1" i="0" baseline="0">
              <a:latin typeface="Roboto" panose="02000000000000000000" pitchFamily="2" charset="0"/>
              <a:ea typeface="Roboto" panose="02000000000000000000" pitchFamily="2" charset="0"/>
            </a:rPr>
            <a:t>For certain positions, testing is required.</a:t>
          </a:r>
          <a:endParaRPr lang="en-US" sz="1800" dirty="0">
            <a:latin typeface="Roboto" panose="02000000000000000000" pitchFamily="2" charset="0"/>
            <a:ea typeface="Roboto" panose="02000000000000000000" pitchFamily="2" charset="0"/>
          </a:endParaRPr>
        </a:p>
      </dgm:t>
    </dgm:pt>
    <dgm:pt modelId="{8FA41AD8-C188-4ED2-9346-8FB6249D27E9}" type="parTrans" cxnId="{8149A41E-78A6-45C2-A710-DF46A898F379}">
      <dgm:prSet/>
      <dgm:spPr/>
      <dgm:t>
        <a:bodyPr/>
        <a:lstStyle/>
        <a:p>
          <a:endParaRPr lang="en-US"/>
        </a:p>
      </dgm:t>
    </dgm:pt>
    <dgm:pt modelId="{4FD130DC-961D-40BB-BD55-8025847E7D19}" type="sibTrans" cxnId="{8149A41E-78A6-45C2-A710-DF46A898F379}">
      <dgm:prSet/>
      <dgm:spPr/>
      <dgm:t>
        <a:bodyPr/>
        <a:lstStyle/>
        <a:p>
          <a:endParaRPr lang="en-US"/>
        </a:p>
      </dgm:t>
    </dgm:pt>
    <dgm:pt modelId="{0D59AE1D-4D0B-4892-AB52-2096DE9B3D77}">
      <dgm:prSet custT="1"/>
      <dgm:spPr/>
      <dgm:t>
        <a:bodyPr/>
        <a:lstStyle/>
        <a:p>
          <a:pPr>
            <a:lnSpc>
              <a:spcPct val="100000"/>
            </a:lnSpc>
            <a:defRPr b="1"/>
          </a:pPr>
          <a:r>
            <a:rPr lang="en-US" sz="1800" b="1" i="0" baseline="0">
              <a:latin typeface="Roboto" panose="02000000000000000000" pitchFamily="2" charset="0"/>
              <a:ea typeface="Roboto" panose="02000000000000000000" pitchFamily="2" charset="0"/>
            </a:rPr>
            <a:t>U.S. Department of Transportation regulations require:</a:t>
          </a:r>
          <a:endParaRPr lang="en-US" sz="1800" b="1" dirty="0">
            <a:latin typeface="Roboto" panose="02000000000000000000" pitchFamily="2" charset="0"/>
            <a:ea typeface="Roboto" panose="02000000000000000000" pitchFamily="2" charset="0"/>
          </a:endParaRPr>
        </a:p>
      </dgm:t>
    </dgm:pt>
    <dgm:pt modelId="{11EC926C-F41F-4AE7-B794-734262620B84}" type="parTrans" cxnId="{E9B711B8-729B-442C-95F0-7C6B3DC1DCFD}">
      <dgm:prSet/>
      <dgm:spPr/>
      <dgm:t>
        <a:bodyPr/>
        <a:lstStyle/>
        <a:p>
          <a:endParaRPr lang="en-US"/>
        </a:p>
      </dgm:t>
    </dgm:pt>
    <dgm:pt modelId="{8B240A8F-8275-4787-9768-99CED32CE3EB}" type="sibTrans" cxnId="{E9B711B8-729B-442C-95F0-7C6B3DC1DCFD}">
      <dgm:prSet/>
      <dgm:spPr/>
      <dgm:t>
        <a:bodyPr/>
        <a:lstStyle/>
        <a:p>
          <a:endParaRPr lang="en-US"/>
        </a:p>
      </dgm:t>
    </dgm:pt>
    <dgm:pt modelId="{A971E2AC-B9CB-40F7-9BAF-25A6F8362D34}">
      <dgm:prSet custT="1"/>
      <dgm:spPr/>
      <dgm:t>
        <a:bodyPr/>
        <a:lstStyle/>
        <a:p>
          <a:pPr>
            <a:lnSpc>
              <a:spcPct val="100000"/>
            </a:lnSpc>
          </a:pPr>
          <a:r>
            <a:rPr lang="en-US" sz="1600" b="0" i="0" baseline="0">
              <a:latin typeface="Roboto" panose="02000000000000000000" pitchFamily="2" charset="0"/>
              <a:ea typeface="Roboto" panose="02000000000000000000" pitchFamily="2" charset="0"/>
            </a:rPr>
            <a:t>Pre-employment testing</a:t>
          </a:r>
          <a:endParaRPr lang="en-US" sz="1600" dirty="0">
            <a:latin typeface="Roboto" panose="02000000000000000000" pitchFamily="2" charset="0"/>
            <a:ea typeface="Roboto" panose="02000000000000000000" pitchFamily="2" charset="0"/>
          </a:endParaRPr>
        </a:p>
      </dgm:t>
    </dgm:pt>
    <dgm:pt modelId="{6E5E2547-B508-40C7-B6B7-2145403DB6E5}" type="parTrans" cxnId="{868A5674-876F-4FB5-A580-A9B38A40CF27}">
      <dgm:prSet/>
      <dgm:spPr/>
      <dgm:t>
        <a:bodyPr/>
        <a:lstStyle/>
        <a:p>
          <a:endParaRPr lang="en-US"/>
        </a:p>
      </dgm:t>
    </dgm:pt>
    <dgm:pt modelId="{D495CAAC-F06A-40D3-AC3C-567488CB3564}" type="sibTrans" cxnId="{868A5674-876F-4FB5-A580-A9B38A40CF27}">
      <dgm:prSet/>
      <dgm:spPr/>
      <dgm:t>
        <a:bodyPr/>
        <a:lstStyle/>
        <a:p>
          <a:endParaRPr lang="en-US"/>
        </a:p>
      </dgm:t>
    </dgm:pt>
    <dgm:pt modelId="{34870538-9885-40AD-88AE-20B297D205D0}">
      <dgm:prSet custT="1"/>
      <dgm:spPr/>
      <dgm:t>
        <a:bodyPr/>
        <a:lstStyle/>
        <a:p>
          <a:pPr>
            <a:lnSpc>
              <a:spcPct val="100000"/>
            </a:lnSpc>
          </a:pPr>
          <a:r>
            <a:rPr lang="en-US" sz="1600" b="0" i="0" baseline="0">
              <a:latin typeface="Roboto" panose="02000000000000000000" pitchFamily="2" charset="0"/>
              <a:ea typeface="Roboto" panose="02000000000000000000" pitchFamily="2" charset="0"/>
            </a:rPr>
            <a:t>Random testing</a:t>
          </a:r>
          <a:endParaRPr lang="en-US" sz="1600" dirty="0">
            <a:latin typeface="Roboto" panose="02000000000000000000" pitchFamily="2" charset="0"/>
            <a:ea typeface="Roboto" panose="02000000000000000000" pitchFamily="2" charset="0"/>
          </a:endParaRPr>
        </a:p>
      </dgm:t>
    </dgm:pt>
    <dgm:pt modelId="{D6E5193A-CEB9-45A1-955B-014CDC9B0BBA}" type="parTrans" cxnId="{48B9E662-259B-443C-AFEF-CB80E96594F8}">
      <dgm:prSet/>
      <dgm:spPr/>
      <dgm:t>
        <a:bodyPr/>
        <a:lstStyle/>
        <a:p>
          <a:endParaRPr lang="en-US"/>
        </a:p>
      </dgm:t>
    </dgm:pt>
    <dgm:pt modelId="{C6D59108-7B8B-4812-8647-15DD1024084A}" type="sibTrans" cxnId="{48B9E662-259B-443C-AFEF-CB80E96594F8}">
      <dgm:prSet/>
      <dgm:spPr/>
      <dgm:t>
        <a:bodyPr/>
        <a:lstStyle/>
        <a:p>
          <a:endParaRPr lang="en-US"/>
        </a:p>
      </dgm:t>
    </dgm:pt>
    <dgm:pt modelId="{8EA972B9-DDBD-4AC2-AEC1-E2F953A0F436}">
      <dgm:prSet custT="1"/>
      <dgm:spPr/>
      <dgm:t>
        <a:bodyPr/>
        <a:lstStyle/>
        <a:p>
          <a:pPr>
            <a:lnSpc>
              <a:spcPct val="100000"/>
            </a:lnSpc>
          </a:pPr>
          <a:r>
            <a:rPr lang="en-US" sz="1600" b="0" i="0" baseline="0">
              <a:latin typeface="Roboto" panose="02000000000000000000" pitchFamily="2" charset="0"/>
              <a:ea typeface="Roboto" panose="02000000000000000000" pitchFamily="2" charset="0"/>
            </a:rPr>
            <a:t>Post-accident testing</a:t>
          </a:r>
          <a:endParaRPr lang="en-US" sz="1600" dirty="0">
            <a:latin typeface="Roboto" panose="02000000000000000000" pitchFamily="2" charset="0"/>
            <a:ea typeface="Roboto" panose="02000000000000000000" pitchFamily="2" charset="0"/>
          </a:endParaRPr>
        </a:p>
      </dgm:t>
    </dgm:pt>
    <dgm:pt modelId="{58F1AEA1-ED45-47C7-8BEA-F344C8404463}" type="parTrans" cxnId="{8F428D02-E6CE-48A6-B63F-21BE602C8C72}">
      <dgm:prSet/>
      <dgm:spPr/>
      <dgm:t>
        <a:bodyPr/>
        <a:lstStyle/>
        <a:p>
          <a:endParaRPr lang="en-US"/>
        </a:p>
      </dgm:t>
    </dgm:pt>
    <dgm:pt modelId="{0F6296F1-91DA-482A-9E32-AFD6DDDF9FF9}" type="sibTrans" cxnId="{8F428D02-E6CE-48A6-B63F-21BE602C8C72}">
      <dgm:prSet/>
      <dgm:spPr/>
      <dgm:t>
        <a:bodyPr/>
        <a:lstStyle/>
        <a:p>
          <a:endParaRPr lang="en-US"/>
        </a:p>
      </dgm:t>
    </dgm:pt>
    <dgm:pt modelId="{32731C2A-8925-431D-BEA3-011E0AB07CCB}">
      <dgm:prSet custT="1"/>
      <dgm:spPr/>
      <dgm:t>
        <a:bodyPr/>
        <a:lstStyle/>
        <a:p>
          <a:pPr>
            <a:lnSpc>
              <a:spcPct val="100000"/>
            </a:lnSpc>
          </a:pPr>
          <a:r>
            <a:rPr lang="en-US" sz="1600" b="0" i="0" baseline="0">
              <a:latin typeface="Roboto" panose="02000000000000000000" pitchFamily="2" charset="0"/>
              <a:ea typeface="Roboto" panose="02000000000000000000" pitchFamily="2" charset="0"/>
            </a:rPr>
            <a:t>Return-to-duty testing </a:t>
          </a:r>
          <a:endParaRPr lang="en-US" sz="1600" dirty="0">
            <a:latin typeface="Roboto" panose="02000000000000000000" pitchFamily="2" charset="0"/>
            <a:ea typeface="Roboto" panose="02000000000000000000" pitchFamily="2" charset="0"/>
          </a:endParaRPr>
        </a:p>
      </dgm:t>
    </dgm:pt>
    <dgm:pt modelId="{6DC60D09-F44F-4412-93AB-DD4C70A1C4C4}" type="parTrans" cxnId="{0DF0729D-5D87-4221-827D-6B3483D28B83}">
      <dgm:prSet/>
      <dgm:spPr/>
      <dgm:t>
        <a:bodyPr/>
        <a:lstStyle/>
        <a:p>
          <a:endParaRPr lang="en-US"/>
        </a:p>
      </dgm:t>
    </dgm:pt>
    <dgm:pt modelId="{1C7304A1-8650-44C3-B576-7034531F17B2}" type="sibTrans" cxnId="{0DF0729D-5D87-4221-827D-6B3483D28B83}">
      <dgm:prSet/>
      <dgm:spPr/>
      <dgm:t>
        <a:bodyPr/>
        <a:lstStyle/>
        <a:p>
          <a:endParaRPr lang="en-US"/>
        </a:p>
      </dgm:t>
    </dgm:pt>
    <dgm:pt modelId="{C62BC182-EEFA-447F-9266-CFD104666968}">
      <dgm:prSet/>
      <dgm:spPr/>
      <dgm:t>
        <a:bodyPr/>
        <a:lstStyle/>
        <a:p>
          <a:pPr>
            <a:lnSpc>
              <a:spcPct val="100000"/>
            </a:lnSpc>
            <a:defRPr b="1"/>
          </a:pPr>
          <a:r>
            <a:rPr lang="en-US" b="1" i="0" baseline="0">
              <a:latin typeface="Roboto" panose="02000000000000000000" pitchFamily="2" charset="0"/>
              <a:ea typeface="Roboto" panose="02000000000000000000" pitchFamily="2" charset="0"/>
            </a:rPr>
            <a:t>These requirements apply regardless of state legalization.</a:t>
          </a:r>
          <a:endParaRPr lang="en-US" dirty="0">
            <a:latin typeface="Roboto" panose="02000000000000000000" pitchFamily="2" charset="0"/>
            <a:ea typeface="Roboto" panose="02000000000000000000" pitchFamily="2" charset="0"/>
          </a:endParaRPr>
        </a:p>
      </dgm:t>
    </dgm:pt>
    <dgm:pt modelId="{91ACAD9F-4C04-4032-8A46-55CE003AE89D}" type="parTrans" cxnId="{D41CEB09-A0B1-4E47-AE20-6905E498AAE1}">
      <dgm:prSet/>
      <dgm:spPr/>
      <dgm:t>
        <a:bodyPr/>
        <a:lstStyle/>
        <a:p>
          <a:endParaRPr lang="en-US"/>
        </a:p>
      </dgm:t>
    </dgm:pt>
    <dgm:pt modelId="{E91E5012-B7E4-4819-ACD9-9092F9FD6923}" type="sibTrans" cxnId="{D41CEB09-A0B1-4E47-AE20-6905E498AAE1}">
      <dgm:prSet/>
      <dgm:spPr/>
      <dgm:t>
        <a:bodyPr/>
        <a:lstStyle/>
        <a:p>
          <a:endParaRPr lang="en-US"/>
        </a:p>
      </dgm:t>
    </dgm:pt>
    <dgm:pt modelId="{A733FC3C-8AC1-4FF4-9EAF-8C5448063086}" type="pres">
      <dgm:prSet presAssocID="{BFB0A688-EE56-43DB-AFBF-2A239A6B5B23}" presName="root" presStyleCnt="0">
        <dgm:presLayoutVars>
          <dgm:dir/>
          <dgm:resizeHandles val="exact"/>
        </dgm:presLayoutVars>
      </dgm:prSet>
      <dgm:spPr/>
    </dgm:pt>
    <dgm:pt modelId="{76625492-9F64-48AC-8986-345130F0517A}" type="pres">
      <dgm:prSet presAssocID="{7983E2A3-007E-4579-87BE-C5D46DB8619C}" presName="compNode" presStyleCnt="0"/>
      <dgm:spPr/>
    </dgm:pt>
    <dgm:pt modelId="{E640E1E4-B231-4377-9805-C20FB1800200}" type="pres">
      <dgm:prSet presAssocID="{7983E2A3-007E-4579-87BE-C5D46DB8619C}" presName="iconRect" presStyleLbl="node1" presStyleIdx="0" presStyleCnt="3" custLinFactNeighborX="60049" custLinFactNeighborY="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Roll"/>
        </a:ext>
      </dgm:extLst>
    </dgm:pt>
    <dgm:pt modelId="{7AD1874E-89B4-4B46-8630-9840EEB6999A}" type="pres">
      <dgm:prSet presAssocID="{7983E2A3-007E-4579-87BE-C5D46DB8619C}" presName="iconSpace" presStyleCnt="0"/>
      <dgm:spPr/>
    </dgm:pt>
    <dgm:pt modelId="{CE3344D1-0A63-4D2B-A941-7D7F63C4BB32}" type="pres">
      <dgm:prSet presAssocID="{7983E2A3-007E-4579-87BE-C5D46DB8619C}" presName="parTx" presStyleLbl="revTx" presStyleIdx="0" presStyleCnt="6">
        <dgm:presLayoutVars>
          <dgm:chMax val="0"/>
          <dgm:chPref val="0"/>
        </dgm:presLayoutVars>
      </dgm:prSet>
      <dgm:spPr/>
    </dgm:pt>
    <dgm:pt modelId="{8ECE7024-2369-480D-AE05-E994664B0EC3}" type="pres">
      <dgm:prSet presAssocID="{7983E2A3-007E-4579-87BE-C5D46DB8619C}" presName="txSpace" presStyleCnt="0"/>
      <dgm:spPr/>
    </dgm:pt>
    <dgm:pt modelId="{C905861B-DB29-43E2-BBDA-DF221710F3F7}" type="pres">
      <dgm:prSet presAssocID="{7983E2A3-007E-4579-87BE-C5D46DB8619C}" presName="desTx" presStyleLbl="revTx" presStyleIdx="1" presStyleCnt="6">
        <dgm:presLayoutVars/>
      </dgm:prSet>
      <dgm:spPr/>
    </dgm:pt>
    <dgm:pt modelId="{2C01F2F6-581F-405A-9CB4-BF8894A76043}" type="pres">
      <dgm:prSet presAssocID="{4FD130DC-961D-40BB-BD55-8025847E7D19}" presName="sibTrans" presStyleCnt="0"/>
      <dgm:spPr/>
    </dgm:pt>
    <dgm:pt modelId="{DB358CF0-87AC-4B4F-A425-2E2E97704D9A}" type="pres">
      <dgm:prSet presAssocID="{0D59AE1D-4D0B-4892-AB52-2096DE9B3D77}" presName="compNode" presStyleCnt="0"/>
      <dgm:spPr/>
    </dgm:pt>
    <dgm:pt modelId="{DB2EC722-C6C8-4A21-82E7-68E5EAFBC06C}" type="pres">
      <dgm:prSet presAssocID="{0D59AE1D-4D0B-4892-AB52-2096DE9B3D77}" presName="iconRect" presStyleLbl="node1" presStyleIdx="1" presStyleCnt="3" custLinFactNeighborX="65404" custLinFactNeighborY="300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mbulance"/>
        </a:ext>
      </dgm:extLst>
    </dgm:pt>
    <dgm:pt modelId="{0713BABC-1E5E-492D-BDD3-A99E8C1880B6}" type="pres">
      <dgm:prSet presAssocID="{0D59AE1D-4D0B-4892-AB52-2096DE9B3D77}" presName="iconSpace" presStyleCnt="0"/>
      <dgm:spPr/>
    </dgm:pt>
    <dgm:pt modelId="{597FEFA6-3C93-4C1D-B2C2-E293E1AFDD7E}" type="pres">
      <dgm:prSet presAssocID="{0D59AE1D-4D0B-4892-AB52-2096DE9B3D77}" presName="parTx" presStyleLbl="revTx" presStyleIdx="2" presStyleCnt="6">
        <dgm:presLayoutVars>
          <dgm:chMax val="0"/>
          <dgm:chPref val="0"/>
        </dgm:presLayoutVars>
      </dgm:prSet>
      <dgm:spPr/>
    </dgm:pt>
    <dgm:pt modelId="{D187A04C-0BF8-4322-9A50-B7FB7832B71F}" type="pres">
      <dgm:prSet presAssocID="{0D59AE1D-4D0B-4892-AB52-2096DE9B3D77}" presName="txSpace" presStyleCnt="0"/>
      <dgm:spPr/>
    </dgm:pt>
    <dgm:pt modelId="{173BA468-D06C-4333-9FE1-711414A2B8DD}" type="pres">
      <dgm:prSet presAssocID="{0D59AE1D-4D0B-4892-AB52-2096DE9B3D77}" presName="desTx" presStyleLbl="revTx" presStyleIdx="3" presStyleCnt="6">
        <dgm:presLayoutVars/>
      </dgm:prSet>
      <dgm:spPr/>
    </dgm:pt>
    <dgm:pt modelId="{8CA26872-9D4C-4E2F-A7AB-FE32FF65B3ED}" type="pres">
      <dgm:prSet presAssocID="{8B240A8F-8275-4787-9768-99CED32CE3EB}" presName="sibTrans" presStyleCnt="0"/>
      <dgm:spPr/>
    </dgm:pt>
    <dgm:pt modelId="{5F819AC0-5970-48E5-A05E-5057D082ECB5}" type="pres">
      <dgm:prSet presAssocID="{C62BC182-EEFA-447F-9266-CFD104666968}" presName="compNode" presStyleCnt="0"/>
      <dgm:spPr/>
    </dgm:pt>
    <dgm:pt modelId="{5DC1E8E6-909B-4C7C-8B3A-D2B329041F28}" type="pres">
      <dgm:prSet presAssocID="{C62BC182-EEFA-447F-9266-CFD104666968}" presName="iconRect" presStyleLbl="node1" presStyleIdx="2" presStyleCnt="3" custLinFactNeighborX="62050" custLinFactNeighborY="400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ales of Justice"/>
        </a:ext>
      </dgm:extLst>
    </dgm:pt>
    <dgm:pt modelId="{961AC216-0B2A-45A3-AC81-A639E03B7298}" type="pres">
      <dgm:prSet presAssocID="{C62BC182-EEFA-447F-9266-CFD104666968}" presName="iconSpace" presStyleCnt="0"/>
      <dgm:spPr/>
    </dgm:pt>
    <dgm:pt modelId="{0677A7F6-4F24-493F-87A0-0D958B65BDDD}" type="pres">
      <dgm:prSet presAssocID="{C62BC182-EEFA-447F-9266-CFD104666968}" presName="parTx" presStyleLbl="revTx" presStyleIdx="4" presStyleCnt="6">
        <dgm:presLayoutVars>
          <dgm:chMax val="0"/>
          <dgm:chPref val="0"/>
        </dgm:presLayoutVars>
      </dgm:prSet>
      <dgm:spPr/>
    </dgm:pt>
    <dgm:pt modelId="{7CCF31BB-E3A2-4A68-9BF2-2E3D3F31CCE6}" type="pres">
      <dgm:prSet presAssocID="{C62BC182-EEFA-447F-9266-CFD104666968}" presName="txSpace" presStyleCnt="0"/>
      <dgm:spPr/>
    </dgm:pt>
    <dgm:pt modelId="{A2F512A1-373C-4888-A12D-F37F37ED73AE}" type="pres">
      <dgm:prSet presAssocID="{C62BC182-EEFA-447F-9266-CFD104666968}" presName="desTx" presStyleLbl="revTx" presStyleIdx="5" presStyleCnt="6">
        <dgm:presLayoutVars/>
      </dgm:prSet>
      <dgm:spPr/>
    </dgm:pt>
  </dgm:ptLst>
  <dgm:cxnLst>
    <dgm:cxn modelId="{8F428D02-E6CE-48A6-B63F-21BE602C8C72}" srcId="{0D59AE1D-4D0B-4892-AB52-2096DE9B3D77}" destId="{8EA972B9-DDBD-4AC2-AEC1-E2F953A0F436}" srcOrd="2" destOrd="0" parTransId="{58F1AEA1-ED45-47C7-8BEA-F344C8404463}" sibTransId="{0F6296F1-91DA-482A-9E32-AFD6DDDF9FF9}"/>
    <dgm:cxn modelId="{8BA28F02-840B-4832-8DF7-B6336522FD69}" type="presOf" srcId="{34870538-9885-40AD-88AE-20B297D205D0}" destId="{173BA468-D06C-4333-9FE1-711414A2B8DD}" srcOrd="0" destOrd="1" presId="urn:microsoft.com/office/officeart/2018/2/layout/IconLabelDescriptionList"/>
    <dgm:cxn modelId="{D41CEB09-A0B1-4E47-AE20-6905E498AAE1}" srcId="{BFB0A688-EE56-43DB-AFBF-2A239A6B5B23}" destId="{C62BC182-EEFA-447F-9266-CFD104666968}" srcOrd="2" destOrd="0" parTransId="{91ACAD9F-4C04-4032-8A46-55CE003AE89D}" sibTransId="{E91E5012-B7E4-4819-ACD9-9092F9FD6923}"/>
    <dgm:cxn modelId="{8149A41E-78A6-45C2-A710-DF46A898F379}" srcId="{BFB0A688-EE56-43DB-AFBF-2A239A6B5B23}" destId="{7983E2A3-007E-4579-87BE-C5D46DB8619C}" srcOrd="0" destOrd="0" parTransId="{8FA41AD8-C188-4ED2-9346-8FB6249D27E9}" sibTransId="{4FD130DC-961D-40BB-BD55-8025847E7D19}"/>
    <dgm:cxn modelId="{48B9E662-259B-443C-AFEF-CB80E96594F8}" srcId="{0D59AE1D-4D0B-4892-AB52-2096DE9B3D77}" destId="{34870538-9885-40AD-88AE-20B297D205D0}" srcOrd="1" destOrd="0" parTransId="{D6E5193A-CEB9-45A1-955B-014CDC9B0BBA}" sibTransId="{C6D59108-7B8B-4812-8647-15DD1024084A}"/>
    <dgm:cxn modelId="{21F0864A-3363-4985-B76C-8924DFBEB26E}" type="presOf" srcId="{C62BC182-EEFA-447F-9266-CFD104666968}" destId="{0677A7F6-4F24-493F-87A0-0D958B65BDDD}" srcOrd="0" destOrd="0" presId="urn:microsoft.com/office/officeart/2018/2/layout/IconLabelDescriptionList"/>
    <dgm:cxn modelId="{868A5674-876F-4FB5-A580-A9B38A40CF27}" srcId="{0D59AE1D-4D0B-4892-AB52-2096DE9B3D77}" destId="{A971E2AC-B9CB-40F7-9BAF-25A6F8362D34}" srcOrd="0" destOrd="0" parTransId="{6E5E2547-B508-40C7-B6B7-2145403DB6E5}" sibTransId="{D495CAAC-F06A-40D3-AC3C-567488CB3564}"/>
    <dgm:cxn modelId="{76429182-D609-43F0-B978-27600A70F1AC}" type="presOf" srcId="{7983E2A3-007E-4579-87BE-C5D46DB8619C}" destId="{CE3344D1-0A63-4D2B-A941-7D7F63C4BB32}" srcOrd="0" destOrd="0" presId="urn:microsoft.com/office/officeart/2018/2/layout/IconLabelDescriptionList"/>
    <dgm:cxn modelId="{8E9E3685-4DBE-43D6-9788-89F2721651B2}" type="presOf" srcId="{32731C2A-8925-431D-BEA3-011E0AB07CCB}" destId="{173BA468-D06C-4333-9FE1-711414A2B8DD}" srcOrd="0" destOrd="3" presId="urn:microsoft.com/office/officeart/2018/2/layout/IconLabelDescriptionList"/>
    <dgm:cxn modelId="{F1A6F595-DB51-4730-8100-43018D2A3940}" type="presOf" srcId="{0D59AE1D-4D0B-4892-AB52-2096DE9B3D77}" destId="{597FEFA6-3C93-4C1D-B2C2-E293E1AFDD7E}" srcOrd="0" destOrd="0" presId="urn:microsoft.com/office/officeart/2018/2/layout/IconLabelDescriptionList"/>
    <dgm:cxn modelId="{0DF0729D-5D87-4221-827D-6B3483D28B83}" srcId="{0D59AE1D-4D0B-4892-AB52-2096DE9B3D77}" destId="{32731C2A-8925-431D-BEA3-011E0AB07CCB}" srcOrd="3" destOrd="0" parTransId="{6DC60D09-F44F-4412-93AB-DD4C70A1C4C4}" sibTransId="{1C7304A1-8650-44C3-B576-7034531F17B2}"/>
    <dgm:cxn modelId="{D0CC43A2-F4FA-42ED-9446-7115EB3B12B1}" type="presOf" srcId="{BFB0A688-EE56-43DB-AFBF-2A239A6B5B23}" destId="{A733FC3C-8AC1-4FF4-9EAF-8C5448063086}" srcOrd="0" destOrd="0" presId="urn:microsoft.com/office/officeart/2018/2/layout/IconLabelDescriptionList"/>
    <dgm:cxn modelId="{988188A6-3628-48D6-A744-0885914CA0C9}" type="presOf" srcId="{A971E2AC-B9CB-40F7-9BAF-25A6F8362D34}" destId="{173BA468-D06C-4333-9FE1-711414A2B8DD}" srcOrd="0" destOrd="0" presId="urn:microsoft.com/office/officeart/2018/2/layout/IconLabelDescriptionList"/>
    <dgm:cxn modelId="{917193B4-7A4B-4E5E-B56E-09E7097C6138}" type="presOf" srcId="{8EA972B9-DDBD-4AC2-AEC1-E2F953A0F436}" destId="{173BA468-D06C-4333-9FE1-711414A2B8DD}" srcOrd="0" destOrd="2" presId="urn:microsoft.com/office/officeart/2018/2/layout/IconLabelDescriptionList"/>
    <dgm:cxn modelId="{E9B711B8-729B-442C-95F0-7C6B3DC1DCFD}" srcId="{BFB0A688-EE56-43DB-AFBF-2A239A6B5B23}" destId="{0D59AE1D-4D0B-4892-AB52-2096DE9B3D77}" srcOrd="1" destOrd="0" parTransId="{11EC926C-F41F-4AE7-B794-734262620B84}" sibTransId="{8B240A8F-8275-4787-9768-99CED32CE3EB}"/>
    <dgm:cxn modelId="{32A3C266-B846-4C0C-B8C4-45E45BC3EE80}" type="presParOf" srcId="{A733FC3C-8AC1-4FF4-9EAF-8C5448063086}" destId="{76625492-9F64-48AC-8986-345130F0517A}" srcOrd="0" destOrd="0" presId="urn:microsoft.com/office/officeart/2018/2/layout/IconLabelDescriptionList"/>
    <dgm:cxn modelId="{A5AA7E73-BDD5-4069-B351-BBA6C0FA1896}" type="presParOf" srcId="{76625492-9F64-48AC-8986-345130F0517A}" destId="{E640E1E4-B231-4377-9805-C20FB1800200}" srcOrd="0" destOrd="0" presId="urn:microsoft.com/office/officeart/2018/2/layout/IconLabelDescriptionList"/>
    <dgm:cxn modelId="{9D060904-8ACA-4AFF-8230-3CCD5ADB74C0}" type="presParOf" srcId="{76625492-9F64-48AC-8986-345130F0517A}" destId="{7AD1874E-89B4-4B46-8630-9840EEB6999A}" srcOrd="1" destOrd="0" presId="urn:microsoft.com/office/officeart/2018/2/layout/IconLabelDescriptionList"/>
    <dgm:cxn modelId="{E684AD14-3218-4C58-97EC-42A11ABC2B7A}" type="presParOf" srcId="{76625492-9F64-48AC-8986-345130F0517A}" destId="{CE3344D1-0A63-4D2B-A941-7D7F63C4BB32}" srcOrd="2" destOrd="0" presId="urn:microsoft.com/office/officeart/2018/2/layout/IconLabelDescriptionList"/>
    <dgm:cxn modelId="{647A7177-0FD1-4435-A0E0-EB5F98C43457}" type="presParOf" srcId="{76625492-9F64-48AC-8986-345130F0517A}" destId="{8ECE7024-2369-480D-AE05-E994664B0EC3}" srcOrd="3" destOrd="0" presId="urn:microsoft.com/office/officeart/2018/2/layout/IconLabelDescriptionList"/>
    <dgm:cxn modelId="{200C6D10-6832-4980-A592-4E3B57063DDF}" type="presParOf" srcId="{76625492-9F64-48AC-8986-345130F0517A}" destId="{C905861B-DB29-43E2-BBDA-DF221710F3F7}" srcOrd="4" destOrd="0" presId="urn:microsoft.com/office/officeart/2018/2/layout/IconLabelDescriptionList"/>
    <dgm:cxn modelId="{2831A2BA-0AD3-4C55-B7A8-CA8808102591}" type="presParOf" srcId="{A733FC3C-8AC1-4FF4-9EAF-8C5448063086}" destId="{2C01F2F6-581F-405A-9CB4-BF8894A76043}" srcOrd="1" destOrd="0" presId="urn:microsoft.com/office/officeart/2018/2/layout/IconLabelDescriptionList"/>
    <dgm:cxn modelId="{9A8C80F1-5AD8-4A4B-B5FF-3927EFAC305A}" type="presParOf" srcId="{A733FC3C-8AC1-4FF4-9EAF-8C5448063086}" destId="{DB358CF0-87AC-4B4F-A425-2E2E97704D9A}" srcOrd="2" destOrd="0" presId="urn:microsoft.com/office/officeart/2018/2/layout/IconLabelDescriptionList"/>
    <dgm:cxn modelId="{46B8F258-CE66-47CF-811A-815FDD27F5AF}" type="presParOf" srcId="{DB358CF0-87AC-4B4F-A425-2E2E97704D9A}" destId="{DB2EC722-C6C8-4A21-82E7-68E5EAFBC06C}" srcOrd="0" destOrd="0" presId="urn:microsoft.com/office/officeart/2018/2/layout/IconLabelDescriptionList"/>
    <dgm:cxn modelId="{DE7776C9-A0F8-4E76-ABAC-21743BAB3311}" type="presParOf" srcId="{DB358CF0-87AC-4B4F-A425-2E2E97704D9A}" destId="{0713BABC-1E5E-492D-BDD3-A99E8C1880B6}" srcOrd="1" destOrd="0" presId="urn:microsoft.com/office/officeart/2018/2/layout/IconLabelDescriptionList"/>
    <dgm:cxn modelId="{46B954E0-AD04-410F-B2D9-F377F4B07D76}" type="presParOf" srcId="{DB358CF0-87AC-4B4F-A425-2E2E97704D9A}" destId="{597FEFA6-3C93-4C1D-B2C2-E293E1AFDD7E}" srcOrd="2" destOrd="0" presId="urn:microsoft.com/office/officeart/2018/2/layout/IconLabelDescriptionList"/>
    <dgm:cxn modelId="{20616A0A-FCAD-45A5-8682-9FE57065D17C}" type="presParOf" srcId="{DB358CF0-87AC-4B4F-A425-2E2E97704D9A}" destId="{D187A04C-0BF8-4322-9A50-B7FB7832B71F}" srcOrd="3" destOrd="0" presId="urn:microsoft.com/office/officeart/2018/2/layout/IconLabelDescriptionList"/>
    <dgm:cxn modelId="{4658A69D-0A3D-40D7-B339-5D60827F62E5}" type="presParOf" srcId="{DB358CF0-87AC-4B4F-A425-2E2E97704D9A}" destId="{173BA468-D06C-4333-9FE1-711414A2B8DD}" srcOrd="4" destOrd="0" presId="urn:microsoft.com/office/officeart/2018/2/layout/IconLabelDescriptionList"/>
    <dgm:cxn modelId="{CC098B62-42B6-451F-9130-B8B0A579AF9A}" type="presParOf" srcId="{A733FC3C-8AC1-4FF4-9EAF-8C5448063086}" destId="{8CA26872-9D4C-4E2F-A7AB-FE32FF65B3ED}" srcOrd="3" destOrd="0" presId="urn:microsoft.com/office/officeart/2018/2/layout/IconLabelDescriptionList"/>
    <dgm:cxn modelId="{642A89C2-0F49-495A-A0C0-90F864ED9862}" type="presParOf" srcId="{A733FC3C-8AC1-4FF4-9EAF-8C5448063086}" destId="{5F819AC0-5970-48E5-A05E-5057D082ECB5}" srcOrd="4" destOrd="0" presId="urn:microsoft.com/office/officeart/2018/2/layout/IconLabelDescriptionList"/>
    <dgm:cxn modelId="{0CBA2675-D21C-453C-9BFC-7A13D7CF94CA}" type="presParOf" srcId="{5F819AC0-5970-48E5-A05E-5057D082ECB5}" destId="{5DC1E8E6-909B-4C7C-8B3A-D2B329041F28}" srcOrd="0" destOrd="0" presId="urn:microsoft.com/office/officeart/2018/2/layout/IconLabelDescriptionList"/>
    <dgm:cxn modelId="{12BD29D8-A0C2-4BC1-9D0A-B89364728B7E}" type="presParOf" srcId="{5F819AC0-5970-48E5-A05E-5057D082ECB5}" destId="{961AC216-0B2A-45A3-AC81-A639E03B7298}" srcOrd="1" destOrd="0" presId="urn:microsoft.com/office/officeart/2018/2/layout/IconLabelDescriptionList"/>
    <dgm:cxn modelId="{435E698A-6955-4AFE-A2CB-E4D0494B4827}" type="presParOf" srcId="{5F819AC0-5970-48E5-A05E-5057D082ECB5}" destId="{0677A7F6-4F24-493F-87A0-0D958B65BDDD}" srcOrd="2" destOrd="0" presId="urn:microsoft.com/office/officeart/2018/2/layout/IconLabelDescriptionList"/>
    <dgm:cxn modelId="{C630EEDD-2155-40A4-A43F-53D9330E0237}" type="presParOf" srcId="{5F819AC0-5970-48E5-A05E-5057D082ECB5}" destId="{7CCF31BB-E3A2-4A68-9BF2-2E3D3F31CCE6}" srcOrd="3" destOrd="0" presId="urn:microsoft.com/office/officeart/2018/2/layout/IconLabelDescriptionList"/>
    <dgm:cxn modelId="{07C01192-783D-4285-B32C-830C13934267}" type="presParOf" srcId="{5F819AC0-5970-48E5-A05E-5057D082ECB5}" destId="{A2F512A1-373C-4888-A12D-F37F37ED73AE}"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E55E74-BF62-40A7-ABA2-DB5EF065E7AF}">
      <dsp:nvSpPr>
        <dsp:cNvPr id="0" name=""/>
        <dsp:cNvSpPr/>
      </dsp:nvSpPr>
      <dsp:spPr>
        <a:xfrm>
          <a:off x="0" y="0"/>
          <a:ext cx="8506087" cy="17794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7F7180-3BB1-4E9C-B522-B18C376A5F47}">
      <dsp:nvSpPr>
        <dsp:cNvPr id="0" name=""/>
        <dsp:cNvSpPr/>
      </dsp:nvSpPr>
      <dsp:spPr>
        <a:xfrm>
          <a:off x="226141" y="592471"/>
          <a:ext cx="617708" cy="6396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rgbClr val="CEDBD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FD5B79-52E7-4B0E-9F30-A2EFEAD9B917}">
      <dsp:nvSpPr>
        <dsp:cNvPr id="0" name=""/>
        <dsp:cNvSpPr/>
      </dsp:nvSpPr>
      <dsp:spPr>
        <a:xfrm>
          <a:off x="849848" y="491443"/>
          <a:ext cx="4258933" cy="999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768" tIns="105768" rIns="105768" bIns="105768" numCol="1" spcCol="1270" anchor="ctr" anchorCtr="0">
          <a:noAutofit/>
        </a:bodyPr>
        <a:lstStyle/>
        <a:p>
          <a:pPr marL="0" lvl="0" indent="0" algn="l" defTabSz="1111250">
            <a:lnSpc>
              <a:spcPct val="100000"/>
            </a:lnSpc>
            <a:spcBef>
              <a:spcPct val="0"/>
            </a:spcBef>
            <a:spcAft>
              <a:spcPct val="35000"/>
            </a:spcAft>
            <a:buNone/>
          </a:pPr>
          <a:r>
            <a:rPr lang="en-US" sz="2500" b="1" kern="1200" dirty="0">
              <a:latin typeface="Roboto" panose="02000000000000000000" pitchFamily="2" charset="0"/>
              <a:ea typeface="Roboto" panose="02000000000000000000" pitchFamily="2" charset="0"/>
            </a:rPr>
            <a:t>Employees are expected to:</a:t>
          </a:r>
        </a:p>
      </dsp:txBody>
      <dsp:txXfrm>
        <a:off x="849848" y="491443"/>
        <a:ext cx="4258933" cy="999383"/>
      </dsp:txXfrm>
    </dsp:sp>
    <dsp:sp modelId="{A6278D91-9AAE-44EB-A30F-D6773A0EE8D6}">
      <dsp:nvSpPr>
        <dsp:cNvPr id="0" name=""/>
        <dsp:cNvSpPr/>
      </dsp:nvSpPr>
      <dsp:spPr>
        <a:xfrm>
          <a:off x="4982026" y="544590"/>
          <a:ext cx="3522932" cy="999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768" tIns="105768" rIns="105768" bIns="105768"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Roboto" panose="02000000000000000000" pitchFamily="2" charset="0"/>
              <a:ea typeface="Roboto" panose="02000000000000000000" pitchFamily="2" charset="0"/>
            </a:rPr>
            <a:t>Report fit for duty</a:t>
          </a:r>
        </a:p>
        <a:p>
          <a:pPr marL="0" lvl="0" indent="0" algn="l" defTabSz="711200">
            <a:lnSpc>
              <a:spcPct val="100000"/>
            </a:lnSpc>
            <a:spcBef>
              <a:spcPct val="0"/>
            </a:spcBef>
            <a:spcAft>
              <a:spcPct val="35000"/>
            </a:spcAft>
            <a:buNone/>
          </a:pPr>
          <a:r>
            <a:rPr lang="en-US" sz="1600" kern="1200" dirty="0">
              <a:latin typeface="Roboto" panose="02000000000000000000" pitchFamily="2" charset="0"/>
              <a:ea typeface="Roboto" panose="02000000000000000000" pitchFamily="2" charset="0"/>
            </a:rPr>
            <a:t>Not work while impaired</a:t>
          </a:r>
        </a:p>
        <a:p>
          <a:pPr marL="0" lvl="0" indent="0" algn="l" defTabSz="711200">
            <a:lnSpc>
              <a:spcPct val="100000"/>
            </a:lnSpc>
            <a:spcBef>
              <a:spcPct val="0"/>
            </a:spcBef>
            <a:spcAft>
              <a:spcPct val="35000"/>
            </a:spcAft>
            <a:buNone/>
          </a:pPr>
          <a:r>
            <a:rPr lang="en-US" sz="1600" kern="1200" dirty="0">
              <a:latin typeface="Roboto" panose="02000000000000000000" pitchFamily="2" charset="0"/>
              <a:ea typeface="Roboto" panose="02000000000000000000" pitchFamily="2" charset="0"/>
            </a:rPr>
            <a:t>Follow all safety procedures</a:t>
          </a:r>
        </a:p>
        <a:p>
          <a:pPr marL="0" lvl="0" indent="0" algn="l" defTabSz="711200">
            <a:lnSpc>
              <a:spcPct val="100000"/>
            </a:lnSpc>
            <a:spcBef>
              <a:spcPct val="0"/>
            </a:spcBef>
            <a:spcAft>
              <a:spcPct val="35000"/>
            </a:spcAft>
            <a:buNone/>
          </a:pPr>
          <a:r>
            <a:rPr lang="en-US" sz="1600" kern="1200" dirty="0">
              <a:latin typeface="Roboto" panose="02000000000000000000" pitchFamily="2" charset="0"/>
              <a:ea typeface="Roboto" panose="02000000000000000000" pitchFamily="2" charset="0"/>
            </a:rPr>
            <a:t>Comply with company policy</a:t>
          </a:r>
        </a:p>
      </dsp:txBody>
      <dsp:txXfrm>
        <a:off x="4982026" y="544590"/>
        <a:ext cx="3522932" cy="999383"/>
      </dsp:txXfrm>
    </dsp:sp>
    <dsp:sp modelId="{6B3A2A97-89B0-4D3B-A46E-95FD16DE64A5}">
      <dsp:nvSpPr>
        <dsp:cNvPr id="0" name=""/>
        <dsp:cNvSpPr/>
      </dsp:nvSpPr>
      <dsp:spPr>
        <a:xfrm>
          <a:off x="0" y="2200708"/>
          <a:ext cx="8506087" cy="999383"/>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D1BCFE-B285-4467-8576-AC6D64A68692}">
      <dsp:nvSpPr>
        <dsp:cNvPr id="0" name=""/>
        <dsp:cNvSpPr/>
      </dsp:nvSpPr>
      <dsp:spPr>
        <a:xfrm>
          <a:off x="211907" y="2339674"/>
          <a:ext cx="730471" cy="687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rgbClr val="CEDBD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49CB1E-A81E-4E84-BCED-27924E34DE83}">
      <dsp:nvSpPr>
        <dsp:cNvPr id="0" name=""/>
        <dsp:cNvSpPr/>
      </dsp:nvSpPr>
      <dsp:spPr>
        <a:xfrm>
          <a:off x="1154287" y="2183858"/>
          <a:ext cx="7350671" cy="999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768" tIns="105768" rIns="105768" bIns="105768" numCol="1" spcCol="1270" anchor="ctr" anchorCtr="0">
          <a:noAutofit/>
        </a:bodyPr>
        <a:lstStyle/>
        <a:p>
          <a:pPr marL="0" lvl="0" indent="0" algn="l" defTabSz="1111250">
            <a:lnSpc>
              <a:spcPct val="100000"/>
            </a:lnSpc>
            <a:spcBef>
              <a:spcPct val="0"/>
            </a:spcBef>
            <a:spcAft>
              <a:spcPct val="35000"/>
            </a:spcAft>
            <a:buNone/>
          </a:pPr>
          <a:r>
            <a:rPr lang="en-US" sz="2500" b="1" kern="1200" dirty="0">
              <a:latin typeface="Roboto"/>
              <a:ea typeface="Roboto"/>
              <a:cs typeface="Roboto"/>
            </a:rPr>
            <a:t>Off-duty legal use may be protected in some states, but on-duty impairment is not permitted</a:t>
          </a:r>
        </a:p>
      </dsp:txBody>
      <dsp:txXfrm>
        <a:off x="1154287" y="2183858"/>
        <a:ext cx="7350671" cy="999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C8187-8EDC-46AC-8CA6-DC547CD40953}">
      <dsp:nvSpPr>
        <dsp:cNvPr id="0" name=""/>
        <dsp:cNvSpPr/>
      </dsp:nvSpPr>
      <dsp:spPr>
        <a:xfrm>
          <a:off x="0" y="286395"/>
          <a:ext cx="7886700" cy="18711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2096" tIns="374904" rIns="61209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rPr>
            <a:t>Medical authorization ≠ workplace impairment permission</a:t>
          </a:r>
        </a:p>
        <a:p>
          <a:pPr marL="171450" lvl="1" indent="-171450" algn="l" defTabSz="800100" rtl="0">
            <a:lnSpc>
              <a:spcPct val="90000"/>
            </a:lnSpc>
            <a:spcBef>
              <a:spcPct val="0"/>
            </a:spcBef>
            <a:spcAft>
              <a:spcPct val="15000"/>
            </a:spcAft>
            <a:buChar char="•"/>
          </a:pPr>
          <a:r>
            <a:rPr lang="en-US" sz="1800" kern="1200" dirty="0"/>
            <a:t>In some cases, employees may request reasonable accommodations, depending on applicable laws and workplace policies.</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rPr>
            <a:t>Safety standards still apply</a:t>
          </a:r>
        </a:p>
      </dsp:txBody>
      <dsp:txXfrm>
        <a:off x="0" y="286395"/>
        <a:ext cx="7886700" cy="1871100"/>
      </dsp:txXfrm>
    </dsp:sp>
    <dsp:sp modelId="{809CDBA6-AF8D-404F-AE06-31531132A10E}">
      <dsp:nvSpPr>
        <dsp:cNvPr id="0" name=""/>
        <dsp:cNvSpPr/>
      </dsp:nvSpPr>
      <dsp:spPr>
        <a:xfrm>
          <a:off x="394335" y="20715"/>
          <a:ext cx="5520690" cy="5313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rPr>
            <a:t>Important distinctions:</a:t>
          </a:r>
        </a:p>
      </dsp:txBody>
      <dsp:txXfrm>
        <a:off x="420274" y="46654"/>
        <a:ext cx="546881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5D7E7-496F-43B4-8ED8-2A6EE364B632}">
      <dsp:nvSpPr>
        <dsp:cNvPr id="0" name=""/>
        <dsp:cNvSpPr/>
      </dsp:nvSpPr>
      <dsp:spPr>
        <a:xfrm>
          <a:off x="0" y="805990"/>
          <a:ext cx="7886700" cy="197505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2096" tIns="458216" rIns="61209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Roboto" panose="02000000000000000000" pitchFamily="2" charset="0"/>
              <a:ea typeface="Roboto" panose="02000000000000000000" pitchFamily="2" charset="0"/>
            </a:rPr>
            <a:t>Understand potential next-day impairment</a:t>
          </a:r>
        </a:p>
        <a:p>
          <a:pPr marL="228600" lvl="1" indent="-228600" algn="l" defTabSz="977900">
            <a:lnSpc>
              <a:spcPct val="90000"/>
            </a:lnSpc>
            <a:spcBef>
              <a:spcPct val="0"/>
            </a:spcBef>
            <a:spcAft>
              <a:spcPct val="15000"/>
            </a:spcAft>
            <a:buChar char="•"/>
          </a:pPr>
          <a:r>
            <a:rPr lang="en-US" sz="2200" kern="1200" dirty="0">
              <a:latin typeface="Roboto" panose="02000000000000000000" pitchFamily="2" charset="0"/>
              <a:ea typeface="Roboto" panose="02000000000000000000" pitchFamily="2" charset="0"/>
            </a:rPr>
            <a:t>Consider your role and safety sensitivity</a:t>
          </a:r>
        </a:p>
        <a:p>
          <a:pPr marL="228600" lvl="1" indent="-228600" algn="l" defTabSz="977900">
            <a:lnSpc>
              <a:spcPct val="90000"/>
            </a:lnSpc>
            <a:spcBef>
              <a:spcPct val="0"/>
            </a:spcBef>
            <a:spcAft>
              <a:spcPct val="15000"/>
            </a:spcAft>
            <a:buChar char="•"/>
          </a:pPr>
          <a:r>
            <a:rPr lang="en-US" sz="2200" kern="1200" dirty="0">
              <a:latin typeface="Roboto" panose="02000000000000000000" pitchFamily="2" charset="0"/>
              <a:ea typeface="Roboto" panose="02000000000000000000" pitchFamily="2" charset="0"/>
            </a:rPr>
            <a:t>Never report to work impaired</a:t>
          </a:r>
        </a:p>
        <a:p>
          <a:pPr marL="228600" lvl="1" indent="-228600" algn="l" defTabSz="977900">
            <a:lnSpc>
              <a:spcPct val="90000"/>
            </a:lnSpc>
            <a:spcBef>
              <a:spcPct val="0"/>
            </a:spcBef>
            <a:spcAft>
              <a:spcPct val="15000"/>
            </a:spcAft>
            <a:buChar char="•"/>
          </a:pPr>
          <a:r>
            <a:rPr lang="en-US" sz="2200" kern="1200" dirty="0">
              <a:latin typeface="Roboto" panose="02000000000000000000" pitchFamily="2" charset="0"/>
              <a:ea typeface="Roboto" panose="02000000000000000000" pitchFamily="2" charset="0"/>
            </a:rPr>
            <a:t>Ask questions about policy if unsure</a:t>
          </a:r>
        </a:p>
      </dsp:txBody>
      <dsp:txXfrm>
        <a:off x="0" y="805990"/>
        <a:ext cx="7886700" cy="1975050"/>
      </dsp:txXfrm>
    </dsp:sp>
    <dsp:sp modelId="{34441322-8430-46E4-9649-6F60E72CE2CA}">
      <dsp:nvSpPr>
        <dsp:cNvPr id="0" name=""/>
        <dsp:cNvSpPr/>
      </dsp:nvSpPr>
      <dsp:spPr>
        <a:xfrm>
          <a:off x="394335" y="481270"/>
          <a:ext cx="5520690" cy="64944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rPr>
            <a:t>If you choose to use cannabis off-duty:</a:t>
          </a:r>
        </a:p>
      </dsp:txBody>
      <dsp:txXfrm>
        <a:off x="426038" y="512973"/>
        <a:ext cx="5457284" cy="586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0E1E4-B231-4377-9805-C20FB1800200}">
      <dsp:nvSpPr>
        <dsp:cNvPr id="0" name=""/>
        <dsp:cNvSpPr/>
      </dsp:nvSpPr>
      <dsp:spPr>
        <a:xfrm>
          <a:off x="498419" y="74230"/>
          <a:ext cx="823117" cy="8231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3344D1-0A63-4D2B-A941-7D7F63C4BB32}">
      <dsp:nvSpPr>
        <dsp:cNvPr id="0" name=""/>
        <dsp:cNvSpPr/>
      </dsp:nvSpPr>
      <dsp:spPr>
        <a:xfrm>
          <a:off x="4145" y="1031243"/>
          <a:ext cx="2351763" cy="82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i="0" kern="1200" baseline="0">
              <a:latin typeface="Roboto" panose="02000000000000000000" pitchFamily="2" charset="0"/>
              <a:ea typeface="Roboto" panose="02000000000000000000" pitchFamily="2" charset="0"/>
            </a:rPr>
            <a:t>For certain positions, testing is required.</a:t>
          </a:r>
          <a:endParaRPr lang="en-US" sz="1800" kern="1200" dirty="0">
            <a:latin typeface="Roboto" panose="02000000000000000000" pitchFamily="2" charset="0"/>
            <a:ea typeface="Roboto" panose="02000000000000000000" pitchFamily="2" charset="0"/>
          </a:endParaRPr>
        </a:p>
      </dsp:txBody>
      <dsp:txXfrm>
        <a:off x="4145" y="1031243"/>
        <a:ext cx="2351763" cy="827600"/>
      </dsp:txXfrm>
    </dsp:sp>
    <dsp:sp modelId="{C905861B-DB29-43E2-BBDA-DF221710F3F7}">
      <dsp:nvSpPr>
        <dsp:cNvPr id="0" name=""/>
        <dsp:cNvSpPr/>
      </dsp:nvSpPr>
      <dsp:spPr>
        <a:xfrm>
          <a:off x="4145" y="1921120"/>
          <a:ext cx="2351763" cy="1266961"/>
        </a:xfrm>
        <a:prstGeom prst="rect">
          <a:avLst/>
        </a:prstGeom>
        <a:noFill/>
        <a:ln>
          <a:noFill/>
        </a:ln>
        <a:effectLst/>
      </dsp:spPr>
      <dsp:style>
        <a:lnRef idx="0">
          <a:scrgbClr r="0" g="0" b="0"/>
        </a:lnRef>
        <a:fillRef idx="0">
          <a:scrgbClr r="0" g="0" b="0"/>
        </a:fillRef>
        <a:effectRef idx="0">
          <a:scrgbClr r="0" g="0" b="0"/>
        </a:effectRef>
        <a:fontRef idx="minor"/>
      </dsp:style>
    </dsp:sp>
    <dsp:sp modelId="{DB2EC722-C6C8-4A21-82E7-68E5EAFBC06C}">
      <dsp:nvSpPr>
        <dsp:cNvPr id="0" name=""/>
        <dsp:cNvSpPr/>
      </dsp:nvSpPr>
      <dsp:spPr>
        <a:xfrm>
          <a:off x="3305819" y="98940"/>
          <a:ext cx="823117" cy="8231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7FEFA6-3C93-4C1D-B2C2-E293E1AFDD7E}">
      <dsp:nvSpPr>
        <dsp:cNvPr id="0" name=""/>
        <dsp:cNvSpPr/>
      </dsp:nvSpPr>
      <dsp:spPr>
        <a:xfrm>
          <a:off x="2767468" y="1031243"/>
          <a:ext cx="2351763" cy="82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i="0" kern="1200" baseline="0">
              <a:latin typeface="Roboto" panose="02000000000000000000" pitchFamily="2" charset="0"/>
              <a:ea typeface="Roboto" panose="02000000000000000000" pitchFamily="2" charset="0"/>
            </a:rPr>
            <a:t>U.S. Department of Transportation regulations require:</a:t>
          </a:r>
          <a:endParaRPr lang="en-US" sz="1800" b="1" kern="1200" dirty="0">
            <a:latin typeface="Roboto" panose="02000000000000000000" pitchFamily="2" charset="0"/>
            <a:ea typeface="Roboto" panose="02000000000000000000" pitchFamily="2" charset="0"/>
          </a:endParaRPr>
        </a:p>
      </dsp:txBody>
      <dsp:txXfrm>
        <a:off x="2767468" y="1031243"/>
        <a:ext cx="2351763" cy="827600"/>
      </dsp:txXfrm>
    </dsp:sp>
    <dsp:sp modelId="{173BA468-D06C-4333-9FE1-711414A2B8DD}">
      <dsp:nvSpPr>
        <dsp:cNvPr id="0" name=""/>
        <dsp:cNvSpPr/>
      </dsp:nvSpPr>
      <dsp:spPr>
        <a:xfrm>
          <a:off x="2767468" y="1921120"/>
          <a:ext cx="2351763" cy="1266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b="0" i="0" kern="1200" baseline="0">
              <a:latin typeface="Roboto" panose="02000000000000000000" pitchFamily="2" charset="0"/>
              <a:ea typeface="Roboto" panose="02000000000000000000" pitchFamily="2" charset="0"/>
            </a:rPr>
            <a:t>Pre-employment testing</a:t>
          </a:r>
          <a:endParaRPr lang="en-US" sz="1600" kern="1200" dirty="0">
            <a:latin typeface="Roboto" panose="02000000000000000000" pitchFamily="2" charset="0"/>
            <a:ea typeface="Roboto" panose="02000000000000000000" pitchFamily="2" charset="0"/>
          </a:endParaRPr>
        </a:p>
        <a:p>
          <a:pPr marL="0" lvl="0" indent="0" algn="l" defTabSz="711200">
            <a:lnSpc>
              <a:spcPct val="100000"/>
            </a:lnSpc>
            <a:spcBef>
              <a:spcPct val="0"/>
            </a:spcBef>
            <a:spcAft>
              <a:spcPct val="35000"/>
            </a:spcAft>
            <a:buNone/>
          </a:pPr>
          <a:r>
            <a:rPr lang="en-US" sz="1600" b="0" i="0" kern="1200" baseline="0">
              <a:latin typeface="Roboto" panose="02000000000000000000" pitchFamily="2" charset="0"/>
              <a:ea typeface="Roboto" panose="02000000000000000000" pitchFamily="2" charset="0"/>
            </a:rPr>
            <a:t>Random testing</a:t>
          </a:r>
          <a:endParaRPr lang="en-US" sz="1600" kern="1200" dirty="0">
            <a:latin typeface="Roboto" panose="02000000000000000000" pitchFamily="2" charset="0"/>
            <a:ea typeface="Roboto" panose="02000000000000000000" pitchFamily="2" charset="0"/>
          </a:endParaRPr>
        </a:p>
        <a:p>
          <a:pPr marL="0" lvl="0" indent="0" algn="l" defTabSz="711200">
            <a:lnSpc>
              <a:spcPct val="100000"/>
            </a:lnSpc>
            <a:spcBef>
              <a:spcPct val="0"/>
            </a:spcBef>
            <a:spcAft>
              <a:spcPct val="35000"/>
            </a:spcAft>
            <a:buNone/>
          </a:pPr>
          <a:r>
            <a:rPr lang="en-US" sz="1600" b="0" i="0" kern="1200" baseline="0">
              <a:latin typeface="Roboto" panose="02000000000000000000" pitchFamily="2" charset="0"/>
              <a:ea typeface="Roboto" panose="02000000000000000000" pitchFamily="2" charset="0"/>
            </a:rPr>
            <a:t>Post-accident testing</a:t>
          </a:r>
          <a:endParaRPr lang="en-US" sz="1600" kern="1200" dirty="0">
            <a:latin typeface="Roboto" panose="02000000000000000000" pitchFamily="2" charset="0"/>
            <a:ea typeface="Roboto" panose="02000000000000000000" pitchFamily="2" charset="0"/>
          </a:endParaRPr>
        </a:p>
        <a:p>
          <a:pPr marL="0" lvl="0" indent="0" algn="l" defTabSz="711200">
            <a:lnSpc>
              <a:spcPct val="100000"/>
            </a:lnSpc>
            <a:spcBef>
              <a:spcPct val="0"/>
            </a:spcBef>
            <a:spcAft>
              <a:spcPct val="35000"/>
            </a:spcAft>
            <a:buNone/>
          </a:pPr>
          <a:r>
            <a:rPr lang="en-US" sz="1600" b="0" i="0" kern="1200" baseline="0">
              <a:latin typeface="Roboto" panose="02000000000000000000" pitchFamily="2" charset="0"/>
              <a:ea typeface="Roboto" panose="02000000000000000000" pitchFamily="2" charset="0"/>
            </a:rPr>
            <a:t>Return-to-duty testing </a:t>
          </a:r>
          <a:endParaRPr lang="en-US" sz="1600" kern="1200" dirty="0">
            <a:latin typeface="Roboto" panose="02000000000000000000" pitchFamily="2" charset="0"/>
            <a:ea typeface="Roboto" panose="02000000000000000000" pitchFamily="2" charset="0"/>
          </a:endParaRPr>
        </a:p>
      </dsp:txBody>
      <dsp:txXfrm>
        <a:off x="2767468" y="1921120"/>
        <a:ext cx="2351763" cy="1266961"/>
      </dsp:txXfrm>
    </dsp:sp>
    <dsp:sp modelId="{5DC1E8E6-909B-4C7C-8B3A-D2B329041F28}">
      <dsp:nvSpPr>
        <dsp:cNvPr id="0" name=""/>
        <dsp:cNvSpPr/>
      </dsp:nvSpPr>
      <dsp:spPr>
        <a:xfrm>
          <a:off x="6041534" y="107179"/>
          <a:ext cx="823117" cy="8231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77A7F6-4F24-493F-87A0-0D958B65BDDD}">
      <dsp:nvSpPr>
        <dsp:cNvPr id="0" name=""/>
        <dsp:cNvSpPr/>
      </dsp:nvSpPr>
      <dsp:spPr>
        <a:xfrm>
          <a:off x="5530790" y="1031243"/>
          <a:ext cx="2351763" cy="82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i="0" kern="1200" baseline="0">
              <a:latin typeface="Roboto" panose="02000000000000000000" pitchFamily="2" charset="0"/>
              <a:ea typeface="Roboto" panose="02000000000000000000" pitchFamily="2" charset="0"/>
            </a:rPr>
            <a:t>These requirements apply regardless of state legalization.</a:t>
          </a:r>
          <a:endParaRPr lang="en-US" sz="1800" kern="1200" dirty="0">
            <a:latin typeface="Roboto" panose="02000000000000000000" pitchFamily="2" charset="0"/>
            <a:ea typeface="Roboto" panose="02000000000000000000" pitchFamily="2" charset="0"/>
          </a:endParaRPr>
        </a:p>
      </dsp:txBody>
      <dsp:txXfrm>
        <a:off x="5530790" y="1031243"/>
        <a:ext cx="2351763" cy="827600"/>
      </dsp:txXfrm>
    </dsp:sp>
    <dsp:sp modelId="{A2F512A1-373C-4888-A12D-F37F37ED73AE}">
      <dsp:nvSpPr>
        <dsp:cNvPr id="0" name=""/>
        <dsp:cNvSpPr/>
      </dsp:nvSpPr>
      <dsp:spPr>
        <a:xfrm>
          <a:off x="5530790" y="1921120"/>
          <a:ext cx="2351763" cy="1266961"/>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1344" y="0"/>
            <a:ext cx="3037840" cy="464820"/>
          </a:xfrm>
          <a:prstGeom prst="rect">
            <a:avLst/>
          </a:prstGeom>
        </p:spPr>
        <p:txBody>
          <a:bodyPr vert="horz" lIns="93177" tIns="46589" rIns="93177" bIns="46589" rtlCol="0"/>
          <a:lstStyle>
            <a:lvl1pPr algn="r">
              <a:defRPr sz="1200"/>
            </a:lvl1pPr>
          </a:lstStyle>
          <a:p>
            <a:fld id="{16BE0C72-C074-3042-A975-F51F4887FE74}" type="datetime1">
              <a:rPr lang="en-US" smtClean="0"/>
              <a:t>4/29/2026</a:t>
            </a:fld>
            <a:endParaRPr lang="en-US" dirty="0"/>
          </a:p>
        </p:txBody>
      </p:sp>
      <p:sp>
        <p:nvSpPr>
          <p:cNvPr id="4" name="Footer Placeholder 3"/>
          <p:cNvSpPr>
            <a:spLocks noGrp="1"/>
          </p:cNvSpPr>
          <p:nvPr>
            <p:ph type="ftr" sz="quarter" idx="2"/>
          </p:nvPr>
        </p:nvSpPr>
        <p:spPr>
          <a:xfrm>
            <a:off x="0" y="882942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344" y="8829429"/>
            <a:ext cx="3037840" cy="464820"/>
          </a:xfrm>
          <a:prstGeom prst="rect">
            <a:avLst/>
          </a:prstGeom>
        </p:spPr>
        <p:txBody>
          <a:bodyPr vert="horz" lIns="93177" tIns="46589" rIns="93177" bIns="46589" rtlCol="0" anchor="b"/>
          <a:lstStyle>
            <a:lvl1pPr algn="r">
              <a:defRPr sz="1200"/>
            </a:lvl1pPr>
          </a:lstStyle>
          <a:p>
            <a:fld id="{9DA2006E-358A-174F-891B-81475F01E430}" type="slidenum">
              <a:rPr lang="en-US" smtClean="0"/>
              <a:t>‹#›</a:t>
            </a:fld>
            <a:endParaRPr lang="en-US" dirty="0"/>
          </a:p>
        </p:txBody>
      </p:sp>
    </p:spTree>
    <p:extLst>
      <p:ext uri="{BB962C8B-B14F-4D97-AF65-F5344CB8AC3E}">
        <p14:creationId xmlns:p14="http://schemas.microsoft.com/office/powerpoint/2010/main" val="13632979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6888587-F463-754C-9C0A-0EE027AAF6C4}" type="datetime1">
              <a:rPr lang="en-US" smtClean="0"/>
              <a:t>4/29/2026</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8148324-B2FD-2C41-BAC2-646858B14AB1}" type="slidenum">
              <a:rPr lang="en-US" smtClean="0"/>
              <a:t>‹#›</a:t>
            </a:fld>
            <a:endParaRPr lang="en-US" dirty="0"/>
          </a:p>
        </p:txBody>
      </p:sp>
    </p:spTree>
    <p:extLst>
      <p:ext uri="{BB962C8B-B14F-4D97-AF65-F5344CB8AC3E}">
        <p14:creationId xmlns:p14="http://schemas.microsoft.com/office/powerpoint/2010/main" val="1152278771"/>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**User note: Feel free to customize this ppt template to fit your organization's branding**</a:t>
            </a:r>
            <a:endParaRPr lang="en-US" b="1" i="1">
              <a:ea typeface="Calibri"/>
              <a:cs typeface="Calibri"/>
            </a:endParaRPr>
          </a:p>
          <a:p>
            <a:endParaRPr lang="en-US" dirty="0"/>
          </a:p>
          <a:p>
            <a:r>
              <a:rPr lang="en-US" dirty="0"/>
              <a:t>Thank you for being here today. We’re going to spend a few minutes talking about cannabis impairment in the workplace and what it means for all of us.</a:t>
            </a:r>
            <a:endParaRPr lang="en-US" dirty="0">
              <a:ea typeface="Calibri"/>
              <a:cs typeface="Calibri"/>
            </a:endParaRPr>
          </a:p>
          <a:p>
            <a:endParaRPr lang="en-US" dirty="0"/>
          </a:p>
          <a:p>
            <a:r>
              <a:rPr lang="en-US" dirty="0"/>
              <a:t>As laws and public attitudes continue to change, it’s important that we stay clear on one thing: our commitment to safety does not change. This conversation isn’t about personal choices outside of work. It’s about ensuring that everyone reports fit for duty and that we maintain a safe, productive work environment.</a:t>
            </a:r>
          </a:p>
          <a:p>
            <a:endParaRPr lang="en-US" dirty="0"/>
          </a:p>
          <a:p>
            <a:r>
              <a:rPr lang="en-US" dirty="0"/>
              <a:t>Today we’ll review how cannabis can affect performance, what the expectations are in our workplace, and where to turn if you have questions or need support.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C814-CD90-4E4A-9EF5-BD8648FF0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310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E7F00-975F-AC2D-5F49-2D4BF18B9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C0D59-360E-4420-8A6D-6CBF35CCFA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E46C0-FFCD-644C-ACEB-A8872A58EDDF}"/>
              </a:ext>
            </a:extLst>
          </p:cNvPr>
          <p:cNvSpPr>
            <a:spLocks noGrp="1"/>
          </p:cNvSpPr>
          <p:nvPr>
            <p:ph type="body" idx="1"/>
          </p:nvPr>
        </p:nvSpPr>
        <p:spPr/>
        <p:txBody>
          <a:bodyPr/>
          <a:lstStyle/>
          <a:p>
            <a:r>
              <a:rPr lang="en-US" b="1" i="1" dirty="0">
                <a:ea typeface="Calibri"/>
                <a:cs typeface="Calibri"/>
              </a:rPr>
              <a:t>**User note: Remove slide if NOT in a federally regulated workplace/organization**</a:t>
            </a:r>
            <a:r>
              <a:rPr lang="en-US" dirty="0"/>
              <a:t>*</a:t>
            </a:r>
            <a:endParaRPr lang="en-US" b="1" i="1" dirty="0"/>
          </a:p>
          <a:p>
            <a:r>
              <a:rPr lang="en-US" b="1" i="1" dirty="0"/>
              <a:t>Federal cannabis policy is evolving, including recent rescheduling actions, so employers should regularly review workplace policies for compliance with current federal, state and local requirements.</a:t>
            </a:r>
            <a:endParaRPr lang="en-US" b="1" i="1" dirty="0">
              <a:ea typeface="Calibri"/>
              <a:cs typeface="Calibri"/>
            </a:endParaRPr>
          </a:p>
          <a:p>
            <a:endParaRPr lang="en-US" dirty="0"/>
          </a:p>
          <a:p>
            <a:r>
              <a:rPr lang="en-US" dirty="0"/>
              <a:t>Under U.S. Department of Transportation regulations and other federal rules, employees in covered positions must participate in *</a:t>
            </a:r>
            <a:r>
              <a:rPr lang="en-US" b="1" i="1" dirty="0"/>
              <a:t>user note: (edit based on workplace policies)*: </a:t>
            </a:r>
            <a:r>
              <a:rPr lang="en-US" dirty="0"/>
              <a:t>pre-employment testing, random testing, post-accident testing, and return-to-duty testing. These requirements apply regardless of state legalization. Even if cannabis is legal in the state, federal regulations still prohibit use for employees in regulated roles.</a:t>
            </a:r>
            <a:endParaRPr lang="en-US" dirty="0">
              <a:ea typeface="Calibri"/>
              <a:cs typeface="Calibri"/>
            </a:endParaRPr>
          </a:p>
          <a:p>
            <a:endParaRPr lang="en-US" dirty="0"/>
          </a:p>
          <a:p>
            <a:r>
              <a:rPr lang="en-US" dirty="0"/>
              <a:t>The reason is simple: these positions carry a higher level of risk. A lapse in attention or slowed reaction time can have serious consequences for the employee, coworkers, and the public. For anyone in a federally regulated role, compliance is mandatory, and expectations are clear.</a:t>
            </a:r>
            <a:endParaRPr lang="en-US" dirty="0">
              <a:ea typeface="Calibri"/>
              <a:cs typeface="Calibri"/>
            </a:endParaRPr>
          </a:p>
          <a:p>
            <a:endParaRPr lang="en-US" dirty="0"/>
          </a:p>
        </p:txBody>
      </p:sp>
      <p:sp>
        <p:nvSpPr>
          <p:cNvPr id="4" name="Date Placeholder 3">
            <a:extLst>
              <a:ext uri="{FF2B5EF4-FFF2-40B4-BE49-F238E27FC236}">
                <a16:creationId xmlns:a16="http://schemas.microsoft.com/office/drawing/2014/main" id="{3ECA6EF4-D5A7-DE37-6C97-F64AAD6FE010}"/>
              </a:ext>
            </a:extLst>
          </p:cNvPr>
          <p:cNvSpPr>
            <a:spLocks noGrp="1"/>
          </p:cNvSpPr>
          <p:nvPr>
            <p:ph type="dt" idx="1"/>
          </p:nvPr>
        </p:nvSpPr>
        <p:spPr/>
        <p:txBody>
          <a:bodyPr/>
          <a:lstStyle/>
          <a:p>
            <a:fld id="{E6888587-F463-754C-9C0A-0EE027AAF6C4}" type="datetime1">
              <a:rPr lang="en-US" smtClean="0"/>
              <a:t>4/29/2026</a:t>
            </a:fld>
            <a:endParaRPr lang="en-US" dirty="0"/>
          </a:p>
        </p:txBody>
      </p:sp>
      <p:sp>
        <p:nvSpPr>
          <p:cNvPr id="5" name="Slide Number Placeholder 4">
            <a:extLst>
              <a:ext uri="{FF2B5EF4-FFF2-40B4-BE49-F238E27FC236}">
                <a16:creationId xmlns:a16="http://schemas.microsoft.com/office/drawing/2014/main" id="{1D294C39-210F-F563-A578-B403E32FFE64}"/>
              </a:ext>
            </a:extLst>
          </p:cNvPr>
          <p:cNvSpPr>
            <a:spLocks noGrp="1"/>
          </p:cNvSpPr>
          <p:nvPr>
            <p:ph type="sldNum" sz="quarter" idx="5"/>
          </p:nvPr>
        </p:nvSpPr>
        <p:spPr/>
        <p:txBody>
          <a:bodyPr/>
          <a:lstStyle/>
          <a:p>
            <a:fld id="{88148324-B2FD-2C41-BAC2-646858B14AB1}" type="slidenum">
              <a:rPr lang="en-US" smtClean="0"/>
              <a:t>10</a:t>
            </a:fld>
            <a:endParaRPr lang="en-US" dirty="0"/>
          </a:p>
        </p:txBody>
      </p:sp>
    </p:spTree>
    <p:extLst>
      <p:ext uri="{BB962C8B-B14F-4D97-AF65-F5344CB8AC3E}">
        <p14:creationId xmlns:p14="http://schemas.microsoft.com/office/powerpoint/2010/main" val="3274563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D78C-4596-AE90-8272-C9BF07EF8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3B0D9-A780-DAD8-E40E-BB8B74177D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32FF93-5F8A-1CE4-982E-6F7CB928BCA4}"/>
              </a:ext>
            </a:extLst>
          </p:cNvPr>
          <p:cNvSpPr>
            <a:spLocks noGrp="1"/>
          </p:cNvSpPr>
          <p:nvPr>
            <p:ph type="body" idx="1"/>
          </p:nvPr>
        </p:nvSpPr>
        <p:spPr/>
        <p:txBody>
          <a:bodyPr/>
          <a:lstStyle/>
          <a:p>
            <a:r>
              <a:rPr lang="en-US" b="1" i="1" dirty="0"/>
              <a:t>**User note: provide EAP information (number, etc.) on slide or during safety talk, if applicable.**</a:t>
            </a:r>
            <a:endParaRPr lang="en-US" dirty="0"/>
          </a:p>
          <a:p>
            <a:endParaRPr lang="en-US" dirty="0"/>
          </a:p>
          <a:p>
            <a:r>
              <a:rPr lang="en-US" dirty="0"/>
              <a:t>If cannabis use is starting to affect your work performance, your safety, your attendance, or your relationships, that’s a sign it may be time to talk to someone. The same is true if you notice it impacting your mental health  such as increased anxiety, low motivation, or difficulty concentrating.</a:t>
            </a:r>
            <a:endParaRPr lang="en-US" dirty="0">
              <a:ea typeface="Calibri"/>
              <a:cs typeface="Calibri"/>
            </a:endParaRPr>
          </a:p>
          <a:p>
            <a:endParaRPr lang="en-US" dirty="0"/>
          </a:p>
          <a:p>
            <a:r>
              <a:rPr lang="en-US" dirty="0"/>
              <a:t>Seeking help is not about punishment. It’s about support and prevention. Addressing concerns early can prevent larger safety risks or job consequences later. </a:t>
            </a:r>
          </a:p>
          <a:p>
            <a:endParaRPr lang="en-US" dirty="0"/>
          </a:p>
          <a:p>
            <a:r>
              <a:rPr lang="en-US" dirty="0"/>
              <a:t>Support may be available through our Employee Assistance Program, healthcare providers, or other confidential support services. These resources are designed to help employees navigate substance use concerns, stress, or mental health challenges in a safe and private way.</a:t>
            </a:r>
          </a:p>
          <a:p>
            <a:endParaRPr lang="en-US" dirty="0"/>
          </a:p>
          <a:p>
            <a:r>
              <a:rPr lang="en-US" dirty="0"/>
              <a:t>Remember, asking for help is a sign of responsibility, not weakness. Protecting your wellbeing also protects your coworkers and our workplace as a whole </a:t>
            </a:r>
            <a:endParaRPr lang="en-US" dirty="0">
              <a:ea typeface="Calibri"/>
              <a:cs typeface="Calibri"/>
            </a:endParaRPr>
          </a:p>
          <a:p>
            <a:endParaRPr lang="en-US" dirty="0"/>
          </a:p>
        </p:txBody>
      </p:sp>
      <p:sp>
        <p:nvSpPr>
          <p:cNvPr id="4" name="Date Placeholder 3">
            <a:extLst>
              <a:ext uri="{FF2B5EF4-FFF2-40B4-BE49-F238E27FC236}">
                <a16:creationId xmlns:a16="http://schemas.microsoft.com/office/drawing/2014/main" id="{B7ABDF12-2CD2-C2CF-2BA6-44B03E8D328D}"/>
              </a:ext>
            </a:extLst>
          </p:cNvPr>
          <p:cNvSpPr>
            <a:spLocks noGrp="1"/>
          </p:cNvSpPr>
          <p:nvPr>
            <p:ph type="dt" idx="1"/>
          </p:nvPr>
        </p:nvSpPr>
        <p:spPr/>
        <p:txBody>
          <a:bodyPr/>
          <a:lstStyle/>
          <a:p>
            <a:fld id="{E6888587-F463-754C-9C0A-0EE027AAF6C4}" type="datetime1">
              <a:rPr lang="en-US" smtClean="0"/>
              <a:t>4/29/2026</a:t>
            </a:fld>
            <a:endParaRPr lang="en-US" dirty="0"/>
          </a:p>
        </p:txBody>
      </p:sp>
      <p:sp>
        <p:nvSpPr>
          <p:cNvPr id="5" name="Slide Number Placeholder 4">
            <a:extLst>
              <a:ext uri="{FF2B5EF4-FFF2-40B4-BE49-F238E27FC236}">
                <a16:creationId xmlns:a16="http://schemas.microsoft.com/office/drawing/2014/main" id="{60734EF5-1118-7845-25F6-CE752AE55CB7}"/>
              </a:ext>
            </a:extLst>
          </p:cNvPr>
          <p:cNvSpPr>
            <a:spLocks noGrp="1"/>
          </p:cNvSpPr>
          <p:nvPr>
            <p:ph type="sldNum" sz="quarter" idx="5"/>
          </p:nvPr>
        </p:nvSpPr>
        <p:spPr/>
        <p:txBody>
          <a:bodyPr/>
          <a:lstStyle/>
          <a:p>
            <a:fld id="{88148324-B2FD-2C41-BAC2-646858B14AB1}" type="slidenum">
              <a:rPr lang="en-US" smtClean="0"/>
              <a:t>11</a:t>
            </a:fld>
            <a:endParaRPr lang="en-US" dirty="0"/>
          </a:p>
        </p:txBody>
      </p:sp>
    </p:spTree>
    <p:extLst>
      <p:ext uri="{BB962C8B-B14F-4D97-AF65-F5344CB8AC3E}">
        <p14:creationId xmlns:p14="http://schemas.microsoft.com/office/powerpoint/2010/main" val="4201425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**User note: If no EAP – delete slide.**</a:t>
            </a:r>
          </a:p>
          <a:p>
            <a:endParaRPr lang="en-US" dirty="0"/>
          </a:p>
          <a:p>
            <a:r>
              <a:rPr lang="en-US" dirty="0"/>
              <a:t>You can call the EAP if you’re feeling distracted, overwhelmed, stressed, or exhausted. It’s also available if you’ve experienced or witnessed a traumatic workplace incident, or if you’re dealing with personal issues that may affect your focus or performance. Sometimes you don’t need a crisis, you just need someone trained to talk things through with. That’s exactly what this program is for.</a:t>
            </a:r>
          </a:p>
          <a:p>
            <a:endParaRPr lang="en-US" dirty="0"/>
          </a:p>
          <a:p>
            <a:r>
              <a:rPr lang="en-US" dirty="0"/>
              <a:t>Access is simple and confidential. You can call the toll-free number anytime, day or night. Importantly, the EAP is confidential. If you ask HR or a supervisor for the number, they won’t know why you’re calling. This is about support, not discipline.</a:t>
            </a:r>
          </a:p>
          <a:p>
            <a:endParaRPr lang="en-US" dirty="0"/>
          </a:p>
          <a:p>
            <a:r>
              <a:rPr lang="en-US" dirty="0"/>
              <a:t>Using available resources is a proactive step toward protecting your wellbeing and maintaining workplace safety.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AAC814-CD90-4E4A-9EF5-BD8648FF052A}" type="slidenum">
              <a:rPr lang="en-US" smtClean="0"/>
              <a:t>12</a:t>
            </a:fld>
            <a:endParaRPr lang="en-US"/>
          </a:p>
        </p:txBody>
      </p:sp>
    </p:spTree>
    <p:extLst>
      <p:ext uri="{BB962C8B-B14F-4D97-AF65-F5344CB8AC3E}">
        <p14:creationId xmlns:p14="http://schemas.microsoft.com/office/powerpoint/2010/main" val="1915791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B7ADE-D5B0-929F-70E2-5DA111493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2F41B-08CB-CDE3-8AB6-5E86BD8B70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71953D-82BD-03F0-559B-406D5785EB40}"/>
              </a:ext>
            </a:extLst>
          </p:cNvPr>
          <p:cNvSpPr>
            <a:spLocks noGrp="1"/>
          </p:cNvSpPr>
          <p:nvPr>
            <p:ph type="body" idx="1"/>
          </p:nvPr>
        </p:nvSpPr>
        <p:spPr/>
        <p:txBody>
          <a:bodyPr/>
          <a:lstStyle/>
          <a:p>
            <a:r>
              <a:rPr lang="en-US" b="1" i="1" dirty="0">
                <a:ea typeface="Calibri"/>
                <a:cs typeface="Calibri"/>
              </a:rPr>
              <a:t>**User note: Add a bullet-point to slide on your state's legalization status** </a:t>
            </a:r>
            <a:r>
              <a:rPr lang="en-US" b="1" i="1" dirty="0"/>
              <a:t>Federal cannabis policy is evolving, including recent rescheduling actions, so employers should regularly review workplace policies for compliance with current federal, state and local requirements.</a:t>
            </a:r>
            <a:endParaRPr lang="en-US" b="1" i="1" u="sng" dirty="0">
              <a:ea typeface="Calibri"/>
              <a:cs typeface="Calibri"/>
            </a:endParaRPr>
          </a:p>
          <a:p>
            <a:endParaRPr lang="en-US" dirty="0"/>
          </a:p>
          <a:p>
            <a:r>
              <a:rPr lang="en-US" dirty="0"/>
              <a:t>It’s important to understand how quickly the cannabis landscape is changing. State laws continue to expand. Many states now allow medical cannabis, recreational cannabis, or both. In some areas, there are even employment protections for off-duty use. That has changed the expectations many employees bring into the workplace.</a:t>
            </a:r>
            <a:endParaRPr lang="en-US" dirty="0">
              <a:ea typeface="Calibri"/>
              <a:cs typeface="Calibri"/>
            </a:endParaRPr>
          </a:p>
          <a:p>
            <a:endParaRPr lang="en-US" dirty="0"/>
          </a:p>
          <a:p>
            <a:r>
              <a:rPr lang="en-US" dirty="0"/>
              <a:t>At the same time, federal requirements have not changed in the same way. Recent rescheduling actions do not automatically change workplace drug testing rules, and cannabis use remains restricted in many federally regulated roles. Employees in covered positions must still comply with applicable federal testing requirements.</a:t>
            </a:r>
            <a:endParaRPr lang="en-US" dirty="0">
              <a:ea typeface="Calibri"/>
              <a:cs typeface="Calibri"/>
            </a:endParaRPr>
          </a:p>
          <a:p>
            <a:endParaRPr lang="en-US" dirty="0"/>
          </a:p>
          <a:p>
            <a:r>
              <a:rPr lang="en-US" dirty="0"/>
              <a:t>The key message here is: legalization does not eliminate workplace safety standards. Our responsibility is to maintain a safe, compliant, and fair work environment for everyone.</a:t>
            </a:r>
          </a:p>
          <a:p>
            <a:endParaRPr lang="en-US" dirty="0"/>
          </a:p>
        </p:txBody>
      </p:sp>
      <p:sp>
        <p:nvSpPr>
          <p:cNvPr id="4" name="Date Placeholder 3">
            <a:extLst>
              <a:ext uri="{FF2B5EF4-FFF2-40B4-BE49-F238E27FC236}">
                <a16:creationId xmlns:a16="http://schemas.microsoft.com/office/drawing/2014/main" id="{DDB17822-6873-DE97-C733-AD710FF0289A}"/>
              </a:ext>
            </a:extLst>
          </p:cNvPr>
          <p:cNvSpPr>
            <a:spLocks noGrp="1"/>
          </p:cNvSpPr>
          <p:nvPr>
            <p:ph type="dt" idx="1"/>
          </p:nvPr>
        </p:nvSpPr>
        <p:spPr/>
        <p:txBody>
          <a:bodyPr/>
          <a:lstStyle/>
          <a:p>
            <a:fld id="{E6888587-F463-754C-9C0A-0EE027AAF6C4}" type="datetime1">
              <a:rPr lang="en-US" smtClean="0"/>
              <a:t>4/29/2026</a:t>
            </a:fld>
            <a:endParaRPr lang="en-US" dirty="0"/>
          </a:p>
        </p:txBody>
      </p:sp>
      <p:sp>
        <p:nvSpPr>
          <p:cNvPr id="5" name="Slide Number Placeholder 4">
            <a:extLst>
              <a:ext uri="{FF2B5EF4-FFF2-40B4-BE49-F238E27FC236}">
                <a16:creationId xmlns:a16="http://schemas.microsoft.com/office/drawing/2014/main" id="{9F78926B-6018-9D07-3037-1430F55F2449}"/>
              </a:ext>
            </a:extLst>
          </p:cNvPr>
          <p:cNvSpPr>
            <a:spLocks noGrp="1"/>
          </p:cNvSpPr>
          <p:nvPr>
            <p:ph type="sldNum" sz="quarter" idx="5"/>
          </p:nvPr>
        </p:nvSpPr>
        <p:spPr/>
        <p:txBody>
          <a:bodyPr/>
          <a:lstStyle/>
          <a:p>
            <a:fld id="{88148324-B2FD-2C41-BAC2-646858B14AB1}" type="slidenum">
              <a:rPr lang="en-US" smtClean="0"/>
              <a:t>2</a:t>
            </a:fld>
            <a:endParaRPr lang="en-US" dirty="0"/>
          </a:p>
        </p:txBody>
      </p:sp>
    </p:spTree>
    <p:extLst>
      <p:ext uri="{BB962C8B-B14F-4D97-AF65-F5344CB8AC3E}">
        <p14:creationId xmlns:p14="http://schemas.microsoft.com/office/powerpoint/2010/main" val="594311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cannabis-related products are the same, but many can still create safety or drug testing concerns.</a:t>
            </a:r>
          </a:p>
          <a:p>
            <a:endParaRPr lang="en-US" dirty="0"/>
          </a:p>
          <a:p>
            <a:r>
              <a:rPr lang="en-US" dirty="0"/>
              <a:t>THC, or tetrahydrocannabinol, is the main psychoactive compound in cannabis. This is the part of cannabis most associated with impairment. It can affect reaction time, coordination, attention and judgment, which are all critical for safe work, especially in safety-sensitive environments.</a:t>
            </a:r>
            <a:endParaRPr lang="en-US" dirty="0">
              <a:ea typeface="Calibri"/>
              <a:cs typeface="Calibri"/>
            </a:endParaRPr>
          </a:p>
          <a:p>
            <a:endParaRPr lang="en-US" dirty="0"/>
          </a:p>
          <a:p>
            <a:r>
              <a:rPr lang="en-US" dirty="0"/>
              <a:t>When people hear THC, they often think only of Delta-9 THC, which is the most common form found in marijuana. But there are other forms, including Delta-8 and Delta-10 THC. These products are often marketed differently and may be available in gummies, vapes or other consumer products, but they can still have intoxicating effects and may still impair a person’s ability to work safely.</a:t>
            </a:r>
            <a:endParaRPr lang="en-US" dirty="0">
              <a:ea typeface="Calibri"/>
              <a:cs typeface="Calibri"/>
            </a:endParaRPr>
          </a:p>
          <a:p>
            <a:endParaRPr lang="en-US" dirty="0"/>
          </a:p>
          <a:p>
            <a:r>
              <a:rPr lang="en-US" dirty="0"/>
              <a:t>CBD is different. CBD itself is generally not considered intoxicating in the same way THC is. However, CBD products still create important workplace considerations. Many CBD products are not tightly regulated, and product labels may not always accurately reflect what is inside. Some products may contain trace amounts of THC, or more THC than the label suggests. That matters because even if you believe you are using a non-intoxicating CBD product, there may still be a risk of THC exposure, and that could potentially contribute to a positive drug test depending on the product, frequency of use and testing requirements.</a:t>
            </a:r>
            <a:endParaRPr lang="en-US" dirty="0">
              <a:ea typeface="Calibri"/>
              <a:cs typeface="Calibri"/>
            </a:endParaRPr>
          </a:p>
          <a:p>
            <a:endParaRPr lang="en-US" dirty="0"/>
          </a:p>
          <a:p>
            <a:r>
              <a:rPr lang="en-US" dirty="0"/>
              <a:t>Product type matters, but it does not eliminate risk. Different cannabis and cannabis-derived products can still affect workplace safety, fitness for duty and drug testing outcomes. </a:t>
            </a:r>
            <a:endParaRPr lang="en-US" dirty="0">
              <a:ea typeface="Calibri"/>
              <a:cs typeface="Calibri"/>
            </a:endParaRPr>
          </a:p>
          <a:p>
            <a:endParaRPr lang="en-US" dirty="0">
              <a:ea typeface="Calibri"/>
              <a:cs typeface="Calibri"/>
            </a:endParaRPr>
          </a:p>
        </p:txBody>
      </p:sp>
      <p:sp>
        <p:nvSpPr>
          <p:cNvPr id="4" name="Date Placeholder 3"/>
          <p:cNvSpPr>
            <a:spLocks noGrp="1"/>
          </p:cNvSpPr>
          <p:nvPr>
            <p:ph type="dt" idx="1"/>
          </p:nvPr>
        </p:nvSpPr>
        <p:spPr/>
        <p:txBody>
          <a:bodyPr/>
          <a:lstStyle/>
          <a:p>
            <a:fld id="{E6888587-F463-754C-9C0A-0EE027AAF6C4}" type="datetime1">
              <a:rPr lang="en-US" smtClean="0"/>
              <a:t>4/29/2026</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3</a:t>
            </a:fld>
            <a:endParaRPr lang="en-US" dirty="0"/>
          </a:p>
        </p:txBody>
      </p:sp>
    </p:spTree>
    <p:extLst>
      <p:ext uri="{BB962C8B-B14F-4D97-AF65-F5344CB8AC3E}">
        <p14:creationId xmlns:p14="http://schemas.microsoft.com/office/powerpoint/2010/main" val="4225391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is the priority. The issue in the workplace is impairment, not legality.</a:t>
            </a:r>
          </a:p>
          <a:p>
            <a:endParaRPr lang="en-US" dirty="0"/>
          </a:p>
          <a:p>
            <a:r>
              <a:rPr lang="en-US" dirty="0"/>
              <a:t>Research shows that THC can slow reaction time, even at low doses. It can reduce lane control and driving performance, impair judgment and risk perception, and affect short-term memory and processing speed. </a:t>
            </a:r>
          </a:p>
          <a:p>
            <a:endParaRPr lang="en-US" dirty="0"/>
          </a:p>
          <a:p>
            <a:r>
              <a:rPr lang="en-US" dirty="0"/>
              <a:t>In safety-sensitive environments, even small changes in reaction time or attention can increase the risk of injury. Impairment doesn’t always look dramatic. It can be subtle like slower decisions, reduced coordination, difficulty concentrating, but those subtle effects can matter when operating equipment, driving, lifting, or making critical decisions. THC impairment may last four to eight hours after use, and potentially longer with high-potency products or edibles, which have delayed onset and longer duration.</a:t>
            </a:r>
            <a:endParaRPr lang="en-US" dirty="0">
              <a:ea typeface="Calibri"/>
              <a:cs typeface="Calibri"/>
            </a:endParaRPr>
          </a:p>
          <a:p>
            <a:endParaRPr lang="en-US" dirty="0"/>
          </a:p>
          <a:p>
            <a:r>
              <a:rPr lang="en-US" dirty="0"/>
              <a:t>It’s also important to remember that impairment varies by individual, dose, frequency of use, and method of consumption.  Again, the focus is safety, for you, your coworkers and everyone around you.</a:t>
            </a:r>
            <a:endParaRPr lang="en-US" dirty="0">
              <a:ea typeface="Calibri"/>
              <a:cs typeface="Calibri"/>
            </a:endParaRPr>
          </a:p>
          <a:p>
            <a:endParaRPr lang="en-US" dirty="0"/>
          </a:p>
        </p:txBody>
      </p:sp>
      <p:sp>
        <p:nvSpPr>
          <p:cNvPr id="4" name="Date Placeholder 3"/>
          <p:cNvSpPr>
            <a:spLocks noGrp="1"/>
          </p:cNvSpPr>
          <p:nvPr>
            <p:ph type="dt" idx="1"/>
          </p:nvPr>
        </p:nvSpPr>
        <p:spPr/>
        <p:txBody>
          <a:bodyPr/>
          <a:lstStyle/>
          <a:p>
            <a:fld id="{E6888587-F463-754C-9C0A-0EE027AAF6C4}" type="datetime1">
              <a:rPr lang="en-US" smtClean="0"/>
              <a:t>4/29/2026</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4</a:t>
            </a:fld>
            <a:endParaRPr lang="en-US" dirty="0"/>
          </a:p>
        </p:txBody>
      </p:sp>
    </p:spTree>
    <p:extLst>
      <p:ext uri="{BB962C8B-B14F-4D97-AF65-F5344CB8AC3E}">
        <p14:creationId xmlns:p14="http://schemas.microsoft.com/office/powerpoint/2010/main" val="3524197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B38C4-7D79-CA90-E609-0060ED374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19EED-3609-53E7-DCC5-D92BFF145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0F950-6FD3-0DD2-663A-B8330A8574DC}"/>
              </a:ext>
            </a:extLst>
          </p:cNvPr>
          <p:cNvSpPr>
            <a:spLocks noGrp="1"/>
          </p:cNvSpPr>
          <p:nvPr>
            <p:ph type="body" idx="1"/>
          </p:nvPr>
        </p:nvSpPr>
        <p:spPr/>
        <p:txBody>
          <a:bodyPr/>
          <a:lstStyle/>
          <a:p>
            <a:r>
              <a:rPr lang="en-US" dirty="0"/>
              <a:t>This slide outlines our workplace expectations and how these apply to everyone. </a:t>
            </a:r>
          </a:p>
          <a:p>
            <a:endParaRPr lang="en-US" dirty="0"/>
          </a:p>
          <a:p>
            <a:r>
              <a:rPr lang="en-US" dirty="0"/>
              <a:t>First, employees are expected to report fit for duty. That means you are physically, mentally and emotionally prepared to safely perform your job responsibilities. Second, employees may not work while impaired. This applies to cannabis, alcohol, prescription medications that impair functioning, or any other substance that affects safety or performance. Third, we expect everyone to follow all safety procedures and comply with company policy. These standards are in place to protect you, your coworkers, and the communities we serve.</a:t>
            </a:r>
            <a:endParaRPr lang="en-US" dirty="0">
              <a:ea typeface="Calibri"/>
              <a:cs typeface="Calibri"/>
            </a:endParaRPr>
          </a:p>
          <a:p>
            <a:endParaRPr lang="en-US" b="1" i="1" dirty="0">
              <a:ea typeface="Calibri"/>
              <a:cs typeface="Calibri"/>
            </a:endParaRPr>
          </a:p>
          <a:p>
            <a:r>
              <a:rPr lang="en-US" b="1" i="1" dirty="0"/>
              <a:t>**User note: Update this section based on state legalization status**</a:t>
            </a:r>
            <a:r>
              <a:rPr lang="en-US" dirty="0"/>
              <a:t>: It’s also important to clarify that in </a:t>
            </a:r>
            <a:r>
              <a:rPr lang="en-US" b="1" i="1" dirty="0"/>
              <a:t>[our]</a:t>
            </a:r>
            <a:r>
              <a:rPr lang="en-US" dirty="0"/>
              <a:t> state, off-duty legal cannabis use may be protected. However, that protection does not extend to on-duty impairment. Regardless of state law, working while impaired is not permitted.</a:t>
            </a:r>
            <a:endParaRPr lang="en-US" dirty="0">
              <a:ea typeface="Calibri"/>
              <a:cs typeface="Calibri"/>
            </a:endParaRPr>
          </a:p>
          <a:p>
            <a:endParaRPr lang="en-US" dirty="0"/>
          </a:p>
          <a:p>
            <a:r>
              <a:rPr lang="en-US" dirty="0"/>
              <a:t>The focus here is safety, fairness, and accountability. Every employee plays a role in maintaining a safe work environment.</a:t>
            </a:r>
          </a:p>
          <a:p>
            <a:endParaRPr lang="en-US" dirty="0"/>
          </a:p>
        </p:txBody>
      </p:sp>
      <p:sp>
        <p:nvSpPr>
          <p:cNvPr id="4" name="Date Placeholder 3">
            <a:extLst>
              <a:ext uri="{FF2B5EF4-FFF2-40B4-BE49-F238E27FC236}">
                <a16:creationId xmlns:a16="http://schemas.microsoft.com/office/drawing/2014/main" id="{8CEACA00-9617-498C-122E-AA51F1379B97}"/>
              </a:ext>
            </a:extLst>
          </p:cNvPr>
          <p:cNvSpPr>
            <a:spLocks noGrp="1"/>
          </p:cNvSpPr>
          <p:nvPr>
            <p:ph type="dt" idx="1"/>
          </p:nvPr>
        </p:nvSpPr>
        <p:spPr/>
        <p:txBody>
          <a:bodyPr/>
          <a:lstStyle/>
          <a:p>
            <a:fld id="{E6888587-F463-754C-9C0A-0EE027AAF6C4}" type="datetime1">
              <a:rPr lang="en-US" smtClean="0"/>
              <a:t>4/29/2026</a:t>
            </a:fld>
            <a:endParaRPr lang="en-US" dirty="0"/>
          </a:p>
        </p:txBody>
      </p:sp>
      <p:sp>
        <p:nvSpPr>
          <p:cNvPr id="5" name="Slide Number Placeholder 4">
            <a:extLst>
              <a:ext uri="{FF2B5EF4-FFF2-40B4-BE49-F238E27FC236}">
                <a16:creationId xmlns:a16="http://schemas.microsoft.com/office/drawing/2014/main" id="{CB62990A-F4EC-4A13-235A-056815BF14FD}"/>
              </a:ext>
            </a:extLst>
          </p:cNvPr>
          <p:cNvSpPr>
            <a:spLocks noGrp="1"/>
          </p:cNvSpPr>
          <p:nvPr>
            <p:ph type="sldNum" sz="quarter" idx="5"/>
          </p:nvPr>
        </p:nvSpPr>
        <p:spPr/>
        <p:txBody>
          <a:bodyPr/>
          <a:lstStyle/>
          <a:p>
            <a:fld id="{88148324-B2FD-2C41-BAC2-646858B14AB1}" type="slidenum">
              <a:rPr lang="en-US" smtClean="0"/>
              <a:t>5</a:t>
            </a:fld>
            <a:endParaRPr lang="en-US" dirty="0"/>
          </a:p>
        </p:txBody>
      </p:sp>
    </p:spTree>
    <p:extLst>
      <p:ext uri="{BB962C8B-B14F-4D97-AF65-F5344CB8AC3E}">
        <p14:creationId xmlns:p14="http://schemas.microsoft.com/office/powerpoint/2010/main" val="320235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4F4E3-0240-DFB3-5674-649CD39E92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97CAD-EC00-3E6B-76E7-3EB825C35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E11D1-6C4D-538D-D1C7-787A26C167B2}"/>
              </a:ext>
            </a:extLst>
          </p:cNvPr>
          <p:cNvSpPr>
            <a:spLocks noGrp="1"/>
          </p:cNvSpPr>
          <p:nvPr>
            <p:ph type="body" idx="1"/>
          </p:nvPr>
        </p:nvSpPr>
        <p:spPr/>
        <p:txBody>
          <a:bodyPr/>
          <a:lstStyle/>
          <a:p>
            <a:r>
              <a:rPr lang="en-US" dirty="0"/>
              <a:t>With inhaled cannabis such as smoking or vaping the onset is rapid, often within minutes. The effects tend to peak quickly and typically wear off sooner compared to other forms.</a:t>
            </a:r>
          </a:p>
          <a:p>
            <a:endParaRPr lang="en-US" dirty="0"/>
          </a:p>
          <a:p>
            <a:r>
              <a:rPr lang="en-US" dirty="0"/>
              <a:t>Edibles are very different. They have a delayed onset, sometimes taking 30 minutes to two hours before the person feels the effects. Because of that delay, individuals may take more than intended, thinking it hasn’t worked yet. This increases the risk of overconsumption. Edibles also tend to last longer and can produce more unpredictable effects, especially depending on dose, body chemistry, and tolerance.</a:t>
            </a:r>
          </a:p>
          <a:p>
            <a:endParaRPr lang="en-US" dirty="0"/>
          </a:p>
          <a:p>
            <a:r>
              <a:rPr lang="en-US" dirty="0"/>
              <a:t>From a workplace safety perspective, this variability makes things more complex. The timing, intensity, and duration of impairment can differ significantly from person to person and product to product. That’s why the safest approach is to ensure you are fully fit for duty before reporting to work, regardless of how and when cannabis was consumed.</a:t>
            </a:r>
          </a:p>
          <a:p>
            <a:endParaRPr lang="en-US" dirty="0"/>
          </a:p>
        </p:txBody>
      </p:sp>
      <p:sp>
        <p:nvSpPr>
          <p:cNvPr id="4" name="Date Placeholder 3">
            <a:extLst>
              <a:ext uri="{FF2B5EF4-FFF2-40B4-BE49-F238E27FC236}">
                <a16:creationId xmlns:a16="http://schemas.microsoft.com/office/drawing/2014/main" id="{7751DFB0-4686-427B-4695-F1775A6FD2F3}"/>
              </a:ext>
            </a:extLst>
          </p:cNvPr>
          <p:cNvSpPr>
            <a:spLocks noGrp="1"/>
          </p:cNvSpPr>
          <p:nvPr>
            <p:ph type="dt" idx="1"/>
          </p:nvPr>
        </p:nvSpPr>
        <p:spPr/>
        <p:txBody>
          <a:bodyPr/>
          <a:lstStyle/>
          <a:p>
            <a:fld id="{E6888587-F463-754C-9C0A-0EE027AAF6C4}" type="datetime1">
              <a:rPr lang="en-US" smtClean="0"/>
              <a:t>4/29/2026</a:t>
            </a:fld>
            <a:endParaRPr lang="en-US" dirty="0"/>
          </a:p>
        </p:txBody>
      </p:sp>
      <p:sp>
        <p:nvSpPr>
          <p:cNvPr id="5" name="Slide Number Placeholder 4">
            <a:extLst>
              <a:ext uri="{FF2B5EF4-FFF2-40B4-BE49-F238E27FC236}">
                <a16:creationId xmlns:a16="http://schemas.microsoft.com/office/drawing/2014/main" id="{02E15120-928F-DABC-576D-8E2F92FD8727}"/>
              </a:ext>
            </a:extLst>
          </p:cNvPr>
          <p:cNvSpPr>
            <a:spLocks noGrp="1"/>
          </p:cNvSpPr>
          <p:nvPr>
            <p:ph type="sldNum" sz="quarter" idx="5"/>
          </p:nvPr>
        </p:nvSpPr>
        <p:spPr/>
        <p:txBody>
          <a:bodyPr/>
          <a:lstStyle/>
          <a:p>
            <a:fld id="{88148324-B2FD-2C41-BAC2-646858B14AB1}" type="slidenum">
              <a:rPr lang="en-US" smtClean="0"/>
              <a:t>6</a:t>
            </a:fld>
            <a:endParaRPr lang="en-US" dirty="0"/>
          </a:p>
        </p:txBody>
      </p:sp>
    </p:spTree>
    <p:extLst>
      <p:ext uri="{BB962C8B-B14F-4D97-AF65-F5344CB8AC3E}">
        <p14:creationId xmlns:p14="http://schemas.microsoft.com/office/powerpoint/2010/main" val="3807856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00A7A-C2E7-6DFB-7209-091A97C4BD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71BB9-032C-05C3-36B3-8F632A845F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3CA8D-34C5-9E9C-78B0-00FED1917720}"/>
              </a:ext>
            </a:extLst>
          </p:cNvPr>
          <p:cNvSpPr>
            <a:spLocks noGrp="1"/>
          </p:cNvSpPr>
          <p:nvPr>
            <p:ph type="body" idx="1"/>
          </p:nvPr>
        </p:nvSpPr>
        <p:spPr/>
        <p:txBody>
          <a:bodyPr/>
          <a:lstStyle/>
          <a:p>
            <a:r>
              <a:rPr lang="en-US" dirty="0"/>
              <a:t>Some roles in our organization are considered safety-sensitive. These are positions where even a small lapse in attention, reaction time, coordination, or judgment could significantly increase the risk of injury.</a:t>
            </a:r>
          </a:p>
          <a:p>
            <a:endParaRPr lang="en-US" dirty="0"/>
          </a:p>
          <a:p>
            <a:r>
              <a:rPr lang="en-US" dirty="0"/>
              <a:t>Examples can include operating vehicles or heavy equipment, working with hazardous materials, working at heights, or performing tasks that require quick decision-making and precise coordination.</a:t>
            </a:r>
            <a:endParaRPr lang="en-US" dirty="0">
              <a:ea typeface="Calibri"/>
              <a:cs typeface="Calibri"/>
            </a:endParaRPr>
          </a:p>
          <a:p>
            <a:endParaRPr lang="en-US" dirty="0"/>
          </a:p>
          <a:p>
            <a:r>
              <a:rPr lang="en-US" dirty="0"/>
              <a:t>In these types of roles, safety margins are often very small. Even subtle impairment can affect reaction time, focus, or situational awareness. Those changes may not feel obvious to the person experiencing them, but they can still increase risk.</a:t>
            </a:r>
            <a:endParaRPr lang="en-US" dirty="0">
              <a:ea typeface="Calibri"/>
              <a:cs typeface="Calibri"/>
            </a:endParaRPr>
          </a:p>
          <a:p>
            <a:endParaRPr lang="en-US" dirty="0"/>
          </a:p>
          <a:p>
            <a:r>
              <a:rPr lang="en-US" dirty="0"/>
              <a:t>That’s why employees in safety-sensitive positions are expected to be fully fit for duty when reporting to work. These expectations exist to protect you, your coworkers, and in some cases members of the public who may be affected by the work we do.</a:t>
            </a:r>
            <a:endParaRPr lang="en-US" dirty="0">
              <a:ea typeface="Calibri"/>
              <a:cs typeface="Calibri"/>
            </a:endParaRPr>
          </a:p>
          <a:p>
            <a:endParaRPr lang="en-US" dirty="0">
              <a:ea typeface="Calibri"/>
              <a:cs typeface="Calibri"/>
            </a:endParaRPr>
          </a:p>
        </p:txBody>
      </p:sp>
      <p:sp>
        <p:nvSpPr>
          <p:cNvPr id="4" name="Date Placeholder 3">
            <a:extLst>
              <a:ext uri="{FF2B5EF4-FFF2-40B4-BE49-F238E27FC236}">
                <a16:creationId xmlns:a16="http://schemas.microsoft.com/office/drawing/2014/main" id="{712F2E22-ED11-1F14-5192-C3F682401284}"/>
              </a:ext>
            </a:extLst>
          </p:cNvPr>
          <p:cNvSpPr>
            <a:spLocks noGrp="1"/>
          </p:cNvSpPr>
          <p:nvPr>
            <p:ph type="dt" idx="1"/>
          </p:nvPr>
        </p:nvSpPr>
        <p:spPr/>
        <p:txBody>
          <a:bodyPr/>
          <a:lstStyle/>
          <a:p>
            <a:fld id="{E6888587-F463-754C-9C0A-0EE027AAF6C4}" type="datetime1">
              <a:rPr lang="en-US" smtClean="0"/>
              <a:t>4/29/2026</a:t>
            </a:fld>
            <a:endParaRPr lang="en-US" dirty="0"/>
          </a:p>
        </p:txBody>
      </p:sp>
      <p:sp>
        <p:nvSpPr>
          <p:cNvPr id="5" name="Slide Number Placeholder 4">
            <a:extLst>
              <a:ext uri="{FF2B5EF4-FFF2-40B4-BE49-F238E27FC236}">
                <a16:creationId xmlns:a16="http://schemas.microsoft.com/office/drawing/2014/main" id="{AFB5ECE7-D958-502F-0E1F-9EC06935D5F1}"/>
              </a:ext>
            </a:extLst>
          </p:cNvPr>
          <p:cNvSpPr>
            <a:spLocks noGrp="1"/>
          </p:cNvSpPr>
          <p:nvPr>
            <p:ph type="sldNum" sz="quarter" idx="5"/>
          </p:nvPr>
        </p:nvSpPr>
        <p:spPr/>
        <p:txBody>
          <a:bodyPr/>
          <a:lstStyle/>
          <a:p>
            <a:fld id="{88148324-B2FD-2C41-BAC2-646858B14AB1}" type="slidenum">
              <a:rPr lang="en-US" smtClean="0"/>
              <a:t>7</a:t>
            </a:fld>
            <a:endParaRPr lang="en-US" dirty="0"/>
          </a:p>
        </p:txBody>
      </p:sp>
    </p:spTree>
    <p:extLst>
      <p:ext uri="{BB962C8B-B14F-4D97-AF65-F5344CB8AC3E}">
        <p14:creationId xmlns:p14="http://schemas.microsoft.com/office/powerpoint/2010/main" val="2539348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061E5-D6C3-A81A-D33A-94E0E6BA2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7DF56-6F56-66C9-E124-1549FE9E84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5B65BB-21BC-2F9F-1059-1C5611C17136}"/>
              </a:ext>
            </a:extLst>
          </p:cNvPr>
          <p:cNvSpPr>
            <a:spLocks noGrp="1"/>
          </p:cNvSpPr>
          <p:nvPr>
            <p:ph type="body" idx="1"/>
          </p:nvPr>
        </p:nvSpPr>
        <p:spPr/>
        <p:txBody>
          <a:bodyPr/>
          <a:lstStyle/>
          <a:p>
            <a:r>
              <a:rPr lang="en-US" b="1" i="1">
                <a:ea typeface="Calibri"/>
                <a:cs typeface="Calibri"/>
              </a:rPr>
              <a:t>**User note: Delete or keep slide depending on medical cannabis status in your state**</a:t>
            </a:r>
            <a:endParaRPr lang="en-US" b="1" i="1" dirty="0"/>
          </a:p>
          <a:p>
            <a:endParaRPr lang="en-US" dirty="0"/>
          </a:p>
          <a:p>
            <a:r>
              <a:rPr lang="en-US"/>
              <a:t>Some employees may use cannabis under medical authorization for conditions such as chronic pain, anxiety, or other qualifying diagnoses. However, there are key distinctions to understand. Medical authorization does not equal permission to work while impaired. Just like with prescription medications, the expectation is that employees report fit for duty.</a:t>
            </a:r>
          </a:p>
          <a:p>
            <a:endParaRPr lang="en-US" dirty="0"/>
          </a:p>
          <a:p>
            <a:r>
              <a:rPr lang="en-US" dirty="0"/>
              <a:t>In some states, employers may be required to explore reasonable accommodations, depending on the situation and applicable law. That process is handled carefully and confidentially through HR. But regardless of medical status, safety standards still apply. If a role is safety-sensitive or federally regulated, impairment is not permitted, and federal requirements may override state protections.</a:t>
            </a:r>
          </a:p>
          <a:p>
            <a:endParaRPr lang="en-US" dirty="0"/>
          </a:p>
          <a:p>
            <a:r>
              <a:rPr lang="en-US" dirty="0"/>
              <a:t>The focus remains consistent: supporting employees while maintaining a safe work environment for everyone.</a:t>
            </a:r>
          </a:p>
          <a:p>
            <a:endParaRPr lang="en-US" dirty="0"/>
          </a:p>
        </p:txBody>
      </p:sp>
      <p:sp>
        <p:nvSpPr>
          <p:cNvPr id="4" name="Date Placeholder 3">
            <a:extLst>
              <a:ext uri="{FF2B5EF4-FFF2-40B4-BE49-F238E27FC236}">
                <a16:creationId xmlns:a16="http://schemas.microsoft.com/office/drawing/2014/main" id="{287D12BF-EF6B-A125-9BB6-0C677E591116}"/>
              </a:ext>
            </a:extLst>
          </p:cNvPr>
          <p:cNvSpPr>
            <a:spLocks noGrp="1"/>
          </p:cNvSpPr>
          <p:nvPr>
            <p:ph type="dt" idx="1"/>
          </p:nvPr>
        </p:nvSpPr>
        <p:spPr/>
        <p:txBody>
          <a:bodyPr/>
          <a:lstStyle/>
          <a:p>
            <a:fld id="{E6888587-F463-754C-9C0A-0EE027AAF6C4}" type="datetime1">
              <a:rPr lang="en-US" smtClean="0"/>
              <a:t>4/29/2026</a:t>
            </a:fld>
            <a:endParaRPr lang="en-US" dirty="0"/>
          </a:p>
        </p:txBody>
      </p:sp>
      <p:sp>
        <p:nvSpPr>
          <p:cNvPr id="5" name="Slide Number Placeholder 4">
            <a:extLst>
              <a:ext uri="{FF2B5EF4-FFF2-40B4-BE49-F238E27FC236}">
                <a16:creationId xmlns:a16="http://schemas.microsoft.com/office/drawing/2014/main" id="{3BACB9E3-5621-4EA0-9C98-CF8F3D6A90E9}"/>
              </a:ext>
            </a:extLst>
          </p:cNvPr>
          <p:cNvSpPr>
            <a:spLocks noGrp="1"/>
          </p:cNvSpPr>
          <p:nvPr>
            <p:ph type="sldNum" sz="quarter" idx="5"/>
          </p:nvPr>
        </p:nvSpPr>
        <p:spPr/>
        <p:txBody>
          <a:bodyPr/>
          <a:lstStyle/>
          <a:p>
            <a:fld id="{88148324-B2FD-2C41-BAC2-646858B14AB1}" type="slidenum">
              <a:rPr lang="en-US" smtClean="0"/>
              <a:t>8</a:t>
            </a:fld>
            <a:endParaRPr lang="en-US" dirty="0"/>
          </a:p>
        </p:txBody>
      </p:sp>
    </p:spTree>
    <p:extLst>
      <p:ext uri="{BB962C8B-B14F-4D97-AF65-F5344CB8AC3E}">
        <p14:creationId xmlns:p14="http://schemas.microsoft.com/office/powerpoint/2010/main" val="2503915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48806-8256-2AD2-F697-73B85359E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2633F-38A6-EDD6-22C9-11F4DB643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50B81F-50C1-494F-AE23-0F7C07FCFEAA}"/>
              </a:ext>
            </a:extLst>
          </p:cNvPr>
          <p:cNvSpPr>
            <a:spLocks noGrp="1"/>
          </p:cNvSpPr>
          <p:nvPr>
            <p:ph type="body" idx="1"/>
          </p:nvPr>
        </p:nvSpPr>
        <p:spPr/>
        <p:txBody>
          <a:bodyPr/>
          <a:lstStyle/>
          <a:p>
            <a:r>
              <a:rPr lang="en-US" b="1" i="1" dirty="0">
                <a:ea typeface="Calibri"/>
                <a:cs typeface="Calibri"/>
              </a:rPr>
              <a:t>**User note: Delete or keep slide depending on medical/recreational legalization status of your state**</a:t>
            </a:r>
          </a:p>
          <a:p>
            <a:endParaRPr lang="en-US" dirty="0"/>
          </a:p>
          <a:p>
            <a:r>
              <a:rPr lang="en-US" dirty="0"/>
              <a:t>If you choose to use cannabis off-duty, where it is legal, it’s important to understand the potential for next-day impairment. Depending on the product, dose, and your individual response, effects can last longer than expected.</a:t>
            </a:r>
            <a:endParaRPr lang="en-US" dirty="0">
              <a:ea typeface="Calibri"/>
              <a:cs typeface="Calibri"/>
            </a:endParaRPr>
          </a:p>
          <a:p>
            <a:endParaRPr lang="en-US" dirty="0"/>
          </a:p>
          <a:p>
            <a:r>
              <a:rPr lang="en-US" dirty="0"/>
              <a:t>You should also consider your specific role. If you work in a safety-sensitive position operating equipment, driving, making critical decisions, even subtle impairment can increase risk.</a:t>
            </a:r>
            <a:endParaRPr lang="en-US">
              <a:ea typeface="Calibri"/>
              <a:cs typeface="Calibri"/>
            </a:endParaRPr>
          </a:p>
          <a:p>
            <a:endParaRPr lang="en-US" dirty="0"/>
          </a:p>
          <a:p>
            <a:r>
              <a:rPr lang="en-US" dirty="0"/>
              <a:t>The expectation is clear: never report to work impaired. If you are unsure whether you are fit for duty, the safest decision is to pause and seek guidance. And if you have questions about company policy, protections, or your role classification, ask. Clarity protects you and your coworkers.</a:t>
            </a:r>
          </a:p>
          <a:p>
            <a:endParaRPr lang="en-US" dirty="0"/>
          </a:p>
          <a:p>
            <a:r>
              <a:rPr lang="en-US" dirty="0"/>
              <a:t>At the end of the day, safety is a shared responsibility. Each of us plays a role in maintaining a safe and healthy workplace.</a:t>
            </a:r>
          </a:p>
          <a:p>
            <a:endParaRPr lang="en-US" dirty="0"/>
          </a:p>
        </p:txBody>
      </p:sp>
      <p:sp>
        <p:nvSpPr>
          <p:cNvPr id="4" name="Date Placeholder 3">
            <a:extLst>
              <a:ext uri="{FF2B5EF4-FFF2-40B4-BE49-F238E27FC236}">
                <a16:creationId xmlns:a16="http://schemas.microsoft.com/office/drawing/2014/main" id="{09895693-6712-2EF0-428F-8CBD64777E43}"/>
              </a:ext>
            </a:extLst>
          </p:cNvPr>
          <p:cNvSpPr>
            <a:spLocks noGrp="1"/>
          </p:cNvSpPr>
          <p:nvPr>
            <p:ph type="dt" idx="1"/>
          </p:nvPr>
        </p:nvSpPr>
        <p:spPr/>
        <p:txBody>
          <a:bodyPr/>
          <a:lstStyle/>
          <a:p>
            <a:fld id="{E6888587-F463-754C-9C0A-0EE027AAF6C4}" type="datetime1">
              <a:rPr lang="en-US" smtClean="0"/>
              <a:t>4/29/2026</a:t>
            </a:fld>
            <a:endParaRPr lang="en-US" dirty="0"/>
          </a:p>
        </p:txBody>
      </p:sp>
      <p:sp>
        <p:nvSpPr>
          <p:cNvPr id="5" name="Slide Number Placeholder 4">
            <a:extLst>
              <a:ext uri="{FF2B5EF4-FFF2-40B4-BE49-F238E27FC236}">
                <a16:creationId xmlns:a16="http://schemas.microsoft.com/office/drawing/2014/main" id="{EE3359D7-BF7F-8CD0-DDB2-BD50B4D8B72E}"/>
              </a:ext>
            </a:extLst>
          </p:cNvPr>
          <p:cNvSpPr>
            <a:spLocks noGrp="1"/>
          </p:cNvSpPr>
          <p:nvPr>
            <p:ph type="sldNum" sz="quarter" idx="5"/>
          </p:nvPr>
        </p:nvSpPr>
        <p:spPr/>
        <p:txBody>
          <a:bodyPr/>
          <a:lstStyle/>
          <a:p>
            <a:fld id="{88148324-B2FD-2C41-BAC2-646858B14AB1}" type="slidenum">
              <a:rPr lang="en-US" smtClean="0"/>
              <a:t>9</a:t>
            </a:fld>
            <a:endParaRPr lang="en-US" dirty="0"/>
          </a:p>
        </p:txBody>
      </p:sp>
    </p:spTree>
    <p:extLst>
      <p:ext uri="{BB962C8B-B14F-4D97-AF65-F5344CB8AC3E}">
        <p14:creationId xmlns:p14="http://schemas.microsoft.com/office/powerpoint/2010/main" val="261828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726443" y="841772"/>
            <a:ext cx="5691116" cy="1965866"/>
          </a:xfrm>
        </p:spPr>
        <p:txBody>
          <a:bodyPr anchor="b">
            <a:normAutofit/>
          </a:bodyPr>
          <a:lstStyle>
            <a:lvl1pPr algn="ctr">
              <a:defRPr sz="7111"/>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726443" y="2882782"/>
            <a:ext cx="5691116" cy="1060568"/>
          </a:xfrm>
        </p:spPr>
        <p:txBody>
          <a:bodyPr>
            <a:normAutofit/>
          </a:bodyPr>
          <a:lstStyle>
            <a:lvl1pPr marL="0" indent="0" algn="ctr">
              <a:buNone/>
              <a:defRPr sz="3200"/>
            </a:lvl1pPr>
            <a:lvl2pPr marL="812810" indent="0" algn="ctr">
              <a:buNone/>
              <a:defRPr sz="3200"/>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77CA0979-F579-4E9B-A675-1F5ABBFF00DB}" type="datetimeFigureOut">
              <a:rPr lang="en-US" dirty="0"/>
              <a:t>4/29/2026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3102094539"/>
      </p:ext>
    </p:extLst>
  </p:cSld>
  <p:clrMapOvr>
    <a:masterClrMapping/>
  </p:clrMapOvr>
  <p:extLst>
    <p:ext uri="{DCECCB84-F9BA-43D5-87BE-67443E8EF086}">
      <p15:sldGuideLst xmlns:p15="http://schemas.microsoft.com/office/powerpoint/2012/main">
        <p15:guide id="5" orient="horz" pos="1620" userDrawn="1">
          <p15:clr>
            <a:srgbClr val="FBAE40"/>
          </p15:clr>
        </p15:guide>
        <p15:guide id="6"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459486" y="411480"/>
            <a:ext cx="7886700" cy="849194"/>
          </a:xfr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459486" y="1260674"/>
            <a:ext cx="7886700" cy="33720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F7E76D0F-5A12-4D0A-80B0-1A6122B61E7B}" type="datetimeFigureOut">
              <a:rPr lang="en-US" dirty="0"/>
              <a:t>4/29/2026</a:t>
            </a:fld>
            <a:endParaRPr lang="en-US" dirty="0"/>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3191463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7226166" y="433873"/>
            <a:ext cx="1535278" cy="419885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628650" y="433873"/>
            <a:ext cx="6597516" cy="41988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8B9E8C84-89CA-44AB-B0BE-5C91BAF75478}" type="datetimeFigureOut">
              <a:rPr lang="en-US" dirty="0"/>
              <a:t>4/29/2026</a:t>
            </a:fld>
            <a:endParaRPr lang="en-US" dirty="0"/>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4187661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52521-A925-B84A-9560-CD10CA8B1121}"/>
              </a:ext>
            </a:extLst>
          </p:cNvPr>
          <p:cNvSpPr>
            <a:spLocks noGrp="1"/>
          </p:cNvSpPr>
          <p:nvPr>
            <p:ph type="title"/>
          </p:nvPr>
        </p:nvSpPr>
        <p:spPr>
          <a:xfrm>
            <a:off x="628650" y="274639"/>
            <a:ext cx="7945507" cy="993775"/>
          </a:xfrm>
          <a:prstGeom prst="rect">
            <a:avLst/>
          </a:prstGeom>
        </p:spPr>
        <p:txBody>
          <a:bodyPr anchor="ctr"/>
          <a:lstStyle>
            <a:lvl1pPr>
              <a:defRPr sz="4000" b="1" i="0">
                <a:solidFill>
                  <a:schemeClr val="accent1"/>
                </a:solidFill>
                <a:latin typeface="Roboto Condensed" panose="02000000000000000000" pitchFamily="2" charset="0"/>
                <a:ea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DC44684-9759-FD46-A618-8429D8FB3CD4}"/>
              </a:ext>
            </a:extLst>
          </p:cNvPr>
          <p:cNvSpPr>
            <a:spLocks noGrp="1"/>
          </p:cNvSpPr>
          <p:nvPr>
            <p:ph idx="1"/>
          </p:nvPr>
        </p:nvSpPr>
        <p:spPr>
          <a:xfrm>
            <a:off x="628650" y="1370013"/>
            <a:ext cx="7886700" cy="3262312"/>
          </a:xfrm>
          <a:prstGeom prst="rect">
            <a:avLst/>
          </a:prstGeom>
        </p:spPr>
        <p:txBody>
          <a:bodyPr/>
          <a:lstStyle>
            <a:lvl1pPr>
              <a:defRPr>
                <a:solidFill>
                  <a:schemeClr val="accent5">
                    <a:lumMod val="10000"/>
                  </a:schemeClr>
                </a:solidFill>
              </a:defRPr>
            </a:lvl1pPr>
            <a:lvl2pPr>
              <a:defRPr>
                <a:solidFill>
                  <a:schemeClr val="accent5">
                    <a:lumMod val="10000"/>
                  </a:schemeClr>
                </a:solidFill>
              </a:defRPr>
            </a:lvl2pPr>
            <a:lvl3pPr>
              <a:defRPr>
                <a:solidFill>
                  <a:schemeClr val="accent5">
                    <a:lumMod val="10000"/>
                  </a:schemeClr>
                </a:solidFill>
              </a:defRPr>
            </a:lvl3pPr>
            <a:lvl4pPr>
              <a:defRPr>
                <a:solidFill>
                  <a:schemeClr val="accent5">
                    <a:lumMod val="10000"/>
                  </a:schemeClr>
                </a:solidFill>
              </a:defRPr>
            </a:lvl4pPr>
            <a:lvl5pPr>
              <a:defRPr>
                <a:solidFill>
                  <a:schemeClr val="accent5">
                    <a:lumMod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64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5B9D-C3DF-DE4B-9B4F-7C0DA849AF4A}"/>
              </a:ext>
            </a:extLst>
          </p:cNvPr>
          <p:cNvSpPr>
            <a:spLocks noGrp="1"/>
          </p:cNvSpPr>
          <p:nvPr>
            <p:ph type="title"/>
          </p:nvPr>
        </p:nvSpPr>
        <p:spPr>
          <a:xfrm>
            <a:off x="628649" y="274638"/>
            <a:ext cx="7945507" cy="993775"/>
          </a:xfrm>
          <a:prstGeom prst="rect">
            <a:avLst/>
          </a:prstGeom>
        </p:spPr>
        <p:txBody>
          <a:bodyPr anchor="ctr"/>
          <a:lstStyle>
            <a:lvl1pPr>
              <a:defRPr b="1" i="0">
                <a:solidFill>
                  <a:schemeClr val="accent1"/>
                </a:solidFill>
                <a:latin typeface="Roboto Condensed" panose="02000000000000000000" pitchFamily="2" charset="0"/>
                <a:ea typeface="Roboto Condensed"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9A3BE71-BB56-DB49-A2AC-43C1DD68FB57}"/>
              </a:ext>
            </a:extLst>
          </p:cNvPr>
          <p:cNvSpPr>
            <a:spLocks noGrp="1"/>
          </p:cNvSpPr>
          <p:nvPr>
            <p:ph idx="1"/>
          </p:nvPr>
        </p:nvSpPr>
        <p:spPr>
          <a:xfrm>
            <a:off x="628650" y="1370013"/>
            <a:ext cx="7886700" cy="3262312"/>
          </a:xfrm>
          <a:prstGeom prst="rect">
            <a:avLst/>
          </a:prstGeom>
        </p:spPr>
        <p:txBody>
          <a:bodyPr/>
          <a:lstStyle>
            <a:lvl1pPr>
              <a:defRPr>
                <a:solidFill>
                  <a:schemeClr val="accent5">
                    <a:lumMod val="10000"/>
                  </a:schemeClr>
                </a:solidFill>
              </a:defRPr>
            </a:lvl1pPr>
            <a:lvl2pPr>
              <a:defRPr>
                <a:solidFill>
                  <a:schemeClr val="accent5">
                    <a:lumMod val="10000"/>
                  </a:schemeClr>
                </a:solidFill>
              </a:defRPr>
            </a:lvl2pPr>
            <a:lvl3pPr>
              <a:defRPr>
                <a:solidFill>
                  <a:schemeClr val="accent5">
                    <a:lumMod val="10000"/>
                  </a:schemeClr>
                </a:solidFill>
              </a:defRPr>
            </a:lvl3pPr>
            <a:lvl4pPr>
              <a:defRPr>
                <a:solidFill>
                  <a:schemeClr val="accent5">
                    <a:lumMod val="10000"/>
                  </a:schemeClr>
                </a:solidFill>
              </a:defRPr>
            </a:lvl4pPr>
            <a:lvl5pPr>
              <a:defRPr>
                <a:solidFill>
                  <a:schemeClr val="accent5">
                    <a:lumMod val="1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9477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5B9D-C3DF-DE4B-9B4F-7C0DA849AF4A}"/>
              </a:ext>
            </a:extLst>
          </p:cNvPr>
          <p:cNvSpPr>
            <a:spLocks noGrp="1"/>
          </p:cNvSpPr>
          <p:nvPr>
            <p:ph type="title"/>
          </p:nvPr>
        </p:nvSpPr>
        <p:spPr>
          <a:xfrm>
            <a:off x="628650" y="274639"/>
            <a:ext cx="7945507" cy="993775"/>
          </a:xfrm>
          <a:prstGeom prst="rect">
            <a:avLst/>
          </a:prstGeom>
        </p:spPr>
        <p:txBody>
          <a:bodyPr anchor="ctr"/>
          <a:lstStyle>
            <a:lvl1pPr>
              <a:defRPr b="1" i="0">
                <a:solidFill>
                  <a:schemeClr val="accent1"/>
                </a:solidFill>
                <a:latin typeface="Roboto Condensed" panose="02000000000000000000" pitchFamily="2" charset="0"/>
                <a:ea typeface="Roboto Condensed"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9A3BE71-BB56-DB49-A2AC-43C1DD68FB57}"/>
              </a:ext>
            </a:extLst>
          </p:cNvPr>
          <p:cNvSpPr>
            <a:spLocks noGrp="1"/>
          </p:cNvSpPr>
          <p:nvPr>
            <p:ph idx="1"/>
          </p:nvPr>
        </p:nvSpPr>
        <p:spPr>
          <a:xfrm>
            <a:off x="628650" y="1370013"/>
            <a:ext cx="7886700" cy="3262312"/>
          </a:xfrm>
          <a:prstGeom prst="rect">
            <a:avLst/>
          </a:prstGeom>
        </p:spPr>
        <p:txBody>
          <a:bodyPr/>
          <a:lstStyle>
            <a:lvl1pPr>
              <a:defRPr>
                <a:solidFill>
                  <a:schemeClr val="accent5">
                    <a:lumMod val="10000"/>
                  </a:schemeClr>
                </a:solidFill>
              </a:defRPr>
            </a:lvl1pPr>
            <a:lvl2pPr>
              <a:defRPr>
                <a:solidFill>
                  <a:schemeClr val="accent5">
                    <a:lumMod val="10000"/>
                  </a:schemeClr>
                </a:solidFill>
              </a:defRPr>
            </a:lvl2pPr>
            <a:lvl3pPr>
              <a:defRPr>
                <a:solidFill>
                  <a:schemeClr val="accent5">
                    <a:lumMod val="10000"/>
                  </a:schemeClr>
                </a:solidFill>
              </a:defRPr>
            </a:lvl3pPr>
            <a:lvl4pPr>
              <a:defRPr>
                <a:solidFill>
                  <a:schemeClr val="accent5">
                    <a:lumMod val="10000"/>
                  </a:schemeClr>
                </a:solidFill>
              </a:defRPr>
            </a:lvl4pPr>
            <a:lvl5pPr>
              <a:defRPr>
                <a:solidFill>
                  <a:schemeClr val="accent5">
                    <a:lumMod val="1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4621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27568F-B7AC-1D4B-9C9D-E774CE50AC99}"/>
              </a:ext>
            </a:extLst>
          </p:cNvPr>
          <p:cNvSpPr>
            <a:spLocks noGrp="1"/>
          </p:cNvSpPr>
          <p:nvPr>
            <p:ph type="title"/>
          </p:nvPr>
        </p:nvSpPr>
        <p:spPr>
          <a:xfrm>
            <a:off x="5057528" y="402944"/>
            <a:ext cx="4022863" cy="993775"/>
          </a:xfrm>
          <a:prstGeom prst="rect">
            <a:avLst/>
          </a:prstGeom>
        </p:spPr>
        <p:txBody>
          <a:bodyPr vert="horz" lIns="91440" tIns="45720" rIns="91440" bIns="45720" rtlCol="0" anchor="ctr">
            <a:normAutofit/>
          </a:bodyPr>
          <a:lstStyle>
            <a:lvl1pPr>
              <a:defRPr sz="3600" b="1" i="0">
                <a:solidFill>
                  <a:schemeClr val="accent1"/>
                </a:solidFill>
                <a:latin typeface="Roboto" panose="02000000000000000000" pitchFamily="2" charset="0"/>
                <a:ea typeface="Roboto" panose="020000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F76977-2975-C944-8E22-F2C8FD57A4AF}"/>
              </a:ext>
            </a:extLst>
          </p:cNvPr>
          <p:cNvSpPr>
            <a:spLocks noGrp="1"/>
          </p:cNvSpPr>
          <p:nvPr>
            <p:ph idx="1"/>
          </p:nvPr>
        </p:nvSpPr>
        <p:spPr>
          <a:xfrm>
            <a:off x="5057528" y="1473381"/>
            <a:ext cx="4022863" cy="3262312"/>
          </a:xfrm>
          <a:prstGeom prst="rect">
            <a:avLst/>
          </a:prstGeom>
        </p:spPr>
        <p:txBody>
          <a:bodyPr vert="horz" lIns="91440" tIns="45720" rIns="91440" bIns="45720" rtlCol="0">
            <a:normAutofit/>
          </a:bodyPr>
          <a:lstStyle>
            <a:lvl1pPr>
              <a:defRPr sz="1800">
                <a:solidFill>
                  <a:schemeClr val="accent5">
                    <a:lumMod val="10000"/>
                  </a:schemeClr>
                </a:solidFill>
                <a:latin typeface="Roboto" panose="02000000000000000000" pitchFamily="2" charset="0"/>
                <a:ea typeface="Roboto" panose="02000000000000000000" pitchFamily="2" charset="0"/>
                <a:cs typeface="Arial" panose="020B0604020202020204" pitchFamily="34" charset="0"/>
              </a:defRPr>
            </a:lvl1pPr>
            <a:lvl2pPr>
              <a:defRPr sz="1800">
                <a:solidFill>
                  <a:schemeClr val="accent5">
                    <a:lumMod val="10000"/>
                  </a:schemeClr>
                </a:solidFill>
                <a:latin typeface="Roboto" panose="02000000000000000000" pitchFamily="2" charset="0"/>
                <a:ea typeface="Roboto" panose="02000000000000000000" pitchFamily="2" charset="0"/>
                <a:cs typeface="Arial" panose="020B0604020202020204" pitchFamily="34" charset="0"/>
              </a:defRPr>
            </a:lvl2pPr>
            <a:lvl3pPr>
              <a:defRPr sz="1800">
                <a:solidFill>
                  <a:schemeClr val="accent5">
                    <a:lumMod val="10000"/>
                  </a:schemeClr>
                </a:solidFill>
                <a:latin typeface="Roboto" panose="02000000000000000000" pitchFamily="2" charset="0"/>
                <a:ea typeface="Roboto" panose="02000000000000000000" pitchFamily="2" charset="0"/>
                <a:cs typeface="Arial" panose="020B0604020202020204" pitchFamily="34" charset="0"/>
              </a:defRPr>
            </a:lvl3pPr>
            <a:lvl4pPr>
              <a:defRPr sz="1800">
                <a:solidFill>
                  <a:schemeClr val="accent5">
                    <a:lumMod val="10000"/>
                  </a:schemeClr>
                </a:solidFill>
                <a:latin typeface="Roboto" panose="02000000000000000000" pitchFamily="2" charset="0"/>
                <a:ea typeface="Roboto" panose="02000000000000000000" pitchFamily="2" charset="0"/>
                <a:cs typeface="Arial" panose="020B0604020202020204" pitchFamily="34" charset="0"/>
              </a:defRPr>
            </a:lvl4pPr>
            <a:lvl5pPr>
              <a:defRPr sz="1800">
                <a:solidFill>
                  <a:schemeClr val="accent5">
                    <a:lumMod val="10000"/>
                  </a:schemeClr>
                </a:solidFill>
                <a:latin typeface="Roboto" panose="02000000000000000000" pitchFamily="2" charset="0"/>
                <a:ea typeface="Roboto" panose="02000000000000000000" pitchFamily="2"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A8016018-1283-664E-993A-E027841B7ECF}"/>
              </a:ext>
            </a:extLst>
          </p:cNvPr>
          <p:cNvSpPr>
            <a:spLocks noGrp="1"/>
          </p:cNvSpPr>
          <p:nvPr>
            <p:ph idx="10"/>
          </p:nvPr>
        </p:nvSpPr>
        <p:spPr>
          <a:xfrm>
            <a:off x="486853" y="1473381"/>
            <a:ext cx="4022863" cy="3262312"/>
          </a:xfrm>
          <a:prstGeom prst="rect">
            <a:avLst/>
          </a:prstGeom>
        </p:spPr>
        <p:txBody>
          <a:bodyPr vert="horz" lIns="91440" tIns="45720" rIns="91440" bIns="45720" rtlCol="0">
            <a:normAutofit/>
          </a:bodyPr>
          <a:lstStyle>
            <a:lvl1pPr>
              <a:defRPr>
                <a:solidFill>
                  <a:srgbClr val="F8F8F8"/>
                </a:solidFill>
                <a:latin typeface="Arial" panose="020B0604020202020204" pitchFamily="34" charset="0"/>
                <a:cs typeface="Arial" panose="020B0604020202020204" pitchFamily="34" charset="0"/>
              </a:defRPr>
            </a:lvl1pPr>
            <a:lvl2pPr>
              <a:defRPr>
                <a:solidFill>
                  <a:srgbClr val="F8F8F8"/>
                </a:solidFill>
                <a:latin typeface="Arial" panose="020B0604020202020204" pitchFamily="34" charset="0"/>
                <a:cs typeface="Arial" panose="020B0604020202020204" pitchFamily="34" charset="0"/>
              </a:defRPr>
            </a:lvl2pPr>
            <a:lvl3pPr>
              <a:defRPr>
                <a:solidFill>
                  <a:srgbClr val="F8F8F8"/>
                </a:solidFill>
                <a:latin typeface="Arial" panose="020B0604020202020204" pitchFamily="34" charset="0"/>
                <a:cs typeface="Arial" panose="020B0604020202020204" pitchFamily="34" charset="0"/>
              </a:defRPr>
            </a:lvl3pPr>
            <a:lvl4pPr>
              <a:defRPr>
                <a:solidFill>
                  <a:srgbClr val="F8F8F8"/>
                </a:solidFill>
                <a:latin typeface="Arial" panose="020B0604020202020204" pitchFamily="34" charset="0"/>
                <a:cs typeface="Arial" panose="020B0604020202020204" pitchFamily="34" charset="0"/>
              </a:defRPr>
            </a:lvl4pPr>
            <a:lvl5pPr>
              <a:defRPr>
                <a:solidFill>
                  <a:srgbClr val="F8F8F8"/>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884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5B9D-C3DF-DE4B-9B4F-7C0DA849AF4A}"/>
              </a:ext>
            </a:extLst>
          </p:cNvPr>
          <p:cNvSpPr>
            <a:spLocks noGrp="1"/>
          </p:cNvSpPr>
          <p:nvPr>
            <p:ph type="title"/>
          </p:nvPr>
        </p:nvSpPr>
        <p:spPr>
          <a:xfrm>
            <a:off x="628650" y="274639"/>
            <a:ext cx="7945507" cy="993775"/>
          </a:xfrm>
          <a:prstGeom prst="rect">
            <a:avLst/>
          </a:prstGeom>
        </p:spPr>
        <p:txBody>
          <a:bodyPr anchor="ctr"/>
          <a:lstStyle>
            <a:lvl1pPr>
              <a:defRPr b="1" i="0">
                <a:solidFill>
                  <a:schemeClr val="accent1"/>
                </a:solidFill>
                <a:latin typeface="Roboto Condensed" panose="02000000000000000000" pitchFamily="2" charset="0"/>
                <a:ea typeface="Roboto Condensed"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9A3BE71-BB56-DB49-A2AC-43C1DD68FB57}"/>
              </a:ext>
            </a:extLst>
          </p:cNvPr>
          <p:cNvSpPr>
            <a:spLocks noGrp="1"/>
          </p:cNvSpPr>
          <p:nvPr>
            <p:ph idx="1"/>
          </p:nvPr>
        </p:nvSpPr>
        <p:spPr>
          <a:xfrm>
            <a:off x="628650" y="1370013"/>
            <a:ext cx="7886700" cy="3262312"/>
          </a:xfrm>
          <a:prstGeom prst="rect">
            <a:avLst/>
          </a:prstGeom>
        </p:spPr>
        <p:txBody>
          <a:bodyPr/>
          <a:lstStyle>
            <a:lvl1pPr>
              <a:defRPr>
                <a:solidFill>
                  <a:schemeClr val="accent5">
                    <a:lumMod val="10000"/>
                  </a:schemeClr>
                </a:solidFill>
              </a:defRPr>
            </a:lvl1pPr>
            <a:lvl2pPr>
              <a:defRPr>
                <a:solidFill>
                  <a:schemeClr val="accent5">
                    <a:lumMod val="10000"/>
                  </a:schemeClr>
                </a:solidFill>
              </a:defRPr>
            </a:lvl2pPr>
            <a:lvl3pPr>
              <a:defRPr>
                <a:solidFill>
                  <a:schemeClr val="accent5">
                    <a:lumMod val="10000"/>
                  </a:schemeClr>
                </a:solidFill>
              </a:defRPr>
            </a:lvl3pPr>
            <a:lvl4pPr>
              <a:defRPr>
                <a:solidFill>
                  <a:schemeClr val="accent5">
                    <a:lumMod val="10000"/>
                  </a:schemeClr>
                </a:solidFill>
              </a:defRPr>
            </a:lvl4pPr>
            <a:lvl5pPr>
              <a:defRPr>
                <a:solidFill>
                  <a:schemeClr val="accent5">
                    <a:lumMod val="1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1681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27568F-B7AC-1D4B-9C9D-E774CE50AC99}"/>
              </a:ext>
            </a:extLst>
          </p:cNvPr>
          <p:cNvSpPr>
            <a:spLocks noGrp="1"/>
          </p:cNvSpPr>
          <p:nvPr>
            <p:ph type="title"/>
          </p:nvPr>
        </p:nvSpPr>
        <p:spPr>
          <a:xfrm>
            <a:off x="5057528" y="402944"/>
            <a:ext cx="4022863" cy="993775"/>
          </a:xfrm>
          <a:prstGeom prst="rect">
            <a:avLst/>
          </a:prstGeom>
        </p:spPr>
        <p:txBody>
          <a:bodyPr vert="horz" lIns="91440" tIns="45720" rIns="91440" bIns="45720" rtlCol="0" anchor="ctr">
            <a:normAutofit/>
          </a:bodyPr>
          <a:lstStyle>
            <a:lvl1pPr>
              <a:defRPr sz="3600" b="1" i="0">
                <a:solidFill>
                  <a:schemeClr val="accent1"/>
                </a:solidFill>
                <a:latin typeface="Roboto" panose="02000000000000000000" pitchFamily="2" charset="0"/>
                <a:ea typeface="Roboto" panose="020000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F76977-2975-C944-8E22-F2C8FD57A4AF}"/>
              </a:ext>
            </a:extLst>
          </p:cNvPr>
          <p:cNvSpPr>
            <a:spLocks noGrp="1"/>
          </p:cNvSpPr>
          <p:nvPr>
            <p:ph idx="1"/>
          </p:nvPr>
        </p:nvSpPr>
        <p:spPr>
          <a:xfrm>
            <a:off x="5057528" y="1473381"/>
            <a:ext cx="4022863" cy="3262312"/>
          </a:xfrm>
          <a:prstGeom prst="rect">
            <a:avLst/>
          </a:prstGeom>
        </p:spPr>
        <p:txBody>
          <a:bodyPr vert="horz" lIns="91440" tIns="45720" rIns="91440" bIns="45720" rtlCol="0">
            <a:normAutofit/>
          </a:bodyPr>
          <a:lstStyle>
            <a:lvl1pPr>
              <a:defRPr sz="1800">
                <a:solidFill>
                  <a:schemeClr val="accent5">
                    <a:lumMod val="10000"/>
                  </a:schemeClr>
                </a:solidFill>
                <a:latin typeface="Roboto" panose="02000000000000000000" pitchFamily="2" charset="0"/>
                <a:ea typeface="Roboto" panose="02000000000000000000" pitchFamily="2" charset="0"/>
                <a:cs typeface="Arial" panose="020B0604020202020204" pitchFamily="34" charset="0"/>
              </a:defRPr>
            </a:lvl1pPr>
            <a:lvl2pPr>
              <a:defRPr sz="1800">
                <a:solidFill>
                  <a:schemeClr val="accent5">
                    <a:lumMod val="10000"/>
                  </a:schemeClr>
                </a:solidFill>
                <a:latin typeface="Roboto" panose="02000000000000000000" pitchFamily="2" charset="0"/>
                <a:ea typeface="Roboto" panose="02000000000000000000" pitchFamily="2" charset="0"/>
                <a:cs typeface="Arial" panose="020B0604020202020204" pitchFamily="34" charset="0"/>
              </a:defRPr>
            </a:lvl2pPr>
            <a:lvl3pPr>
              <a:defRPr sz="1800">
                <a:solidFill>
                  <a:schemeClr val="accent5">
                    <a:lumMod val="10000"/>
                  </a:schemeClr>
                </a:solidFill>
                <a:latin typeface="Roboto" panose="02000000000000000000" pitchFamily="2" charset="0"/>
                <a:ea typeface="Roboto" panose="02000000000000000000" pitchFamily="2" charset="0"/>
                <a:cs typeface="Arial" panose="020B0604020202020204" pitchFamily="34" charset="0"/>
              </a:defRPr>
            </a:lvl3pPr>
            <a:lvl4pPr>
              <a:defRPr sz="1800">
                <a:solidFill>
                  <a:schemeClr val="accent5">
                    <a:lumMod val="10000"/>
                  </a:schemeClr>
                </a:solidFill>
                <a:latin typeface="Roboto" panose="02000000000000000000" pitchFamily="2" charset="0"/>
                <a:ea typeface="Roboto" panose="02000000000000000000" pitchFamily="2" charset="0"/>
                <a:cs typeface="Arial" panose="020B0604020202020204" pitchFamily="34" charset="0"/>
              </a:defRPr>
            </a:lvl4pPr>
            <a:lvl5pPr>
              <a:defRPr sz="1800">
                <a:solidFill>
                  <a:schemeClr val="accent5">
                    <a:lumMod val="10000"/>
                  </a:schemeClr>
                </a:solidFill>
                <a:latin typeface="Roboto" panose="02000000000000000000" pitchFamily="2" charset="0"/>
                <a:ea typeface="Roboto" panose="02000000000000000000" pitchFamily="2"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A8016018-1283-664E-993A-E027841B7ECF}"/>
              </a:ext>
            </a:extLst>
          </p:cNvPr>
          <p:cNvSpPr>
            <a:spLocks noGrp="1"/>
          </p:cNvSpPr>
          <p:nvPr>
            <p:ph idx="10"/>
          </p:nvPr>
        </p:nvSpPr>
        <p:spPr>
          <a:xfrm>
            <a:off x="486853" y="1473381"/>
            <a:ext cx="4022863" cy="3262312"/>
          </a:xfrm>
          <a:prstGeom prst="rect">
            <a:avLst/>
          </a:prstGeom>
        </p:spPr>
        <p:txBody>
          <a:bodyPr vert="horz" lIns="91440" tIns="45720" rIns="91440" bIns="45720" rtlCol="0">
            <a:normAutofit/>
          </a:bodyPr>
          <a:lstStyle>
            <a:lvl1pPr>
              <a:defRPr>
                <a:solidFill>
                  <a:srgbClr val="F8F8F8"/>
                </a:solidFill>
                <a:latin typeface="Arial" panose="020B0604020202020204" pitchFamily="34" charset="0"/>
                <a:cs typeface="Arial" panose="020B0604020202020204" pitchFamily="34" charset="0"/>
              </a:defRPr>
            </a:lvl1pPr>
            <a:lvl2pPr>
              <a:defRPr>
                <a:solidFill>
                  <a:srgbClr val="F8F8F8"/>
                </a:solidFill>
                <a:latin typeface="Arial" panose="020B0604020202020204" pitchFamily="34" charset="0"/>
                <a:cs typeface="Arial" panose="020B0604020202020204" pitchFamily="34" charset="0"/>
              </a:defRPr>
            </a:lvl2pPr>
            <a:lvl3pPr>
              <a:defRPr>
                <a:solidFill>
                  <a:srgbClr val="F8F8F8"/>
                </a:solidFill>
                <a:latin typeface="Arial" panose="020B0604020202020204" pitchFamily="34" charset="0"/>
                <a:cs typeface="Arial" panose="020B0604020202020204" pitchFamily="34" charset="0"/>
              </a:defRPr>
            </a:lvl3pPr>
            <a:lvl4pPr>
              <a:defRPr>
                <a:solidFill>
                  <a:srgbClr val="F8F8F8"/>
                </a:solidFill>
                <a:latin typeface="Arial" panose="020B0604020202020204" pitchFamily="34" charset="0"/>
                <a:cs typeface="Arial" panose="020B0604020202020204" pitchFamily="34" charset="0"/>
              </a:defRPr>
            </a:lvl4pPr>
            <a:lvl5pPr>
              <a:defRPr>
                <a:solidFill>
                  <a:srgbClr val="F8F8F8"/>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7242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52521-A925-B84A-9560-CD10CA8B1121}"/>
              </a:ext>
            </a:extLst>
          </p:cNvPr>
          <p:cNvSpPr>
            <a:spLocks noGrp="1"/>
          </p:cNvSpPr>
          <p:nvPr>
            <p:ph type="title"/>
          </p:nvPr>
        </p:nvSpPr>
        <p:spPr>
          <a:xfrm>
            <a:off x="628649" y="274638"/>
            <a:ext cx="7945507" cy="993775"/>
          </a:xfrm>
          <a:prstGeom prst="rect">
            <a:avLst/>
          </a:prstGeom>
        </p:spPr>
        <p:txBody>
          <a:bodyPr anchor="ctr"/>
          <a:lstStyle>
            <a:lvl1pPr>
              <a:defRPr sz="4000" b="1" i="0">
                <a:solidFill>
                  <a:schemeClr val="accent1"/>
                </a:solidFill>
                <a:latin typeface="Roboto Condensed" panose="02000000000000000000" pitchFamily="2" charset="0"/>
                <a:ea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DC44684-9759-FD46-A618-8429D8FB3CD4}"/>
              </a:ext>
            </a:extLst>
          </p:cNvPr>
          <p:cNvSpPr>
            <a:spLocks noGrp="1"/>
          </p:cNvSpPr>
          <p:nvPr>
            <p:ph idx="1"/>
          </p:nvPr>
        </p:nvSpPr>
        <p:spPr>
          <a:xfrm>
            <a:off x="628650" y="1370013"/>
            <a:ext cx="7886700" cy="3262312"/>
          </a:xfrm>
          <a:prstGeom prst="rect">
            <a:avLst/>
          </a:prstGeom>
        </p:spPr>
        <p:txBody>
          <a:bodyPr/>
          <a:lstStyle>
            <a:lvl1pPr>
              <a:defRPr>
                <a:solidFill>
                  <a:schemeClr val="accent5">
                    <a:lumMod val="10000"/>
                  </a:schemeClr>
                </a:solidFill>
              </a:defRPr>
            </a:lvl1pPr>
            <a:lvl2pPr>
              <a:defRPr>
                <a:solidFill>
                  <a:schemeClr val="accent5">
                    <a:lumMod val="10000"/>
                  </a:schemeClr>
                </a:solidFill>
              </a:defRPr>
            </a:lvl2pPr>
            <a:lvl3pPr>
              <a:defRPr>
                <a:solidFill>
                  <a:schemeClr val="accent5">
                    <a:lumMod val="10000"/>
                  </a:schemeClr>
                </a:solidFill>
              </a:defRPr>
            </a:lvl3pPr>
            <a:lvl4pPr>
              <a:defRPr>
                <a:solidFill>
                  <a:schemeClr val="accent5">
                    <a:lumMod val="10000"/>
                  </a:schemeClr>
                </a:solidFill>
              </a:defRPr>
            </a:lvl4pPr>
            <a:lvl5pPr>
              <a:defRPr>
                <a:solidFill>
                  <a:schemeClr val="accent5">
                    <a:lumMod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9025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52521-A925-B84A-9560-CD10CA8B1121}"/>
              </a:ext>
            </a:extLst>
          </p:cNvPr>
          <p:cNvSpPr>
            <a:spLocks noGrp="1"/>
          </p:cNvSpPr>
          <p:nvPr>
            <p:ph type="title"/>
          </p:nvPr>
        </p:nvSpPr>
        <p:spPr>
          <a:xfrm>
            <a:off x="628650" y="274639"/>
            <a:ext cx="7945507" cy="993775"/>
          </a:xfrm>
          <a:prstGeom prst="rect">
            <a:avLst/>
          </a:prstGeom>
        </p:spPr>
        <p:txBody>
          <a:bodyPr anchor="ctr"/>
          <a:lstStyle>
            <a:lvl1pPr>
              <a:defRPr sz="4000" b="1" i="0">
                <a:solidFill>
                  <a:schemeClr val="accent1"/>
                </a:solidFill>
                <a:latin typeface="Roboto Condensed" panose="02000000000000000000" pitchFamily="2" charset="0"/>
                <a:ea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DC44684-9759-FD46-A618-8429D8FB3CD4}"/>
              </a:ext>
            </a:extLst>
          </p:cNvPr>
          <p:cNvSpPr>
            <a:spLocks noGrp="1"/>
          </p:cNvSpPr>
          <p:nvPr>
            <p:ph idx="1"/>
          </p:nvPr>
        </p:nvSpPr>
        <p:spPr>
          <a:xfrm>
            <a:off x="628650" y="1370013"/>
            <a:ext cx="7886700" cy="3262312"/>
          </a:xfrm>
          <a:prstGeom prst="rect">
            <a:avLst/>
          </a:prstGeom>
        </p:spPr>
        <p:txBody>
          <a:bodyPr/>
          <a:lstStyle>
            <a:lvl1pPr>
              <a:defRPr>
                <a:solidFill>
                  <a:schemeClr val="accent5">
                    <a:lumMod val="10000"/>
                  </a:schemeClr>
                </a:solidFill>
              </a:defRPr>
            </a:lvl1pPr>
            <a:lvl2pPr>
              <a:defRPr>
                <a:solidFill>
                  <a:schemeClr val="accent5">
                    <a:lumMod val="10000"/>
                  </a:schemeClr>
                </a:solidFill>
              </a:defRPr>
            </a:lvl2pPr>
            <a:lvl3pPr>
              <a:defRPr>
                <a:solidFill>
                  <a:schemeClr val="accent5">
                    <a:lumMod val="10000"/>
                  </a:schemeClr>
                </a:solidFill>
              </a:defRPr>
            </a:lvl3pPr>
            <a:lvl4pPr>
              <a:defRPr>
                <a:solidFill>
                  <a:schemeClr val="accent5">
                    <a:lumMod val="10000"/>
                  </a:schemeClr>
                </a:solidFill>
              </a:defRPr>
            </a:lvl4pPr>
            <a:lvl5pPr>
              <a:defRPr>
                <a:solidFill>
                  <a:schemeClr val="accent5">
                    <a:lumMod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6073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3E7156E-175E-4DBA-9D21-B772C320F342}" type="datetimeFigureOut">
              <a:rPr lang="en-US" dirty="0"/>
              <a:t>4/29/2026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2151711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0BC1-22DD-1746-8305-00E3EB91D723}"/>
              </a:ext>
            </a:extLst>
          </p:cNvPr>
          <p:cNvSpPr>
            <a:spLocks noGrp="1"/>
          </p:cNvSpPr>
          <p:nvPr>
            <p:ph type="title"/>
          </p:nvPr>
        </p:nvSpPr>
        <p:spPr>
          <a:xfrm>
            <a:off x="628650" y="274639"/>
            <a:ext cx="7945507" cy="993775"/>
          </a:xfrm>
          <a:prstGeom prst="rect">
            <a:avLst/>
          </a:prstGeom>
        </p:spPr>
        <p:txBody>
          <a:bodyPr/>
          <a:lstStyle>
            <a:lvl1pPr>
              <a:defRPr b="1"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7866CF-4F38-B84B-A57B-3019B5CCE45D}"/>
              </a:ext>
            </a:extLst>
          </p:cNvPr>
          <p:cNvSpPr>
            <a:spLocks noGrp="1"/>
          </p:cNvSpPr>
          <p:nvPr>
            <p:ph sz="half" idx="1"/>
          </p:nvPr>
        </p:nvSpPr>
        <p:spPr>
          <a:xfrm>
            <a:off x="628650" y="1370013"/>
            <a:ext cx="3867150" cy="3262312"/>
          </a:xfrm>
          <a:prstGeom prst="rect">
            <a:avLst/>
          </a:prstGeom>
        </p:spPr>
        <p:txBody>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6B0B79-CDEC-284A-9330-AE721F4EEBCD}"/>
              </a:ext>
            </a:extLst>
          </p:cNvPr>
          <p:cNvSpPr>
            <a:spLocks noGrp="1"/>
          </p:cNvSpPr>
          <p:nvPr>
            <p:ph sz="half" idx="2"/>
          </p:nvPr>
        </p:nvSpPr>
        <p:spPr>
          <a:xfrm>
            <a:off x="4648200" y="1370013"/>
            <a:ext cx="3867150" cy="3262312"/>
          </a:xfrm>
          <a:prstGeom prst="rect">
            <a:avLst/>
          </a:prstGeom>
        </p:spPr>
        <p:txBody>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045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9844" y="2250220"/>
            <a:ext cx="8077199" cy="1026589"/>
          </a:xfrm>
          <a:prstGeom prst="rect">
            <a:avLst/>
          </a:prstGeom>
        </p:spPr>
        <p:txBody>
          <a:bodyPr/>
          <a:lstStyle>
            <a:lvl1pPr>
              <a:defRPr b="1" i="0">
                <a:solidFill>
                  <a:srgbClr val="F8F8F8"/>
                </a:solidFill>
                <a:latin typeface="Roboto Condensed" panose="02000000000000000000" pitchFamily="2" charset="0"/>
                <a:ea typeface="Roboto Condensed" panose="02000000000000000000" pitchFamily="2" charset="0"/>
              </a:defRPr>
            </a:lvl1pPr>
          </a:lstStyle>
          <a:p>
            <a:r>
              <a:rPr lang="en-US"/>
              <a:t>Click to edit Master title style</a:t>
            </a:r>
          </a:p>
        </p:txBody>
      </p:sp>
      <p:sp>
        <p:nvSpPr>
          <p:cNvPr id="3" name="Subtitle 2"/>
          <p:cNvSpPr>
            <a:spLocks noGrp="1"/>
          </p:cNvSpPr>
          <p:nvPr>
            <p:ph type="subTitle" idx="1"/>
          </p:nvPr>
        </p:nvSpPr>
        <p:spPr>
          <a:xfrm>
            <a:off x="1371600" y="3491119"/>
            <a:ext cx="6400800" cy="1314450"/>
          </a:xfrm>
          <a:prstGeom prst="rect">
            <a:avLst/>
          </a:prstGeom>
        </p:spPr>
        <p:txBody>
          <a:bodyPr/>
          <a:lstStyle>
            <a:lvl1pPr marL="0" indent="0" algn="ctr">
              <a:buNone/>
              <a:defRPr>
                <a:solidFill>
                  <a:srgbClr val="D7DF23"/>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9" name="TextBox 8">
            <a:extLst>
              <a:ext uri="{FF2B5EF4-FFF2-40B4-BE49-F238E27FC236}">
                <a16:creationId xmlns:a16="http://schemas.microsoft.com/office/drawing/2014/main" id="{31A5FB17-D3FE-8B4C-892A-4E155C039122}"/>
              </a:ext>
            </a:extLst>
          </p:cNvPr>
          <p:cNvSpPr txBox="1"/>
          <p:nvPr userDrawn="1"/>
        </p:nvSpPr>
        <p:spPr>
          <a:xfrm>
            <a:off x="6723343" y="4839365"/>
            <a:ext cx="1455726" cy="200055"/>
          </a:xfrm>
          <a:prstGeom prst="rect">
            <a:avLst/>
          </a:prstGeom>
          <a:noFill/>
        </p:spPr>
        <p:txBody>
          <a:bodyPr wrap="square" rtlCol="0">
            <a:spAutoFit/>
          </a:bodyPr>
          <a:lstStyle/>
          <a:p>
            <a:r>
              <a:rPr lang="en-US" sz="700">
                <a:solidFill>
                  <a:srgbClr val="92D050"/>
                </a:solidFill>
              </a:rPr>
              <a:t>©2021 National Safety Council</a:t>
            </a:r>
          </a:p>
        </p:txBody>
      </p:sp>
      <p:sp>
        <p:nvSpPr>
          <p:cNvPr id="7" name="TextBox 6">
            <a:extLst>
              <a:ext uri="{FF2B5EF4-FFF2-40B4-BE49-F238E27FC236}">
                <a16:creationId xmlns:a16="http://schemas.microsoft.com/office/drawing/2014/main" id="{A24393EE-C035-E343-B71D-C399DA51E06A}"/>
              </a:ext>
            </a:extLst>
          </p:cNvPr>
          <p:cNvSpPr txBox="1"/>
          <p:nvPr userDrawn="1"/>
        </p:nvSpPr>
        <p:spPr>
          <a:xfrm>
            <a:off x="5817542" y="4839364"/>
            <a:ext cx="1455726" cy="200055"/>
          </a:xfrm>
          <a:prstGeom prst="rect">
            <a:avLst/>
          </a:prstGeom>
          <a:noFill/>
        </p:spPr>
        <p:txBody>
          <a:bodyPr wrap="square" rtlCol="0">
            <a:spAutoFit/>
          </a:bodyPr>
          <a:lstStyle/>
          <a:p>
            <a:r>
              <a:rPr lang="en-US" sz="700">
                <a:solidFill>
                  <a:srgbClr val="92D050"/>
                </a:solidFill>
              </a:rPr>
              <a:t>CONFIDENTIAL</a:t>
            </a:r>
          </a:p>
        </p:txBody>
      </p:sp>
    </p:spTree>
    <p:extLst>
      <p:ext uri="{BB962C8B-B14F-4D97-AF65-F5344CB8AC3E}">
        <p14:creationId xmlns:p14="http://schemas.microsoft.com/office/powerpoint/2010/main" val="151726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55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52536" y="415212"/>
            <a:ext cx="6204855" cy="3006644"/>
          </a:xfrm>
        </p:spPr>
        <p:txBody>
          <a:bodyPr anchor="t">
            <a:normAutofit/>
          </a:bodyPr>
          <a:lstStyle>
            <a:lvl1pPr>
              <a:defRPr sz="9600" cap="all" baseline="0"/>
            </a:lvl1pPr>
          </a:lstStyle>
          <a:p>
            <a:r>
              <a:rPr lang="en-US" dirty="0"/>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52535" y="3442098"/>
            <a:ext cx="6204855" cy="1038463"/>
          </a:xfrm>
        </p:spPr>
        <p:txBody>
          <a:bodyPr anchor="b">
            <a:normAutofit/>
          </a:bodyPr>
          <a:lstStyle>
            <a:lvl1pPr marL="0" indent="0">
              <a:buNone/>
              <a:defRPr sz="3556">
                <a:solidFill>
                  <a:schemeClr val="tx1"/>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04895F6E-3D02-4292-95D1-C62B3126321B}" type="datetimeFigureOut">
              <a:rPr lang="en-US" dirty="0"/>
              <a:t>4/29/2026</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3386647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9486" y="411480"/>
            <a:ext cx="8055864" cy="84919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459486"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46291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DCB5ACB-D10C-44A8-9570-124370F4CB38}" type="datetimeFigureOut">
              <a:rPr lang="en-US" dirty="0"/>
              <a:t>4/29/2026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1484674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57200" y="410547"/>
            <a:ext cx="8059341" cy="857469"/>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57201" y="1264301"/>
            <a:ext cx="3868340" cy="419876"/>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457201" y="1790171"/>
            <a:ext cx="3868340" cy="28238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4629150" y="1264301"/>
            <a:ext cx="3887391" cy="419876"/>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4629150" y="1790171"/>
            <a:ext cx="3887392" cy="28238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AB8D84F4-0E7A-4BDE-98C6-AE68FB974645}" type="datetimeFigureOut">
              <a:rPr lang="en-US" dirty="0"/>
              <a:t>4/29/2026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
              </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1827015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CBEFF1D8-9801-4C4B-92F3-66C9A863BD74}" type="datetimeFigureOut">
              <a:rPr lang="en-US" dirty="0"/>
              <a:t>4/29/2026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223047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61FE8FD-B23E-4E1A-83EF-0847EBEA0105}" type="datetimeFigureOut">
              <a:rPr lang="en-US" dirty="0"/>
              <a:t>4/29/2026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4266160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47870" y="415212"/>
            <a:ext cx="2696726" cy="1318129"/>
          </a:xfrm>
        </p:spPr>
        <p:txBody>
          <a:bodyPr anchor="t">
            <a:normAutofit/>
          </a:bodyPr>
          <a:lstStyle>
            <a:lvl1pPr>
              <a:defRPr sz="4978"/>
            </a:lvl1pPr>
          </a:lstStyle>
          <a:p>
            <a:r>
              <a:rPr lang="en-US" dirty="0"/>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3851031" y="415212"/>
            <a:ext cx="4709806" cy="4114800"/>
          </a:xfrm>
        </p:spPr>
        <p:txBody>
          <a:bodyPr>
            <a:normAutofit/>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47870" y="1733341"/>
            <a:ext cx="2696726" cy="2796671"/>
          </a:xfrm>
        </p:spPr>
        <p:txBody>
          <a:bodyPr anchor="t">
            <a:normAutofit/>
          </a:bodyPr>
          <a:lstStyle>
            <a:lvl1pPr marL="0" indent="0">
              <a:buNone/>
              <a:defRPr sz="3200"/>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dirty="0"/>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8DDF891E-A7C2-465C-AD39-8EDCB0F58E3C}" type="datetimeFigureOut">
              <a:rPr lang="en-US" dirty="0"/>
              <a:t>4/29/2026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255960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45770" y="418338"/>
            <a:ext cx="2696726" cy="1659235"/>
          </a:xfrm>
        </p:spPr>
        <p:txBody>
          <a:bodyPr anchor="t">
            <a:normAutofit/>
          </a:bodyPr>
          <a:lstStyle>
            <a:lvl1pPr>
              <a:defRPr sz="4978"/>
            </a:lvl1pPr>
          </a:lstStyle>
          <a:p>
            <a:r>
              <a:rPr lang="en-US" dirty="0"/>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3797490" y="492827"/>
            <a:ext cx="4862765" cy="4166928"/>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57201" y="2119603"/>
            <a:ext cx="2689190" cy="2575979"/>
          </a:xfrm>
        </p:spPr>
        <p:txBody>
          <a:bodyPr anchor="b"/>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dirty="0"/>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39F93E5-AFB6-485C-8E3C-32F92A07875F}" type="datetimeFigureOut">
              <a:rPr lang="en-US" dirty="0"/>
              <a:t>4/29/2026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2546044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8.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59486" y="411480"/>
            <a:ext cx="7990184" cy="84919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59486" y="1286649"/>
            <a:ext cx="7990184" cy="344537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02870" y="4839752"/>
            <a:ext cx="2620736" cy="273844"/>
          </a:xfrm>
          <a:prstGeom prst="rect">
            <a:avLst/>
          </a:prstGeom>
        </p:spPr>
        <p:txBody>
          <a:bodyPr vert="horz" lIns="91440" tIns="45720" rIns="91440" bIns="45720" rtlCol="0" anchor="ctr"/>
          <a:lstStyle>
            <a:lvl1pPr algn="l">
              <a:defRPr sz="1600">
                <a:solidFill>
                  <a:schemeClr val="tx1"/>
                </a:solidFill>
              </a:defRPr>
            </a:lvl1pPr>
          </a:lstStyle>
          <a:p>
            <a:fld id="{3A332BE1-279E-4118-9FE3-7952B079A510}" type="datetimeFigureOut">
              <a:rPr lang="en-US" dirty="0"/>
              <a:t>4/29/2026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6657391" y="4839752"/>
            <a:ext cx="2104054" cy="273844"/>
          </a:xfrm>
          <a:prstGeom prst="rect">
            <a:avLst/>
          </a:prstGeom>
        </p:spPr>
        <p:txBody>
          <a:bodyPr vert="horz" lIns="91440" tIns="45720" rIns="91440" bIns="45720" rtlCol="0" anchor="ctr"/>
          <a:lstStyle>
            <a:lvl1pPr algn="r">
              <a:defRPr sz="1600">
                <a:solidFill>
                  <a:schemeClr val="tx1"/>
                </a:solidFill>
              </a:defRPr>
            </a:lvl1pPr>
          </a:lstStyle>
          <a:p>
            <a:r>
              <a:rPr lang="en-US" dirty="0"/>
              <a:t>
              </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8724122" y="4839752"/>
            <a:ext cx="321905" cy="273844"/>
          </a:xfrm>
          <a:prstGeom prst="rect">
            <a:avLst/>
          </a:prstGeom>
        </p:spPr>
        <p:txBody>
          <a:bodyPr vert="horz" lIns="91440" tIns="45720" rIns="91440" bIns="45720" rtlCol="0" anchor="ctr"/>
          <a:lstStyle>
            <a:lvl1pPr algn="r">
              <a:defRPr sz="1600">
                <a:solidFill>
                  <a:schemeClr val="tx1"/>
                </a:solidFill>
              </a:defRPr>
            </a:lvl1pPr>
          </a:lstStyle>
          <a:p>
            <a:fld id="{CC057153-B650-4DEB-B370-79DDCFDCE934}" type="slidenum">
              <a:rPr lang="en-US" dirty="0"/>
              <a:t>‹#›</a:t>
            </a:fld>
            <a:endParaRPr lang="en-US" dirty="0"/>
          </a:p>
        </p:txBody>
      </p:sp>
    </p:spTree>
    <p:extLst>
      <p:ext uri="{BB962C8B-B14F-4D97-AF65-F5344CB8AC3E}">
        <p14:creationId xmlns:p14="http://schemas.microsoft.com/office/powerpoint/2010/main" val="405918121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1620" userDrawn="1">
          <p15:clr>
            <a:srgbClr val="F26B43"/>
          </p15:clr>
        </p15:guide>
        <p15:guide id="6"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8E8E8"/>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6BC1652-55E2-FB41-9E88-65D17815A2DD}"/>
              </a:ext>
            </a:extLst>
          </p:cNvPr>
          <p:cNvSpPr txBox="1"/>
          <p:nvPr userDrawn="1"/>
        </p:nvSpPr>
        <p:spPr>
          <a:xfrm>
            <a:off x="8769927" y="4816282"/>
            <a:ext cx="374073" cy="246221"/>
          </a:xfrm>
          <a:prstGeom prst="rect">
            <a:avLst/>
          </a:prstGeom>
          <a:noFill/>
        </p:spPr>
        <p:txBody>
          <a:bodyPr wrap="square" rtlCol="0">
            <a:spAutoFit/>
          </a:bodyPr>
          <a:lstStyle/>
          <a:p>
            <a:fld id="{FCFFA032-9782-C943-8055-C1787F6935A9}" type="slidenum">
              <a:rPr lang="en-US" altLang="en-US" sz="1000" smtClean="0">
                <a:solidFill>
                  <a:schemeClr val="accent5">
                    <a:lumMod val="50000"/>
                  </a:schemeClr>
                </a:solidFill>
                <a:latin typeface="Arial" panose="020B0604020202020204" pitchFamily="34" charset="0"/>
                <a:cs typeface="Arial" panose="020B0604020202020204" pitchFamily="34" charset="0"/>
              </a:rPr>
              <a:pPr/>
              <a:t>‹#›</a:t>
            </a:fld>
            <a:endParaRPr lang="en-US" altLang="en-US" sz="1800" dirty="0">
              <a:solidFill>
                <a:schemeClr val="accent5">
                  <a:lumMod val="50000"/>
                </a:schemeClr>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152" y="4399340"/>
            <a:ext cx="997279" cy="640080"/>
          </a:xfrm>
          <a:prstGeom prst="rect">
            <a:avLst/>
          </a:prstGeom>
        </p:spPr>
      </p:pic>
    </p:spTree>
    <p:extLst>
      <p:ext uri="{BB962C8B-B14F-4D97-AF65-F5344CB8AC3E}">
        <p14:creationId xmlns:p14="http://schemas.microsoft.com/office/powerpoint/2010/main" val="2624466119"/>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0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9152" y="4399340"/>
            <a:ext cx="997279" cy="640080"/>
          </a:xfrm>
          <a:prstGeom prst="rect">
            <a:avLst/>
          </a:prstGeom>
        </p:spPr>
      </p:pic>
    </p:spTree>
    <p:extLst>
      <p:ext uri="{BB962C8B-B14F-4D97-AF65-F5344CB8AC3E}">
        <p14:creationId xmlns:p14="http://schemas.microsoft.com/office/powerpoint/2010/main" val="805582614"/>
      </p:ext>
    </p:extLst>
  </p:cSld>
  <p:clrMap bg1="lt1" tx1="dk1" bg2="lt2" tx2="dk2" accent1="accent1" accent2="accent2" accent3="accent3" accent4="accent4" accent5="accent5" accent6="accent6" hlink="hlink" folHlink="folHlink"/>
  <p:sldLayoutIdLst>
    <p:sldLayoutId id="2147483752" r:id="rId1"/>
    <p:sldLayoutId id="2147483755" r:id="rId2"/>
  </p:sldLayoutIdLst>
  <p:txStyles>
    <p:titleStyle>
      <a:lvl1pPr algn="l" defTabSz="914378" rtl="0" eaLnBrk="1" latinLnBrk="0" hangingPunct="1">
        <a:lnSpc>
          <a:spcPct val="90000"/>
        </a:lnSpc>
        <a:spcBef>
          <a:spcPct val="0"/>
        </a:spcBef>
        <a:buNone/>
        <a:defRPr sz="4000" b="1" i="0" kern="1200">
          <a:solidFill>
            <a:schemeClr val="bg1"/>
          </a:solidFill>
          <a:latin typeface="Arial" panose="020B0604020202020204" pitchFamily="34" charset="0"/>
          <a:ea typeface="+mj-ea"/>
          <a:cs typeface="Arial" panose="020B0604020202020204" pitchFamily="34" charset="0"/>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F793FC-793F-644E-83C7-3F18D8BD039D}"/>
              </a:ext>
            </a:extLst>
          </p:cNvPr>
          <p:cNvSpPr txBox="1"/>
          <p:nvPr userDrawn="1"/>
        </p:nvSpPr>
        <p:spPr>
          <a:xfrm>
            <a:off x="6723343" y="4839365"/>
            <a:ext cx="1455726" cy="200055"/>
          </a:xfrm>
          <a:prstGeom prst="rect">
            <a:avLst/>
          </a:prstGeom>
          <a:noFill/>
        </p:spPr>
        <p:txBody>
          <a:bodyPr wrap="square" rtlCol="0">
            <a:spAutoFit/>
          </a:bodyPr>
          <a:lstStyle/>
          <a:p>
            <a:r>
              <a:rPr lang="en-US" sz="700" dirty="0">
                <a:solidFill>
                  <a:schemeClr val="accent5">
                    <a:lumMod val="50000"/>
                  </a:schemeClr>
                </a:solidFill>
              </a:rPr>
              <a:t>©2021 National Safety Council</a:t>
            </a:r>
          </a:p>
        </p:txBody>
      </p:sp>
      <p:sp>
        <p:nvSpPr>
          <p:cNvPr id="6" name="TextBox 5">
            <a:extLst>
              <a:ext uri="{FF2B5EF4-FFF2-40B4-BE49-F238E27FC236}">
                <a16:creationId xmlns:a16="http://schemas.microsoft.com/office/drawing/2014/main" id="{9D90879F-CC17-D544-9BF6-5499D124F3D6}"/>
              </a:ext>
            </a:extLst>
          </p:cNvPr>
          <p:cNvSpPr txBox="1"/>
          <p:nvPr userDrawn="1"/>
        </p:nvSpPr>
        <p:spPr>
          <a:xfrm>
            <a:off x="5817542" y="4839364"/>
            <a:ext cx="1455726" cy="200055"/>
          </a:xfrm>
          <a:prstGeom prst="rect">
            <a:avLst/>
          </a:prstGeom>
          <a:noFill/>
        </p:spPr>
        <p:txBody>
          <a:bodyPr wrap="square" rtlCol="0">
            <a:spAutoFit/>
          </a:bodyPr>
          <a:lstStyle/>
          <a:p>
            <a:r>
              <a:rPr lang="en-US" sz="700" dirty="0">
                <a:solidFill>
                  <a:schemeClr val="accent5">
                    <a:lumMod val="50000"/>
                  </a:schemeClr>
                </a:solidFill>
              </a:rPr>
              <a:t>CONFIDENTIAL</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9152" y="4399340"/>
            <a:ext cx="997279" cy="640080"/>
          </a:xfrm>
          <a:prstGeom prst="rect">
            <a:avLst/>
          </a:prstGeom>
        </p:spPr>
      </p:pic>
    </p:spTree>
    <p:extLst>
      <p:ext uri="{BB962C8B-B14F-4D97-AF65-F5344CB8AC3E}">
        <p14:creationId xmlns:p14="http://schemas.microsoft.com/office/powerpoint/2010/main" val="3620357270"/>
      </p:ext>
    </p:extLst>
  </p:cSld>
  <p:clrMap bg1="lt1" tx1="dk1" bg2="lt2" tx2="dk2" accent1="accent1" accent2="accent2" accent3="accent3" accent4="accent4" accent5="accent5" accent6="accent6" hlink="hlink" folHlink="folHlink"/>
  <p:sldLayoutIdLst>
    <p:sldLayoutId id="2147483772" r:id="rId1"/>
    <p:sldLayoutId id="2147483774" r:id="rId2"/>
  </p:sldLayoutIdLst>
  <p:txStyles>
    <p:titleStyle>
      <a:lvl1pPr algn="l" defTabSz="914378" rtl="0" eaLnBrk="1" latinLnBrk="0" hangingPunct="1">
        <a:lnSpc>
          <a:spcPct val="90000"/>
        </a:lnSpc>
        <a:spcBef>
          <a:spcPct val="0"/>
        </a:spcBef>
        <a:buNone/>
        <a:defRPr sz="4000" b="1" i="0" kern="1200">
          <a:solidFill>
            <a:schemeClr val="bg1"/>
          </a:solidFill>
          <a:latin typeface="Arial" panose="020B0604020202020204" pitchFamily="34" charset="0"/>
          <a:ea typeface="+mj-ea"/>
          <a:cs typeface="Arial" panose="020B0604020202020204" pitchFamily="34" charset="0"/>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A picture containing flower&#10;&#10;Description automatically generated">
            <a:extLst>
              <a:ext uri="{FF2B5EF4-FFF2-40B4-BE49-F238E27FC236}">
                <a16:creationId xmlns:a16="http://schemas.microsoft.com/office/drawing/2014/main" id="{AC645B82-8F90-974B-B4FA-03A570831FB1}"/>
              </a:ext>
            </a:extLst>
          </p:cNvPr>
          <p:cNvPicPr>
            <a:picLocks noChangeAspect="1"/>
          </p:cNvPicPr>
          <p:nvPr userDrawn="1"/>
        </p:nvPicPr>
        <p:blipFill>
          <a:blip r:embed="rId3"/>
          <a:stretch>
            <a:fillRect/>
          </a:stretch>
        </p:blipFill>
        <p:spPr>
          <a:xfrm>
            <a:off x="4388126" y="2289976"/>
            <a:ext cx="4755874" cy="2853524"/>
          </a:xfrm>
          <a:prstGeom prst="rect">
            <a:avLst/>
          </a:prstGeom>
        </p:spPr>
      </p:pic>
      <p:sp>
        <p:nvSpPr>
          <p:cNvPr id="5" name="TextBox 4">
            <a:extLst>
              <a:ext uri="{FF2B5EF4-FFF2-40B4-BE49-F238E27FC236}">
                <a16:creationId xmlns:a16="http://schemas.microsoft.com/office/drawing/2014/main" id="{F87F5932-10CA-B84C-B61A-2D1670D09E00}"/>
              </a:ext>
            </a:extLst>
          </p:cNvPr>
          <p:cNvSpPr txBox="1"/>
          <p:nvPr userDrawn="1"/>
        </p:nvSpPr>
        <p:spPr>
          <a:xfrm>
            <a:off x="8769927" y="4816282"/>
            <a:ext cx="374073" cy="246221"/>
          </a:xfrm>
          <a:prstGeom prst="rect">
            <a:avLst/>
          </a:prstGeom>
          <a:noFill/>
        </p:spPr>
        <p:txBody>
          <a:bodyPr wrap="square" rtlCol="0">
            <a:spAutoFit/>
          </a:bodyPr>
          <a:lstStyle/>
          <a:p>
            <a:fld id="{FCFFA032-9782-C943-8055-C1787F6935A9}" type="slidenum">
              <a:rPr lang="en-US" altLang="en-US" sz="1000" smtClean="0">
                <a:solidFill>
                  <a:schemeClr val="bg1"/>
                </a:solidFill>
                <a:latin typeface="Arial" panose="020B0604020202020204" pitchFamily="34" charset="0"/>
                <a:cs typeface="Arial" panose="020B0604020202020204" pitchFamily="34" charset="0"/>
              </a:rPr>
              <a:pPr/>
              <a:t>‹#›</a:t>
            </a:fld>
            <a:endParaRPr lang="en-US" altLang="en-US" sz="1800">
              <a:solidFill>
                <a:schemeClr val="bg1"/>
              </a:solidFill>
            </a:endParaRPr>
          </a:p>
        </p:txBody>
      </p:sp>
      <p:sp>
        <p:nvSpPr>
          <p:cNvPr id="8" name="TextBox 7">
            <a:extLst>
              <a:ext uri="{FF2B5EF4-FFF2-40B4-BE49-F238E27FC236}">
                <a16:creationId xmlns:a16="http://schemas.microsoft.com/office/drawing/2014/main" id="{A4C83BDC-3132-1648-8B79-D31E40F18F19}"/>
              </a:ext>
            </a:extLst>
          </p:cNvPr>
          <p:cNvSpPr txBox="1"/>
          <p:nvPr userDrawn="1"/>
        </p:nvSpPr>
        <p:spPr>
          <a:xfrm>
            <a:off x="6723343" y="4839364"/>
            <a:ext cx="1455726" cy="200055"/>
          </a:xfrm>
          <a:prstGeom prst="rect">
            <a:avLst/>
          </a:prstGeom>
          <a:noFill/>
        </p:spPr>
        <p:txBody>
          <a:bodyPr wrap="square" rtlCol="0">
            <a:spAutoFit/>
          </a:bodyPr>
          <a:lstStyle/>
          <a:p>
            <a:r>
              <a:rPr lang="en-US" sz="700">
                <a:solidFill>
                  <a:schemeClr val="accent5">
                    <a:lumMod val="50000"/>
                  </a:schemeClr>
                </a:solidFill>
              </a:rPr>
              <a:t>©2025 National Safety Council</a:t>
            </a:r>
          </a:p>
        </p:txBody>
      </p:sp>
      <p:sp>
        <p:nvSpPr>
          <p:cNvPr id="6" name="TextBox 5">
            <a:extLst>
              <a:ext uri="{FF2B5EF4-FFF2-40B4-BE49-F238E27FC236}">
                <a16:creationId xmlns:a16="http://schemas.microsoft.com/office/drawing/2014/main" id="{94B9226F-6341-5E4E-9B49-664C452CCD7A}"/>
              </a:ext>
            </a:extLst>
          </p:cNvPr>
          <p:cNvSpPr txBox="1"/>
          <p:nvPr userDrawn="1"/>
        </p:nvSpPr>
        <p:spPr>
          <a:xfrm>
            <a:off x="5817542" y="4839364"/>
            <a:ext cx="1455726" cy="200055"/>
          </a:xfrm>
          <a:prstGeom prst="rect">
            <a:avLst/>
          </a:prstGeom>
          <a:noFill/>
        </p:spPr>
        <p:txBody>
          <a:bodyPr wrap="square" rtlCol="0">
            <a:spAutoFit/>
          </a:bodyPr>
          <a:lstStyle/>
          <a:p>
            <a:r>
              <a:rPr lang="en-US" sz="700">
                <a:solidFill>
                  <a:schemeClr val="accent5">
                    <a:lumMod val="50000"/>
                  </a:schemeClr>
                </a:solidFill>
              </a:rPr>
              <a:t>CONFIDENTIAL</a:t>
            </a:r>
          </a:p>
        </p:txBody>
      </p:sp>
      <p:pic>
        <p:nvPicPr>
          <p:cNvPr id="2" name="Picture 1" descr="Logo&#10;&#10;Description automatically generated">
            <a:extLst>
              <a:ext uri="{FF2B5EF4-FFF2-40B4-BE49-F238E27FC236}">
                <a16:creationId xmlns:a16="http://schemas.microsoft.com/office/drawing/2014/main" id="{9A657E69-C7B3-3FB9-93CD-F989EEA7F1B4}"/>
              </a:ext>
            </a:extLst>
          </p:cNvPr>
          <p:cNvPicPr>
            <a:picLocks noChangeAspect="1"/>
          </p:cNvPicPr>
          <p:nvPr userDrawn="1"/>
        </p:nvPicPr>
        <p:blipFill>
          <a:blip r:embed="rId4"/>
          <a:stretch>
            <a:fillRect/>
          </a:stretch>
        </p:blipFill>
        <p:spPr>
          <a:xfrm>
            <a:off x="227787" y="4490709"/>
            <a:ext cx="861180" cy="448682"/>
          </a:xfrm>
          <a:prstGeom prst="rect">
            <a:avLst/>
          </a:prstGeom>
        </p:spPr>
      </p:pic>
    </p:spTree>
    <p:extLst>
      <p:ext uri="{BB962C8B-B14F-4D97-AF65-F5344CB8AC3E}">
        <p14:creationId xmlns:p14="http://schemas.microsoft.com/office/powerpoint/2010/main" val="2575854292"/>
      </p:ext>
    </p:extLst>
  </p:cSld>
  <p:clrMap bg1="lt1" tx1="dk1" bg2="lt2" tx2="dk2" accent1="accent1" accent2="accent2" accent3="accent3" accent4="accent4" accent5="accent5" accent6="accent6" hlink="hlink" folHlink="folHlink"/>
  <p:sldLayoutIdLst>
    <p:sldLayoutId id="2147483776" r:id="rId1"/>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A picture containing flower&#10;&#10;Description automatically generated">
            <a:extLst>
              <a:ext uri="{FF2B5EF4-FFF2-40B4-BE49-F238E27FC236}">
                <a16:creationId xmlns:a16="http://schemas.microsoft.com/office/drawing/2014/main" id="{AC645B82-8F90-974B-B4FA-03A570831FB1}"/>
              </a:ext>
            </a:extLst>
          </p:cNvPr>
          <p:cNvPicPr>
            <a:picLocks noChangeAspect="1"/>
          </p:cNvPicPr>
          <p:nvPr userDrawn="1"/>
        </p:nvPicPr>
        <p:blipFill>
          <a:blip r:embed="rId4"/>
          <a:stretch>
            <a:fillRect/>
          </a:stretch>
        </p:blipFill>
        <p:spPr>
          <a:xfrm>
            <a:off x="4388127" y="2289976"/>
            <a:ext cx="4755874" cy="2853524"/>
          </a:xfrm>
          <a:prstGeom prst="rect">
            <a:avLst/>
          </a:prstGeom>
        </p:spPr>
      </p:pic>
      <p:sp>
        <p:nvSpPr>
          <p:cNvPr id="5" name="TextBox 4">
            <a:extLst>
              <a:ext uri="{FF2B5EF4-FFF2-40B4-BE49-F238E27FC236}">
                <a16:creationId xmlns:a16="http://schemas.microsoft.com/office/drawing/2014/main" id="{F87F5932-10CA-B84C-B61A-2D1670D09E00}"/>
              </a:ext>
            </a:extLst>
          </p:cNvPr>
          <p:cNvSpPr txBox="1"/>
          <p:nvPr userDrawn="1"/>
        </p:nvSpPr>
        <p:spPr>
          <a:xfrm>
            <a:off x="8769928" y="4816283"/>
            <a:ext cx="374073" cy="246221"/>
          </a:xfrm>
          <a:prstGeom prst="rect">
            <a:avLst/>
          </a:prstGeom>
          <a:noFill/>
        </p:spPr>
        <p:txBody>
          <a:bodyPr wrap="square" rtlCol="0">
            <a:spAutoFit/>
          </a:bodyPr>
          <a:lstStyle/>
          <a:p>
            <a:fld id="{FCFFA032-9782-C943-8055-C1787F6935A9}" type="slidenum">
              <a:rPr lang="en-US" altLang="en-US" sz="1000" smtClean="0">
                <a:solidFill>
                  <a:schemeClr val="bg1"/>
                </a:solidFill>
                <a:latin typeface="Roboto" panose="02000000000000000000" pitchFamily="2" charset="0"/>
                <a:ea typeface="Roboto" panose="02000000000000000000" pitchFamily="2" charset="0"/>
                <a:cs typeface="Arial" panose="020B0604020202020204" pitchFamily="34" charset="0"/>
              </a:rPr>
              <a:pPr/>
              <a:t>‹#›</a:t>
            </a:fld>
            <a:endParaRPr lang="en-US" altLang="en-US" sz="1800">
              <a:solidFill>
                <a:schemeClr val="bg1"/>
              </a:solidFill>
              <a:latin typeface="Roboto" panose="02000000000000000000" pitchFamily="2" charset="0"/>
              <a:ea typeface="Roboto" panose="02000000000000000000" pitchFamily="2" charset="0"/>
            </a:endParaRPr>
          </a:p>
        </p:txBody>
      </p:sp>
      <p:pic>
        <p:nvPicPr>
          <p:cNvPr id="7" name="Graphic 6">
            <a:extLst>
              <a:ext uri="{FF2B5EF4-FFF2-40B4-BE49-F238E27FC236}">
                <a16:creationId xmlns:a16="http://schemas.microsoft.com/office/drawing/2014/main" id="{816FF221-F392-0341-99A7-2550037B84C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2045" y="4564416"/>
            <a:ext cx="971940" cy="374977"/>
          </a:xfrm>
          <a:prstGeom prst="rect">
            <a:avLst/>
          </a:prstGeom>
        </p:spPr>
      </p:pic>
      <p:sp>
        <p:nvSpPr>
          <p:cNvPr id="8" name="TextBox 7">
            <a:extLst>
              <a:ext uri="{FF2B5EF4-FFF2-40B4-BE49-F238E27FC236}">
                <a16:creationId xmlns:a16="http://schemas.microsoft.com/office/drawing/2014/main" id="{A4C83BDC-3132-1648-8B79-D31E40F18F19}"/>
              </a:ext>
            </a:extLst>
          </p:cNvPr>
          <p:cNvSpPr txBox="1"/>
          <p:nvPr userDrawn="1"/>
        </p:nvSpPr>
        <p:spPr>
          <a:xfrm>
            <a:off x="6723343" y="4839365"/>
            <a:ext cx="1455726" cy="200055"/>
          </a:xfrm>
          <a:prstGeom prst="rect">
            <a:avLst/>
          </a:prstGeom>
          <a:noFill/>
        </p:spPr>
        <p:txBody>
          <a:bodyPr wrap="square" rtlCol="0">
            <a:spAutoFit/>
          </a:bodyPr>
          <a:lstStyle/>
          <a:p>
            <a:r>
              <a:rPr lang="en-US" sz="700">
                <a:solidFill>
                  <a:schemeClr val="accent5">
                    <a:lumMod val="50000"/>
                  </a:schemeClr>
                </a:solidFill>
                <a:latin typeface="Roboto" panose="02000000000000000000" pitchFamily="2" charset="0"/>
                <a:ea typeface="Roboto" panose="02000000000000000000" pitchFamily="2" charset="0"/>
              </a:rPr>
              <a:t>©2025</a:t>
            </a:r>
            <a:r>
              <a:rPr lang="en-US" sz="700" baseline="0">
                <a:solidFill>
                  <a:schemeClr val="accent5">
                    <a:lumMod val="50000"/>
                  </a:schemeClr>
                </a:solidFill>
                <a:latin typeface="Roboto" panose="02000000000000000000" pitchFamily="2" charset="0"/>
                <a:ea typeface="Roboto" panose="02000000000000000000" pitchFamily="2" charset="0"/>
              </a:rPr>
              <a:t> </a:t>
            </a:r>
            <a:r>
              <a:rPr lang="en-US" sz="700">
                <a:solidFill>
                  <a:schemeClr val="accent5">
                    <a:lumMod val="50000"/>
                  </a:schemeClr>
                </a:solidFill>
                <a:latin typeface="Roboto" panose="02000000000000000000" pitchFamily="2" charset="0"/>
                <a:ea typeface="Roboto" panose="02000000000000000000" pitchFamily="2" charset="0"/>
              </a:rPr>
              <a:t>National Safety Council</a:t>
            </a:r>
          </a:p>
        </p:txBody>
      </p:sp>
      <p:sp>
        <p:nvSpPr>
          <p:cNvPr id="6" name="TextBox 5">
            <a:extLst>
              <a:ext uri="{FF2B5EF4-FFF2-40B4-BE49-F238E27FC236}">
                <a16:creationId xmlns:a16="http://schemas.microsoft.com/office/drawing/2014/main" id="{94B9226F-6341-5E4E-9B49-664C452CCD7A}"/>
              </a:ext>
            </a:extLst>
          </p:cNvPr>
          <p:cNvSpPr txBox="1"/>
          <p:nvPr userDrawn="1"/>
        </p:nvSpPr>
        <p:spPr>
          <a:xfrm>
            <a:off x="5817542" y="4838480"/>
            <a:ext cx="1455726" cy="200055"/>
          </a:xfrm>
          <a:prstGeom prst="rect">
            <a:avLst/>
          </a:prstGeom>
          <a:noFill/>
        </p:spPr>
        <p:txBody>
          <a:bodyPr wrap="square" rtlCol="0">
            <a:spAutoFit/>
          </a:bodyPr>
          <a:lstStyle/>
          <a:p>
            <a:r>
              <a:rPr lang="en-US" sz="700">
                <a:solidFill>
                  <a:schemeClr val="accent5">
                    <a:lumMod val="50000"/>
                  </a:schemeClr>
                </a:solidFill>
                <a:latin typeface="Roboto" panose="02000000000000000000" pitchFamily="2" charset="0"/>
                <a:ea typeface="Roboto" panose="02000000000000000000" pitchFamily="2" charset="0"/>
              </a:rPr>
              <a:t>CONFIDENTIAL</a:t>
            </a:r>
          </a:p>
        </p:txBody>
      </p:sp>
    </p:spTree>
    <p:extLst>
      <p:ext uri="{BB962C8B-B14F-4D97-AF65-F5344CB8AC3E}">
        <p14:creationId xmlns:p14="http://schemas.microsoft.com/office/powerpoint/2010/main" val="2093360292"/>
      </p:ext>
    </p:extLst>
  </p:cSld>
  <p:clrMap bg1="lt1" tx1="dk1" bg2="lt2" tx2="dk2" accent1="accent1" accent2="accent2" accent3="accent3" accent4="accent4" accent5="accent5" accent6="accent6" hlink="hlink" folHlink="folHlink"/>
  <p:sldLayoutIdLst>
    <p:sldLayoutId id="2147483780" r:id="rId1"/>
    <p:sldLayoutId id="2147483784" r:id="rId2"/>
  </p:sldLayoutIdLst>
  <p:txStyles>
    <p:titleStyle>
      <a:lvl1pPr algn="l" defTabSz="914378"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CC9D2F-6CC9-0646-9784-23BA2CE6C429}"/>
              </a:ext>
            </a:extLst>
          </p:cNvPr>
          <p:cNvPicPr>
            <a:picLocks noChangeAspect="1"/>
          </p:cNvPicPr>
          <p:nvPr userDrawn="1"/>
        </p:nvPicPr>
        <p:blipFill>
          <a:blip r:embed="rId4"/>
          <a:stretch>
            <a:fillRect/>
          </a:stretch>
        </p:blipFill>
        <p:spPr>
          <a:xfrm>
            <a:off x="0" y="20625"/>
            <a:ext cx="9144000" cy="5143500"/>
          </a:xfrm>
          <a:prstGeom prst="rect">
            <a:avLst/>
          </a:prstGeom>
        </p:spPr>
      </p:pic>
      <p:pic>
        <p:nvPicPr>
          <p:cNvPr id="7" name="Graphic 6">
            <a:extLst>
              <a:ext uri="{FF2B5EF4-FFF2-40B4-BE49-F238E27FC236}">
                <a16:creationId xmlns:a16="http://schemas.microsoft.com/office/drawing/2014/main" id="{E9433978-1E1B-D145-A702-1F50F67C9D3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01764" y="468397"/>
            <a:ext cx="2225269" cy="858515"/>
          </a:xfrm>
          <a:prstGeom prst="rect">
            <a:avLst/>
          </a:prstGeom>
        </p:spPr>
      </p:pic>
    </p:spTree>
    <p:extLst>
      <p:ext uri="{BB962C8B-B14F-4D97-AF65-F5344CB8AC3E}">
        <p14:creationId xmlns:p14="http://schemas.microsoft.com/office/powerpoint/2010/main" val="1089019611"/>
      </p:ext>
    </p:extLst>
  </p:cSld>
  <p:clrMap bg1="lt1" tx1="dk1" bg2="lt2" tx2="dk2" accent1="accent1" accent2="accent2" accent3="accent3" accent4="accent4" accent5="accent5" accent6="accent6" hlink="hlink" folHlink="folHlink"/>
  <p:sldLayoutIdLst>
    <p:sldLayoutId id="2147483782" r:id="rId1"/>
    <p:sldLayoutId id="2147483783"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hemeOverride" Target="../theme/themeOverride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80D327-F2CE-B5C3-F845-FBDA92930FAA}"/>
              </a:ext>
            </a:extLst>
          </p:cNvPr>
          <p:cNvSpPr>
            <a:spLocks noGrp="1"/>
          </p:cNvSpPr>
          <p:nvPr>
            <p:ph type="ctrTitle"/>
          </p:nvPr>
        </p:nvSpPr>
        <p:spPr>
          <a:xfrm>
            <a:off x="114300" y="2116120"/>
            <a:ext cx="8915400" cy="1026589"/>
          </a:xfrm>
        </p:spPr>
        <p:txBody>
          <a:bodyPr lIns="91440" tIns="45720" rIns="91440" bIns="45720" anchor="t">
            <a:normAutofit fontScale="90000"/>
          </a:bodyPr>
          <a:lstStyle/>
          <a:p>
            <a:r>
              <a:rPr lang="en-US" sz="4000" dirty="0">
                <a:solidFill>
                  <a:srgbClr val="00843C"/>
                </a:solidFill>
                <a:latin typeface="Roboto Condensed"/>
                <a:ea typeface="Roboto Condensed"/>
                <a:cs typeface="Roboto Condensed"/>
              </a:rPr>
              <a:t>Cannabis Impairment in the Workplace: What Employees Need to Know</a:t>
            </a:r>
            <a:br>
              <a:rPr lang="en-US" sz="7100" dirty="0">
                <a:solidFill>
                  <a:srgbClr val="00843C"/>
                </a:solidFill>
              </a:rPr>
            </a:br>
            <a:br>
              <a:rPr lang="en-US" sz="7100" dirty="0">
                <a:latin typeface="Roboto"/>
                <a:ea typeface="Roboto"/>
                <a:cs typeface="Roboto"/>
              </a:rPr>
            </a:br>
            <a:r>
              <a:rPr lang="en-US" sz="2800" dirty="0">
                <a:solidFill>
                  <a:srgbClr val="00843C"/>
                </a:solidFill>
                <a:latin typeface="Roboto"/>
                <a:ea typeface="Roboto"/>
                <a:cs typeface="Roboto"/>
              </a:rPr>
              <a:t>Safety Talk</a:t>
            </a:r>
            <a:endParaRPr lang="en-US" dirty="0">
              <a:solidFill>
                <a:srgbClr val="00843C"/>
              </a:solidFill>
              <a:latin typeface="Roboto"/>
              <a:ea typeface="Roboto"/>
              <a:cs typeface="Roboto"/>
            </a:endParaRPr>
          </a:p>
        </p:txBody>
      </p:sp>
    </p:spTree>
    <p:extLst>
      <p:ext uri="{BB962C8B-B14F-4D97-AF65-F5344CB8AC3E}">
        <p14:creationId xmlns:p14="http://schemas.microsoft.com/office/powerpoint/2010/main" val="1403985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88190-A420-A314-9279-6DD2C9BCE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23B11-BE51-281C-3186-A4F53B9D4022}"/>
              </a:ext>
            </a:extLst>
          </p:cNvPr>
          <p:cNvSpPr>
            <a:spLocks noGrp="1"/>
          </p:cNvSpPr>
          <p:nvPr>
            <p:ph type="title"/>
          </p:nvPr>
        </p:nvSpPr>
        <p:spPr>
          <a:xfrm>
            <a:off x="2001038" y="212933"/>
            <a:ext cx="5141923" cy="1058473"/>
          </a:xfrm>
        </p:spPr>
        <p:txBody>
          <a:bodyPr anchor="ctr">
            <a:normAutofit/>
          </a:bodyPr>
          <a:lstStyle/>
          <a:p>
            <a:pPr lvl="0" defTabSz="914400" eaLnBrk="0" fontAlgn="base" hangingPunct="0">
              <a:spcAft>
                <a:spcPct val="0"/>
              </a:spcAft>
            </a:pPr>
            <a:r>
              <a:rPr lang="en-US" sz="3600" dirty="0">
                <a:solidFill>
                  <a:srgbClr val="00843C"/>
                </a:solidFill>
                <a:latin typeface="Roboto Condensed"/>
                <a:ea typeface="Roboto Condensed"/>
                <a:cs typeface="Roboto Condensed"/>
              </a:rPr>
              <a:t>Federally Regulated Roles</a:t>
            </a:r>
            <a:endParaRPr lang="en-US" altLang="en-US" sz="3600">
              <a:solidFill>
                <a:srgbClr val="00843C"/>
              </a:solidFill>
              <a:latin typeface="Roboto Condensed"/>
              <a:ea typeface="Roboto Condensed"/>
              <a:cs typeface="Roboto Condensed"/>
            </a:endParaRPr>
          </a:p>
        </p:txBody>
      </p:sp>
      <p:graphicFrame>
        <p:nvGraphicFramePr>
          <p:cNvPr id="11" name="Rectangle 5">
            <a:extLst>
              <a:ext uri="{FF2B5EF4-FFF2-40B4-BE49-F238E27FC236}">
                <a16:creationId xmlns:a16="http://schemas.microsoft.com/office/drawing/2014/main" id="{B52DEB6A-1592-B2F6-E7CE-4C857484F9A6}"/>
              </a:ext>
            </a:extLst>
          </p:cNvPr>
          <p:cNvGraphicFramePr>
            <a:graphicFrameLocks noGrp="1"/>
          </p:cNvGraphicFramePr>
          <p:nvPr>
            <p:ph idx="1"/>
            <p:extLst>
              <p:ext uri="{D42A27DB-BD31-4B8C-83A1-F6EECF244321}">
                <p14:modId xmlns:p14="http://schemas.microsoft.com/office/powerpoint/2010/main" val="2779369968"/>
              </p:ext>
            </p:extLst>
          </p:nvPr>
        </p:nvGraphicFramePr>
        <p:xfrm>
          <a:off x="785169" y="1268414"/>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7917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B39E8-4811-B618-D489-B7325B697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D95882-8FA3-8ECB-534B-C36020D44CFE}"/>
              </a:ext>
            </a:extLst>
          </p:cNvPr>
          <p:cNvSpPr>
            <a:spLocks noGrp="1"/>
          </p:cNvSpPr>
          <p:nvPr>
            <p:ph type="title"/>
          </p:nvPr>
        </p:nvSpPr>
        <p:spPr>
          <a:xfrm>
            <a:off x="581391" y="181207"/>
            <a:ext cx="4920105" cy="993775"/>
          </a:xfrm>
        </p:spPr>
        <p:txBody>
          <a:bodyPr anchor="ctr">
            <a:normAutofit/>
          </a:bodyPr>
          <a:lstStyle/>
          <a:p>
            <a:r>
              <a:rPr lang="en-US" dirty="0">
                <a:solidFill>
                  <a:srgbClr val="00843C"/>
                </a:solidFill>
                <a:latin typeface="Roboto Condensed"/>
                <a:ea typeface="Roboto Condensed"/>
                <a:cs typeface="Roboto Condensed"/>
              </a:rPr>
              <a:t>When to Seek Help</a:t>
            </a:r>
          </a:p>
        </p:txBody>
      </p:sp>
      <p:pic>
        <p:nvPicPr>
          <p:cNvPr id="7" name="Content Placeholder 6" descr="A person in a safety vest holding a helmet&#10;&#10;AI-generated content may be incorrect.">
            <a:extLst>
              <a:ext uri="{FF2B5EF4-FFF2-40B4-BE49-F238E27FC236}">
                <a16:creationId xmlns:a16="http://schemas.microsoft.com/office/drawing/2014/main" id="{7C68764D-6214-609F-DB87-D94A38D43E52}"/>
              </a:ext>
            </a:extLst>
          </p:cNvPr>
          <p:cNvPicPr>
            <a:picLocks noGrp="1" noChangeAspect="1"/>
          </p:cNvPicPr>
          <p:nvPr>
            <p:ph idx="1"/>
          </p:nvPr>
        </p:nvPicPr>
        <p:blipFill>
          <a:blip r:embed="rId3"/>
          <a:stretch>
            <a:fillRect/>
          </a:stretch>
        </p:blipFill>
        <p:spPr>
          <a:xfrm>
            <a:off x="4822885" y="1553377"/>
            <a:ext cx="3549992" cy="237112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232442F7-1EDE-0CB6-A69F-778D9FE7108B}"/>
              </a:ext>
            </a:extLst>
          </p:cNvPr>
          <p:cNvSpPr txBox="1"/>
          <p:nvPr/>
        </p:nvSpPr>
        <p:spPr>
          <a:xfrm>
            <a:off x="834779" y="1336307"/>
            <a:ext cx="3988106" cy="3416320"/>
          </a:xfrm>
          <a:prstGeom prst="rect">
            <a:avLst/>
          </a:prstGeom>
          <a:noFill/>
        </p:spPr>
        <p:txBody>
          <a:bodyPr wrap="square" lIns="91440" tIns="45720" rIns="91440" bIns="45720" rtlCol="0" anchor="t">
            <a:spAutoFit/>
          </a:bodyPr>
          <a:lstStyle/>
          <a:p>
            <a:r>
              <a:rPr lang="en-US" b="1" dirty="0">
                <a:solidFill>
                  <a:srgbClr val="000000"/>
                </a:solidFill>
                <a:latin typeface="Roboto"/>
                <a:ea typeface="Roboto"/>
                <a:cs typeface="Roboto"/>
              </a:rPr>
              <a:t>If cannabis use is affecting:</a:t>
            </a:r>
          </a:p>
          <a:p>
            <a:pPr marL="285750" indent="-285750">
              <a:buFont typeface="Arial" panose="020B0604020202020204" pitchFamily="34" charset="0"/>
              <a:buChar char="•"/>
            </a:pPr>
            <a:r>
              <a:rPr lang="en-US" dirty="0">
                <a:solidFill>
                  <a:srgbClr val="000000"/>
                </a:solidFill>
                <a:latin typeface="Roboto"/>
                <a:ea typeface="Roboto"/>
                <a:cs typeface="Roboto"/>
              </a:rPr>
              <a:t>Work performance</a:t>
            </a:r>
          </a:p>
          <a:p>
            <a:pPr marL="285750" lvl="0" indent="-285750">
              <a:buFont typeface="Arial" panose="020B0604020202020204" pitchFamily="34" charset="0"/>
              <a:buChar char="•"/>
            </a:pPr>
            <a:r>
              <a:rPr lang="en-US" dirty="0">
                <a:solidFill>
                  <a:srgbClr val="000000"/>
                </a:solidFill>
                <a:latin typeface="Roboto"/>
                <a:ea typeface="Roboto"/>
                <a:cs typeface="Roboto"/>
              </a:rPr>
              <a:t>Safety</a:t>
            </a:r>
          </a:p>
          <a:p>
            <a:pPr marL="285750" lvl="0" indent="-285750">
              <a:buFont typeface="Arial" panose="020B0604020202020204" pitchFamily="34" charset="0"/>
              <a:buChar char="•"/>
            </a:pPr>
            <a:r>
              <a:rPr lang="en-US" dirty="0">
                <a:solidFill>
                  <a:srgbClr val="000000"/>
                </a:solidFill>
                <a:latin typeface="Roboto"/>
                <a:ea typeface="Roboto"/>
                <a:cs typeface="Roboto"/>
              </a:rPr>
              <a:t>Attendance</a:t>
            </a:r>
          </a:p>
          <a:p>
            <a:pPr marL="285750" lvl="0" indent="-285750">
              <a:buFont typeface="Arial" panose="020B0604020202020204" pitchFamily="34" charset="0"/>
              <a:buChar char="•"/>
            </a:pPr>
            <a:r>
              <a:rPr lang="en-US" dirty="0">
                <a:solidFill>
                  <a:srgbClr val="000000"/>
                </a:solidFill>
                <a:latin typeface="Roboto"/>
                <a:ea typeface="Roboto"/>
                <a:cs typeface="Roboto"/>
              </a:rPr>
              <a:t>Relationships</a:t>
            </a:r>
          </a:p>
          <a:p>
            <a:pPr marL="285750" lvl="0" indent="-285750">
              <a:buFont typeface="Arial" panose="020B0604020202020204" pitchFamily="34" charset="0"/>
              <a:buChar char="•"/>
            </a:pPr>
            <a:r>
              <a:rPr lang="en-US" dirty="0">
                <a:solidFill>
                  <a:srgbClr val="000000"/>
                </a:solidFill>
                <a:latin typeface="Roboto"/>
                <a:ea typeface="Roboto"/>
                <a:cs typeface="Roboto"/>
              </a:rPr>
              <a:t>Mental health</a:t>
            </a:r>
          </a:p>
          <a:p>
            <a:pPr marL="285750" indent="-285750">
              <a:buFont typeface="Arial" panose="020B0604020202020204" pitchFamily="34" charset="0"/>
              <a:buChar char="•"/>
            </a:pPr>
            <a:endParaRPr lang="en-US" dirty="0">
              <a:solidFill>
                <a:srgbClr val="000000"/>
              </a:solidFill>
              <a:latin typeface="Roboto" panose="02000000000000000000" pitchFamily="2" charset="0"/>
              <a:ea typeface="Roboto" panose="02000000000000000000" pitchFamily="2" charset="0"/>
              <a:cs typeface="Roboto"/>
            </a:endParaRPr>
          </a:p>
          <a:p>
            <a:r>
              <a:rPr lang="en-US" b="1" dirty="0">
                <a:solidFill>
                  <a:srgbClr val="000000"/>
                </a:solidFill>
                <a:latin typeface="Roboto"/>
                <a:ea typeface="Roboto"/>
                <a:cs typeface="Roboto"/>
              </a:rPr>
              <a:t>Support may be available through:</a:t>
            </a:r>
          </a:p>
          <a:p>
            <a:pPr marL="285750" indent="-285750">
              <a:buFont typeface="Arial" panose="020B0604020202020204" pitchFamily="34" charset="0"/>
              <a:buChar char="•"/>
            </a:pPr>
            <a:r>
              <a:rPr lang="en-US" dirty="0">
                <a:solidFill>
                  <a:srgbClr val="000000"/>
                </a:solidFill>
                <a:latin typeface="Roboto"/>
                <a:ea typeface="Roboto"/>
                <a:cs typeface="Roboto"/>
              </a:rPr>
              <a:t>Employee Assistance Programs</a:t>
            </a:r>
          </a:p>
          <a:p>
            <a:pPr marL="285750" indent="-285750">
              <a:buFont typeface="Arial" panose="020B0604020202020204" pitchFamily="34" charset="0"/>
              <a:buChar char="•"/>
            </a:pPr>
            <a:r>
              <a:rPr lang="en-US" dirty="0">
                <a:solidFill>
                  <a:srgbClr val="000000"/>
                </a:solidFill>
                <a:latin typeface="Roboto"/>
                <a:ea typeface="Roboto"/>
                <a:cs typeface="Roboto"/>
              </a:rPr>
              <a:t>Healthcare providers</a:t>
            </a:r>
          </a:p>
          <a:p>
            <a:pPr marL="285750" indent="-285750">
              <a:buFont typeface="Arial" panose="020B0604020202020204" pitchFamily="34" charset="0"/>
              <a:buChar char="•"/>
            </a:pPr>
            <a:r>
              <a:rPr lang="en-US" dirty="0">
                <a:solidFill>
                  <a:srgbClr val="000000"/>
                </a:solidFill>
                <a:latin typeface="Roboto"/>
                <a:ea typeface="Roboto"/>
                <a:cs typeface="Roboto"/>
              </a:rPr>
              <a:t>Confidential support services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90718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E086C-9DA0-9BB4-CAD3-F5263BFAD4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4DC760-DA65-785E-5AED-0AF453A0234E}"/>
              </a:ext>
            </a:extLst>
          </p:cNvPr>
          <p:cNvSpPr>
            <a:spLocks noGrp="1"/>
          </p:cNvSpPr>
          <p:nvPr>
            <p:ph type="title"/>
          </p:nvPr>
        </p:nvSpPr>
        <p:spPr>
          <a:xfrm>
            <a:off x="599247" y="192087"/>
            <a:ext cx="7945507" cy="993775"/>
          </a:xfrm>
        </p:spPr>
        <p:txBody>
          <a:bodyPr vert="horz" lIns="68580" tIns="34290" rIns="68580" bIns="34290" rtlCol="0" anchor="ctr">
            <a:noAutofit/>
          </a:bodyPr>
          <a:lstStyle/>
          <a:p>
            <a:pPr algn="ctr"/>
            <a:r>
              <a:rPr lang="en-US" sz="4000" dirty="0">
                <a:solidFill>
                  <a:srgbClr val="00843C"/>
                </a:solidFill>
                <a:cs typeface="Arial"/>
              </a:rPr>
              <a:t>Employee Assistance Program</a:t>
            </a:r>
            <a:br>
              <a:rPr lang="en-US" sz="3950" dirty="0">
                <a:solidFill>
                  <a:srgbClr val="00843C"/>
                </a:solidFill>
              </a:rPr>
            </a:br>
            <a:endParaRPr lang="en-US" sz="3950">
              <a:solidFill>
                <a:srgbClr val="00843C"/>
              </a:solidFill>
            </a:endParaRPr>
          </a:p>
        </p:txBody>
      </p:sp>
      <p:sp>
        <p:nvSpPr>
          <p:cNvPr id="5" name="TextBox 4">
            <a:extLst>
              <a:ext uri="{FF2B5EF4-FFF2-40B4-BE49-F238E27FC236}">
                <a16:creationId xmlns:a16="http://schemas.microsoft.com/office/drawing/2014/main" id="{C0D6DA34-E67E-76AF-4095-CA5A487E0437}"/>
              </a:ext>
            </a:extLst>
          </p:cNvPr>
          <p:cNvSpPr txBox="1"/>
          <p:nvPr/>
        </p:nvSpPr>
        <p:spPr>
          <a:xfrm>
            <a:off x="491490" y="1015843"/>
            <a:ext cx="3890010" cy="3111815"/>
          </a:xfrm>
          <a:prstGeom prst="rect">
            <a:avLst/>
          </a:prstGeom>
        </p:spPr>
        <p:txBody>
          <a:bodyPr vert="horz" lIns="68580" tIns="34290" rIns="68580" bIns="34290" rtlCol="0" anchor="t">
            <a:normAutofit fontScale="70000" lnSpcReduction="20000"/>
          </a:bodyPr>
          <a:lstStyle/>
          <a:p>
            <a:pPr lvl="0" eaLnBrk="0" fontAlgn="base" hangingPunct="0">
              <a:spcBef>
                <a:spcPct val="0"/>
              </a:spcBef>
              <a:spcAft>
                <a:spcPct val="0"/>
              </a:spcAft>
            </a:pPr>
            <a:r>
              <a:rPr lang="en-US" sz="2550" b="1" dirty="0">
                <a:latin typeface="Roboto Condensed"/>
                <a:ea typeface="Roboto Condensed"/>
                <a:cs typeface="Roboto Condensed"/>
              </a:rPr>
              <a:t>When to Call:</a:t>
            </a:r>
          </a:p>
          <a:p>
            <a:pPr lvl="0" eaLnBrk="0" fontAlgn="base" hangingPunct="0">
              <a:spcBef>
                <a:spcPct val="0"/>
              </a:spcBef>
              <a:spcAft>
                <a:spcPct val="0"/>
              </a:spcAft>
            </a:pPr>
            <a:endParaRPr lang="en-US" altLang="en-US" sz="2100" dirty="0">
              <a:latin typeface="Roboto" panose="02000000000000000000" pitchFamily="2" charset="0"/>
              <a:ea typeface="Roboto" panose="02000000000000000000" pitchFamily="2" charset="0"/>
              <a:cs typeface="Roboto" panose="02000000000000000000" pitchFamily="2" charset="0"/>
            </a:endParaRPr>
          </a:p>
          <a:p>
            <a:pPr marL="342900" indent="-342900" eaLnBrk="0" fontAlgn="base" hangingPunct="0">
              <a:spcBef>
                <a:spcPct val="0"/>
              </a:spcBef>
              <a:spcAft>
                <a:spcPct val="0"/>
              </a:spcAft>
              <a:buFont typeface="Arial" panose="020B0604020202020204" pitchFamily="34" charset="0"/>
              <a:buChar char="•"/>
            </a:pPr>
            <a:r>
              <a:rPr lang="en-US" altLang="en-US" sz="2300" dirty="0">
                <a:latin typeface="Roboto"/>
                <a:ea typeface="Roboto"/>
                <a:cs typeface="Roboto"/>
              </a:rPr>
              <a:t>You’re feeling distracted, stressed, or exhausted </a:t>
            </a:r>
          </a:p>
          <a:p>
            <a:pPr marL="342900" indent="-342900" eaLnBrk="0" fontAlgn="base" hangingPunct="0">
              <a:spcBef>
                <a:spcPct val="0"/>
              </a:spcBef>
              <a:spcAft>
                <a:spcPct val="0"/>
              </a:spcAft>
              <a:buFont typeface="Arial" panose="020B0604020202020204" pitchFamily="34" charset="0"/>
              <a:buChar char="•"/>
            </a:pPr>
            <a:endParaRPr lang="en-US" altLang="en-US" sz="2300" dirty="0">
              <a:latin typeface="Roboto" panose="02000000000000000000" pitchFamily="2" charset="0"/>
              <a:ea typeface="Roboto" panose="02000000000000000000" pitchFamily="2" charset="0"/>
              <a:cs typeface="Roboto" panose="02000000000000000000" pitchFamily="2" charset="0"/>
            </a:endParaRPr>
          </a:p>
          <a:p>
            <a:pPr marL="342900" indent="-342900" eaLnBrk="0" fontAlgn="base" hangingPunct="0">
              <a:spcBef>
                <a:spcPct val="0"/>
              </a:spcBef>
              <a:spcAft>
                <a:spcPct val="0"/>
              </a:spcAft>
              <a:buFont typeface="Arial" panose="020B0604020202020204" pitchFamily="34" charset="0"/>
              <a:buChar char="•"/>
            </a:pPr>
            <a:r>
              <a:rPr lang="en-US" altLang="en-US" sz="2300" dirty="0">
                <a:latin typeface="Roboto"/>
                <a:ea typeface="Roboto"/>
                <a:cs typeface="Roboto"/>
              </a:rPr>
              <a:t>You’ve experienced or witnessed a traumatic workplace incident </a:t>
            </a:r>
          </a:p>
          <a:p>
            <a:pPr marL="342900" indent="-342900" eaLnBrk="0" fontAlgn="base" hangingPunct="0">
              <a:spcBef>
                <a:spcPct val="0"/>
              </a:spcBef>
              <a:spcAft>
                <a:spcPct val="0"/>
              </a:spcAft>
              <a:buFont typeface="Arial" panose="020B0604020202020204" pitchFamily="34" charset="0"/>
              <a:buChar char="•"/>
            </a:pPr>
            <a:endParaRPr lang="en-US" altLang="en-US" sz="2300" dirty="0">
              <a:latin typeface="Roboto" panose="02000000000000000000" pitchFamily="2" charset="0"/>
              <a:ea typeface="Roboto" panose="02000000000000000000" pitchFamily="2" charset="0"/>
              <a:cs typeface="Roboto" panose="02000000000000000000" pitchFamily="2" charset="0"/>
            </a:endParaRPr>
          </a:p>
          <a:p>
            <a:pPr marL="342900" indent="-342900" eaLnBrk="0" fontAlgn="base" hangingPunct="0">
              <a:spcBef>
                <a:spcPct val="0"/>
              </a:spcBef>
              <a:spcAft>
                <a:spcPct val="0"/>
              </a:spcAft>
              <a:buFont typeface="Arial" panose="020B0604020202020204" pitchFamily="34" charset="0"/>
              <a:buChar char="•"/>
            </a:pPr>
            <a:r>
              <a:rPr lang="en-US" altLang="en-US" sz="2300" dirty="0">
                <a:latin typeface="Roboto"/>
                <a:ea typeface="Roboto"/>
                <a:cs typeface="Roboto"/>
              </a:rPr>
              <a:t>You’re dealing with personal issues that could affect focus or performance </a:t>
            </a:r>
          </a:p>
          <a:p>
            <a:pPr marL="342900" indent="-342900" eaLnBrk="0" fontAlgn="base" hangingPunct="0">
              <a:spcBef>
                <a:spcPct val="0"/>
              </a:spcBef>
              <a:spcAft>
                <a:spcPct val="0"/>
              </a:spcAft>
              <a:buFont typeface="Arial" panose="020B0604020202020204" pitchFamily="34" charset="0"/>
              <a:buChar char="•"/>
            </a:pPr>
            <a:endParaRPr lang="en-US" altLang="en-US" sz="2300" dirty="0">
              <a:latin typeface="Roboto" panose="02000000000000000000" pitchFamily="2" charset="0"/>
              <a:ea typeface="Roboto" panose="02000000000000000000" pitchFamily="2" charset="0"/>
              <a:cs typeface="Roboto" panose="02000000000000000000" pitchFamily="2" charset="0"/>
            </a:endParaRPr>
          </a:p>
          <a:p>
            <a:pPr marL="342900" indent="-342900" eaLnBrk="0" fontAlgn="base" hangingPunct="0">
              <a:spcBef>
                <a:spcPct val="0"/>
              </a:spcBef>
              <a:spcAft>
                <a:spcPct val="0"/>
              </a:spcAft>
              <a:buFont typeface="Arial" panose="020B0604020202020204" pitchFamily="34" charset="0"/>
              <a:buChar char="•"/>
            </a:pPr>
            <a:r>
              <a:rPr lang="en-US" altLang="en-US" sz="2300" dirty="0">
                <a:latin typeface="Roboto"/>
                <a:ea typeface="Roboto"/>
                <a:cs typeface="Roboto"/>
              </a:rPr>
              <a:t>You just need to talk through a problem with someone who’s trained to help </a:t>
            </a:r>
          </a:p>
          <a:p>
            <a:pPr marL="228594" indent="-228594" defTabSz="914378">
              <a:lnSpc>
                <a:spcPct val="90000"/>
              </a:lnSpc>
              <a:spcBef>
                <a:spcPts val="1000"/>
              </a:spcBef>
              <a:buFont typeface="Arial" panose="020B0604020202020204" pitchFamily="34" charset="0"/>
              <a:buChar char="•"/>
            </a:pPr>
            <a:endParaRPr lang="en-US" sz="1725" dirty="0">
              <a:solidFill>
                <a:schemeClr val="accent5">
                  <a:lumMod val="10000"/>
                </a:schemeClr>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AutoShape 13">
            <a:extLst>
              <a:ext uri="{FF2B5EF4-FFF2-40B4-BE49-F238E27FC236}">
                <a16:creationId xmlns:a16="http://schemas.microsoft.com/office/drawing/2014/main" id="{FB39EC8F-5E0B-D8DC-C10F-E9F3C4F16348}"/>
              </a:ext>
            </a:extLst>
          </p:cNvPr>
          <p:cNvCxnSpPr>
            <a:cxnSpLocks noChangeShapeType="1"/>
          </p:cNvCxnSpPr>
          <p:nvPr/>
        </p:nvCxnSpPr>
        <p:spPr bwMode="auto">
          <a:xfrm>
            <a:off x="6423660" y="6120289"/>
            <a:ext cx="444980" cy="0"/>
          </a:xfrm>
          <a:prstGeom prst="line">
            <a:avLst/>
          </a:prstGeom>
          <a:noFill/>
          <a:ln w="66675">
            <a:solidFill>
              <a:srgbClr val="D7DF23"/>
            </a:solidFill>
            <a:round/>
            <a:headEnd type="none" w="sm" len="sm"/>
            <a:tailEnd type="none" w="sm" len="sm"/>
          </a:ln>
        </p:spPr>
      </p:cxnSp>
      <p:cxnSp>
        <p:nvCxnSpPr>
          <p:cNvPr id="11" name="AutoShape 12">
            <a:extLst>
              <a:ext uri="{FF2B5EF4-FFF2-40B4-BE49-F238E27FC236}">
                <a16:creationId xmlns:a16="http://schemas.microsoft.com/office/drawing/2014/main" id="{11A2FAF1-A246-61C9-DDFA-63F3E7F44F39}"/>
              </a:ext>
            </a:extLst>
          </p:cNvPr>
          <p:cNvCxnSpPr>
            <a:cxnSpLocks noChangeShapeType="1"/>
          </p:cNvCxnSpPr>
          <p:nvPr/>
        </p:nvCxnSpPr>
        <p:spPr bwMode="auto">
          <a:xfrm>
            <a:off x="6423661" y="6135053"/>
            <a:ext cx="1053836" cy="0"/>
          </a:xfrm>
          <a:prstGeom prst="line">
            <a:avLst/>
          </a:prstGeom>
          <a:noFill/>
          <a:ln w="28575">
            <a:solidFill>
              <a:srgbClr val="D7DF23"/>
            </a:solidFill>
            <a:round/>
            <a:headEnd type="none" w="sm" len="sm"/>
            <a:tailEnd type="none" w="sm" len="sm"/>
          </a:ln>
        </p:spPr>
      </p:cxnSp>
      <p:sp>
        <p:nvSpPr>
          <p:cNvPr id="3" name="TextBox 2">
            <a:extLst>
              <a:ext uri="{FF2B5EF4-FFF2-40B4-BE49-F238E27FC236}">
                <a16:creationId xmlns:a16="http://schemas.microsoft.com/office/drawing/2014/main" id="{B7A2A50C-061B-6256-E254-A4A02FC05CAB}"/>
              </a:ext>
            </a:extLst>
          </p:cNvPr>
          <p:cNvSpPr txBox="1"/>
          <p:nvPr/>
        </p:nvSpPr>
        <p:spPr>
          <a:xfrm>
            <a:off x="4762502" y="1015842"/>
            <a:ext cx="3890010" cy="3111815"/>
          </a:xfrm>
          <a:prstGeom prst="rect">
            <a:avLst/>
          </a:prstGeom>
        </p:spPr>
        <p:txBody>
          <a:bodyPr vert="horz" lIns="68580" tIns="34290" rIns="68580" bIns="34290" rtlCol="0" anchor="t">
            <a:normAutofit fontScale="85000" lnSpcReduction="10000"/>
          </a:bodyPr>
          <a:lstStyle/>
          <a:p>
            <a:pPr lvl="0" eaLnBrk="0" fontAlgn="base" hangingPunct="0">
              <a:spcBef>
                <a:spcPct val="0"/>
              </a:spcBef>
              <a:spcAft>
                <a:spcPct val="0"/>
              </a:spcAft>
            </a:pPr>
            <a:r>
              <a:rPr lang="en-US" sz="1950" b="1" dirty="0">
                <a:latin typeface="Roboto Condensed"/>
                <a:ea typeface="Roboto Condensed"/>
                <a:cs typeface="Roboto Condensed"/>
              </a:rPr>
              <a:t>How to Access:</a:t>
            </a:r>
          </a:p>
          <a:p>
            <a:pPr lvl="0" eaLnBrk="0" fontAlgn="base" hangingPunct="0">
              <a:spcBef>
                <a:spcPct val="0"/>
              </a:spcBef>
              <a:spcAft>
                <a:spcPct val="0"/>
              </a:spcAft>
            </a:pPr>
            <a:endParaRPr lang="en-US" sz="1950" b="1" dirty="0">
              <a:latin typeface="Roboto Condensed" panose="02000000000000000000" pitchFamily="2" charset="0"/>
              <a:ea typeface="Roboto Condensed" panose="02000000000000000000" pitchFamily="2" charset="0"/>
              <a:cs typeface="Roboto Condensed" panose="02000000000000000000" pitchFamily="2" charset="0"/>
            </a:endParaRPr>
          </a:p>
          <a:p>
            <a:pPr marL="257175" indent="-257175" fontAlgn="base">
              <a:buFont typeface="Arial" panose="020B0604020202020204" pitchFamily="34" charset="0"/>
              <a:buChar char="•"/>
            </a:pPr>
            <a:r>
              <a:rPr lang="en-US" dirty="0">
                <a:latin typeface="Roboto"/>
                <a:ea typeface="Roboto"/>
                <a:cs typeface="Roboto"/>
              </a:rPr>
              <a:t>Call the toll-free number anytime, day or night: </a:t>
            </a:r>
            <a:r>
              <a:rPr lang="en-US" altLang="en-US" b="1">
                <a:latin typeface="Roboto"/>
                <a:ea typeface="Roboto"/>
                <a:cs typeface="Roboto"/>
              </a:rPr>
              <a:t>[insert EAP number]</a:t>
            </a:r>
          </a:p>
          <a:p>
            <a:pPr marL="257175" indent="-257175" fontAlgn="base">
              <a:buFont typeface="Arial" panose="020B0604020202020204" pitchFamily="34" charset="0"/>
              <a:buChar char="•"/>
            </a:pPr>
            <a:endParaRPr lang="en-US" dirty="0">
              <a:latin typeface="Roboto" panose="02000000000000000000" pitchFamily="2" charset="0"/>
              <a:ea typeface="Roboto" panose="02000000000000000000" pitchFamily="2" charset="0"/>
              <a:cs typeface="Roboto"/>
            </a:endParaRPr>
          </a:p>
          <a:p>
            <a:pPr marL="257175" indent="-257175" fontAlgn="base">
              <a:buFont typeface="Arial" panose="020B0604020202020204" pitchFamily="34" charset="0"/>
              <a:buChar char="•"/>
            </a:pPr>
            <a:r>
              <a:rPr lang="en-US" dirty="0">
                <a:latin typeface="Roboto"/>
                <a:ea typeface="Roboto"/>
                <a:cs typeface="Roboto"/>
              </a:rPr>
              <a:t>Use the website or app for self-help tools, videos, articles, and secure messaging </a:t>
            </a:r>
          </a:p>
          <a:p>
            <a:pPr marL="257175" indent="-257175" fontAlgn="base">
              <a:buFont typeface="Arial" panose="020B0604020202020204" pitchFamily="34" charset="0"/>
              <a:buChar char="•"/>
            </a:pPr>
            <a:endParaRPr lang="en-US" dirty="0">
              <a:latin typeface="Roboto" panose="02000000000000000000" pitchFamily="2" charset="0"/>
              <a:ea typeface="Roboto" panose="02000000000000000000" pitchFamily="2" charset="0"/>
              <a:cs typeface="Roboto"/>
            </a:endParaRPr>
          </a:p>
          <a:p>
            <a:pPr marL="257175" indent="-257175" fontAlgn="base">
              <a:buFont typeface="Arial" panose="020B0604020202020204" pitchFamily="34" charset="0"/>
              <a:buChar char="•"/>
            </a:pPr>
            <a:r>
              <a:rPr lang="en-US">
                <a:latin typeface="Roboto"/>
                <a:ea typeface="Roboto"/>
                <a:cs typeface="Roboto"/>
              </a:rPr>
              <a:t>See if you're able to meet with a local counselor in-person </a:t>
            </a:r>
          </a:p>
          <a:p>
            <a:pPr marL="257175" indent="-257175" fontAlgn="base">
              <a:buFont typeface="Arial" panose="020B0604020202020204" pitchFamily="34" charset="0"/>
              <a:buChar char="•"/>
            </a:pPr>
            <a:endParaRPr lang="en-US" dirty="0">
              <a:latin typeface="Roboto" panose="02000000000000000000" pitchFamily="2" charset="0"/>
              <a:ea typeface="Roboto" panose="02000000000000000000" pitchFamily="2" charset="0"/>
              <a:cs typeface="Roboto"/>
            </a:endParaRPr>
          </a:p>
          <a:p>
            <a:pPr marL="257175" indent="-257175" fontAlgn="base">
              <a:buFont typeface="Arial" panose="020B0604020202020204" pitchFamily="34" charset="0"/>
              <a:buChar char="•"/>
            </a:pPr>
            <a:r>
              <a:rPr lang="en-US" dirty="0">
                <a:latin typeface="Roboto"/>
                <a:ea typeface="Roboto"/>
                <a:cs typeface="Roboto"/>
              </a:rPr>
              <a:t>Access virtual sessions using secure video or phone calls for convenience</a:t>
            </a:r>
          </a:p>
          <a:p>
            <a:pPr marL="228594" indent="-228594" defTabSz="914378">
              <a:lnSpc>
                <a:spcPct val="90000"/>
              </a:lnSpc>
              <a:spcBef>
                <a:spcPts val="1000"/>
              </a:spcBef>
              <a:buFont typeface="Arial" panose="020B0604020202020204" pitchFamily="34" charset="0"/>
              <a:buChar char="•"/>
            </a:pPr>
            <a:endParaRPr lang="en-US" sz="1725" dirty="0">
              <a:solidFill>
                <a:schemeClr val="accent5">
                  <a:lumMod val="10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700047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C457-7D11-374F-862E-34B4E93E7E58}"/>
              </a:ext>
            </a:extLst>
          </p:cNvPr>
          <p:cNvSpPr>
            <a:spLocks noGrp="1"/>
          </p:cNvSpPr>
          <p:nvPr>
            <p:ph type="title"/>
          </p:nvPr>
        </p:nvSpPr>
        <p:spPr>
          <a:xfrm>
            <a:off x="455755" y="1767634"/>
            <a:ext cx="7945507" cy="993775"/>
          </a:xfrm>
        </p:spPr>
        <p:txBody>
          <a:bodyPr lIns="68580" tIns="34290" rIns="68580" bIns="34290" anchor="ctr">
            <a:normAutofit/>
          </a:bodyPr>
          <a:lstStyle/>
          <a:p>
            <a:pPr algn="ctr"/>
            <a:r>
              <a:rPr lang="en-US" sz="3950" dirty="0">
                <a:solidFill>
                  <a:srgbClr val="00843C"/>
                </a:solidFill>
                <a:latin typeface="Roboto Condensed"/>
                <a:ea typeface="Roboto Condensed"/>
                <a:cs typeface="Arial"/>
              </a:rPr>
              <a:t>Q&amp;A</a:t>
            </a:r>
          </a:p>
        </p:txBody>
      </p:sp>
    </p:spTree>
    <p:extLst>
      <p:ext uri="{BB962C8B-B14F-4D97-AF65-F5344CB8AC3E}">
        <p14:creationId xmlns:p14="http://schemas.microsoft.com/office/powerpoint/2010/main" val="1817122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D3A20-5ADD-A37B-7CB4-A53BEFA17B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901F13-C2AF-3E40-D1C4-DEA67A03D7C9}"/>
              </a:ext>
            </a:extLst>
          </p:cNvPr>
          <p:cNvSpPr>
            <a:spLocks noGrp="1"/>
          </p:cNvSpPr>
          <p:nvPr>
            <p:ph type="title"/>
          </p:nvPr>
        </p:nvSpPr>
        <p:spPr>
          <a:xfrm>
            <a:off x="184918" y="85737"/>
            <a:ext cx="8782758" cy="552038"/>
          </a:xfrm>
        </p:spPr>
        <p:txBody>
          <a:bodyPr>
            <a:noAutofit/>
          </a:bodyPr>
          <a:lstStyle/>
          <a:p>
            <a:r>
              <a:rPr lang="en-US" sz="3200" dirty="0">
                <a:solidFill>
                  <a:srgbClr val="00843C"/>
                </a:solidFill>
                <a:latin typeface="Roboto"/>
                <a:ea typeface="Roboto"/>
                <a:cs typeface="Roboto"/>
              </a:rPr>
              <a:t>Changing Landscape of Cannabis Legalization</a:t>
            </a:r>
          </a:p>
        </p:txBody>
      </p:sp>
      <p:sp>
        <p:nvSpPr>
          <p:cNvPr id="3" name="Content Placeholder 2">
            <a:extLst>
              <a:ext uri="{FF2B5EF4-FFF2-40B4-BE49-F238E27FC236}">
                <a16:creationId xmlns:a16="http://schemas.microsoft.com/office/drawing/2014/main" id="{10A057DC-8B45-D9F6-591D-62B84C8FF003}"/>
              </a:ext>
            </a:extLst>
          </p:cNvPr>
          <p:cNvSpPr>
            <a:spLocks noGrp="1"/>
          </p:cNvSpPr>
          <p:nvPr>
            <p:ph idx="1"/>
          </p:nvPr>
        </p:nvSpPr>
        <p:spPr>
          <a:xfrm>
            <a:off x="456118" y="1033374"/>
            <a:ext cx="8229507" cy="3534940"/>
          </a:xfrm>
        </p:spPr>
        <p:txBody>
          <a:bodyPr vert="horz" lIns="91440" tIns="45720" rIns="91440" bIns="45720" rtlCol="0" anchor="t">
            <a:noAutofit/>
          </a:bodyPr>
          <a:lstStyle/>
          <a:p>
            <a:r>
              <a:rPr lang="en-US" sz="1600" b="1" dirty="0">
                <a:latin typeface="Roboto"/>
                <a:ea typeface="Roboto"/>
                <a:cs typeface="Roboto"/>
              </a:rPr>
              <a:t>State laws are expanding</a:t>
            </a:r>
            <a:r>
              <a:rPr lang="en-US" sz="1600" dirty="0">
                <a:latin typeface="Roboto"/>
                <a:ea typeface="Roboto"/>
                <a:cs typeface="Roboto"/>
              </a:rPr>
              <a:t> — many states allow medical and/or recreational cannabis</a:t>
            </a:r>
            <a:endParaRPr lang="en-US" sz="1600" b="1" dirty="0">
              <a:latin typeface="Roboto"/>
              <a:ea typeface="Roboto"/>
              <a:cs typeface="Roboto"/>
            </a:endParaRPr>
          </a:p>
          <a:p>
            <a:endParaRPr lang="en-US" sz="1600" dirty="0">
              <a:latin typeface="Roboto"/>
              <a:ea typeface="Roboto"/>
              <a:cs typeface="Roboto"/>
            </a:endParaRPr>
          </a:p>
          <a:p>
            <a:r>
              <a:rPr lang="en-US" sz="1600" b="1" dirty="0">
                <a:solidFill>
                  <a:schemeClr val="tx1"/>
                </a:solidFill>
                <a:latin typeface="Roboto"/>
                <a:ea typeface="Roboto"/>
                <a:cs typeface="Roboto"/>
              </a:rPr>
              <a:t>Federal cannabis policy is evolving,</a:t>
            </a:r>
            <a:r>
              <a:rPr lang="en-US" sz="1600" dirty="0">
                <a:solidFill>
                  <a:schemeClr val="tx1"/>
                </a:solidFill>
                <a:latin typeface="Roboto"/>
                <a:ea typeface="Roboto"/>
                <a:cs typeface="Roboto"/>
              </a:rPr>
              <a:t> including recent rescheduling actions; however, rescheduling does not automatically change workplace drug testing rules or permit cannabis use in federally regulated safety-sensitive roles, such as DOT-covered positions</a:t>
            </a:r>
          </a:p>
          <a:p>
            <a:endParaRPr lang="en-US" sz="1600" dirty="0">
              <a:solidFill>
                <a:schemeClr val="tx1"/>
              </a:solidFill>
              <a:latin typeface="Roboto"/>
              <a:ea typeface="Roboto"/>
              <a:cs typeface="Roboto"/>
            </a:endParaRPr>
          </a:p>
          <a:p>
            <a:r>
              <a:rPr lang="en-US" sz="1600" b="1" dirty="0">
                <a:latin typeface="Roboto"/>
                <a:ea typeface="Roboto"/>
                <a:cs typeface="Roboto"/>
              </a:rPr>
              <a:t>Public attitudes are changing</a:t>
            </a:r>
            <a:r>
              <a:rPr lang="en-US" sz="1600" dirty="0">
                <a:latin typeface="Roboto"/>
                <a:ea typeface="Roboto"/>
                <a:cs typeface="Roboto"/>
              </a:rPr>
              <a:t>, increasing the need for clear expectations</a:t>
            </a:r>
          </a:p>
          <a:p>
            <a:endParaRPr lang="en-US" sz="1800" dirty="0">
              <a:latin typeface="Roboto"/>
              <a:ea typeface="Roboto"/>
              <a:cs typeface="Roboto"/>
            </a:endParaRPr>
          </a:p>
          <a:p>
            <a:pPr marL="0" indent="0" algn="ctr">
              <a:buNone/>
            </a:pPr>
            <a:r>
              <a:rPr lang="en-US" sz="1800" b="1" i="1" dirty="0">
                <a:latin typeface="Roboto"/>
                <a:ea typeface="Roboto"/>
                <a:cs typeface="Roboto"/>
              </a:rPr>
              <a:t>Legalization does not eliminate workplace safety standards</a:t>
            </a:r>
          </a:p>
          <a:p>
            <a:endParaRPr lang="en-US" dirty="0"/>
          </a:p>
        </p:txBody>
      </p:sp>
    </p:spTree>
    <p:extLst>
      <p:ext uri="{BB962C8B-B14F-4D97-AF65-F5344CB8AC3E}">
        <p14:creationId xmlns:p14="http://schemas.microsoft.com/office/powerpoint/2010/main" val="591932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0DA9-41E1-57C6-4CF5-3E73B2BF60CE}"/>
              </a:ext>
            </a:extLst>
          </p:cNvPr>
          <p:cNvSpPr>
            <a:spLocks noGrp="1"/>
          </p:cNvSpPr>
          <p:nvPr>
            <p:ph type="title"/>
          </p:nvPr>
        </p:nvSpPr>
        <p:spPr>
          <a:xfrm>
            <a:off x="539399" y="380472"/>
            <a:ext cx="8059807" cy="654172"/>
          </a:xfrm>
        </p:spPr>
        <p:txBody>
          <a:bodyPr vert="horz" lIns="91440" tIns="45720" rIns="91440" bIns="45720" rtlCol="0" anchor="ctr">
            <a:noAutofit/>
          </a:bodyPr>
          <a:lstStyle/>
          <a:p>
            <a:pPr algn="ctr"/>
            <a:r>
              <a:rPr lang="en-US" sz="3200" dirty="0">
                <a:solidFill>
                  <a:srgbClr val="00843C"/>
                </a:solidFill>
                <a:latin typeface="Roboto Condensed"/>
                <a:ea typeface="Roboto Condensed"/>
                <a:cs typeface="Roboto Condensed"/>
              </a:rPr>
              <a:t>Understanding THC and Cannabis Products</a:t>
            </a:r>
            <a:endParaRPr lang="en-US"/>
          </a:p>
          <a:p>
            <a:endParaRPr lang="en-US" dirty="0">
              <a:cs typeface="Roboto Condensed"/>
            </a:endParaRPr>
          </a:p>
        </p:txBody>
      </p:sp>
      <p:sp>
        <p:nvSpPr>
          <p:cNvPr id="3" name="Content Placeholder 2">
            <a:extLst>
              <a:ext uri="{FF2B5EF4-FFF2-40B4-BE49-F238E27FC236}">
                <a16:creationId xmlns:a16="http://schemas.microsoft.com/office/drawing/2014/main" id="{B2785D7F-436C-2094-7C1B-95D00A31D7D5}"/>
              </a:ext>
            </a:extLst>
          </p:cNvPr>
          <p:cNvSpPr>
            <a:spLocks noGrp="1"/>
          </p:cNvSpPr>
          <p:nvPr>
            <p:ph idx="1"/>
          </p:nvPr>
        </p:nvSpPr>
        <p:spPr>
          <a:xfrm>
            <a:off x="273143" y="827006"/>
            <a:ext cx="8598379" cy="3262312"/>
          </a:xfrm>
        </p:spPr>
        <p:txBody>
          <a:bodyPr vert="horz" lIns="91440" tIns="45720" rIns="91440" bIns="45720" rtlCol="0" anchor="t">
            <a:noAutofit/>
          </a:bodyPr>
          <a:lstStyle/>
          <a:p>
            <a:pPr marL="0" indent="0">
              <a:buNone/>
            </a:pPr>
            <a:r>
              <a:rPr lang="en-US" sz="1400" b="1" dirty="0">
                <a:latin typeface="Roboto"/>
                <a:ea typeface="Roboto"/>
                <a:cs typeface="Roboto"/>
              </a:rPr>
              <a:t>THC (tetrahydrocannabinol)</a:t>
            </a:r>
            <a:r>
              <a:rPr lang="en-US" sz="1400" dirty="0">
                <a:latin typeface="Roboto"/>
                <a:ea typeface="Roboto"/>
                <a:cs typeface="Roboto"/>
              </a:rPr>
              <a:t> </a:t>
            </a:r>
            <a:r>
              <a:rPr lang="en-US" sz="1400" b="1" dirty="0">
                <a:latin typeface="Roboto"/>
                <a:ea typeface="Roboto"/>
                <a:cs typeface="Roboto"/>
              </a:rPr>
              <a:t>is the primary psychoactive compound in cannabis that can affect reaction time, coordination, attention and judgment. Multiple forms of THC can cause impairment, including:</a:t>
            </a:r>
            <a:endParaRPr lang="en-US" sz="1400" b="1">
              <a:latin typeface="Roboto"/>
              <a:ea typeface="Roboto"/>
              <a:cs typeface="Roboto"/>
            </a:endParaRPr>
          </a:p>
          <a:p>
            <a:pPr marL="400050" lvl="1" indent="-171450"/>
            <a:r>
              <a:rPr lang="en-US" sz="1400" dirty="0">
                <a:latin typeface="Roboto"/>
                <a:ea typeface="Roboto"/>
                <a:cs typeface="Roboto"/>
              </a:rPr>
              <a:t>Delta-9 THC (most common form in marijuana)</a:t>
            </a:r>
          </a:p>
          <a:p>
            <a:pPr marL="400050" lvl="1" indent="-171450"/>
            <a:r>
              <a:rPr lang="en-US" sz="1400" dirty="0">
                <a:latin typeface="Roboto"/>
                <a:ea typeface="Roboto"/>
                <a:cs typeface="Roboto"/>
              </a:rPr>
              <a:t>Delta-8 THC</a:t>
            </a:r>
          </a:p>
          <a:p>
            <a:pPr marL="400050" lvl="1" indent="-171450"/>
            <a:r>
              <a:rPr lang="en-US" sz="1400" dirty="0">
                <a:latin typeface="Roboto"/>
                <a:ea typeface="Roboto"/>
                <a:cs typeface="Roboto"/>
              </a:rPr>
              <a:t>Delta-10 THC</a:t>
            </a:r>
          </a:p>
          <a:p>
            <a:pPr marL="228600" lvl="1" indent="0">
              <a:buNone/>
            </a:pPr>
            <a:endParaRPr lang="en-US" sz="1400" dirty="0">
              <a:latin typeface="Roboto"/>
              <a:ea typeface="Roboto"/>
              <a:cs typeface="Roboto"/>
            </a:endParaRPr>
          </a:p>
          <a:p>
            <a:pPr marL="0" indent="0">
              <a:buNone/>
            </a:pPr>
            <a:r>
              <a:rPr lang="en-US" sz="1400" b="1" dirty="0">
                <a:latin typeface="Roboto"/>
                <a:ea typeface="Roboto"/>
                <a:cs typeface="Roboto"/>
              </a:rPr>
              <a:t>CBD (Cannabidiol) products are different, but still carry risks for drug testing:</a:t>
            </a:r>
            <a:endParaRPr lang="en-US" sz="1400" b="1">
              <a:latin typeface="Roboto"/>
              <a:ea typeface="Roboto"/>
              <a:cs typeface="Roboto"/>
            </a:endParaRPr>
          </a:p>
          <a:p>
            <a:pPr marL="400050" lvl="1" indent="-171450"/>
            <a:r>
              <a:rPr lang="en-US" sz="1400" dirty="0">
                <a:latin typeface="Roboto"/>
                <a:ea typeface="Roboto"/>
                <a:cs typeface="Roboto"/>
              </a:rPr>
              <a:t>CBD itself is not intoxicating</a:t>
            </a:r>
          </a:p>
          <a:p>
            <a:pPr marL="400050" lvl="1" indent="-171450"/>
            <a:r>
              <a:rPr lang="en-US" sz="1400" dirty="0">
                <a:latin typeface="Roboto"/>
                <a:ea typeface="Roboto"/>
                <a:cs typeface="Roboto"/>
              </a:rPr>
              <a:t>CBD products are not tightly regulated</a:t>
            </a:r>
          </a:p>
          <a:p>
            <a:pPr marL="400050" lvl="1" indent="-171450"/>
            <a:r>
              <a:rPr lang="en-US" sz="1400" dirty="0">
                <a:latin typeface="Roboto"/>
                <a:ea typeface="Roboto"/>
                <a:cs typeface="Roboto"/>
              </a:rPr>
              <a:t>Some products may contain trace amounts of THC, which may result in a positive drug test.</a:t>
            </a:r>
          </a:p>
          <a:p>
            <a:pPr marL="0" indent="0" algn="ctr">
              <a:buNone/>
            </a:pPr>
            <a:br>
              <a:rPr lang="en-US" sz="1400" b="1" dirty="0">
                <a:latin typeface="Roboto"/>
                <a:ea typeface="Roboto"/>
                <a:cs typeface="Roboto"/>
              </a:rPr>
            </a:br>
            <a:r>
              <a:rPr lang="en-US" sz="1600" b="1" dirty="0">
                <a:latin typeface="Roboto"/>
                <a:ea typeface="Roboto"/>
                <a:cs typeface="Roboto"/>
              </a:rPr>
              <a:t> Different cannabis products can still affect workplace safety and drug testing outcomes.</a:t>
            </a:r>
            <a:endParaRPr lang="en-US" sz="1600">
              <a:latin typeface="Roboto"/>
              <a:ea typeface="Roboto"/>
              <a:cs typeface="Roboto"/>
            </a:endParaRPr>
          </a:p>
          <a:p>
            <a:endParaRPr lang="en-US" dirty="0"/>
          </a:p>
        </p:txBody>
      </p:sp>
    </p:spTree>
    <p:extLst>
      <p:ext uri="{BB962C8B-B14F-4D97-AF65-F5344CB8AC3E}">
        <p14:creationId xmlns:p14="http://schemas.microsoft.com/office/powerpoint/2010/main" val="1075467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6DEA7-79EC-0A3A-B7BF-BD6C3B9C20E0}"/>
              </a:ext>
            </a:extLst>
          </p:cNvPr>
          <p:cNvSpPr>
            <a:spLocks noGrp="1"/>
          </p:cNvSpPr>
          <p:nvPr>
            <p:ph type="title"/>
          </p:nvPr>
        </p:nvSpPr>
        <p:spPr>
          <a:xfrm>
            <a:off x="86876" y="438850"/>
            <a:ext cx="3753605" cy="649907"/>
          </a:xfrm>
        </p:spPr>
        <p:txBody>
          <a:bodyPr>
            <a:normAutofit fontScale="90000"/>
          </a:bodyPr>
          <a:lstStyle/>
          <a:p>
            <a:pPr algn="ctr"/>
            <a:r>
              <a:rPr lang="en-US" dirty="0"/>
              <a:t>Safety Is the Priority</a:t>
            </a:r>
          </a:p>
        </p:txBody>
      </p:sp>
      <p:sp>
        <p:nvSpPr>
          <p:cNvPr id="4" name="Rectangle 1">
            <a:extLst>
              <a:ext uri="{FF2B5EF4-FFF2-40B4-BE49-F238E27FC236}">
                <a16:creationId xmlns:a16="http://schemas.microsoft.com/office/drawing/2014/main" id="{37469DF2-062F-89A2-FF2D-A1AB491968E1}"/>
              </a:ext>
            </a:extLst>
          </p:cNvPr>
          <p:cNvSpPr>
            <a:spLocks noGrp="1" noChangeArrowheads="1"/>
          </p:cNvSpPr>
          <p:nvPr>
            <p:ph idx="1"/>
          </p:nvPr>
        </p:nvSpPr>
        <p:spPr bwMode="auto">
          <a:xfrm>
            <a:off x="4323509" y="317493"/>
            <a:ext cx="4179371" cy="4501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Roboto" panose="02000000000000000000" pitchFamily="2" charset="0"/>
                <a:ea typeface="Roboto" panose="02000000000000000000" pitchFamily="2" charset="0"/>
              </a:rPr>
              <a:t>Impairment, </a:t>
            </a:r>
            <a:r>
              <a:rPr kumimoji="0" lang="en-US" altLang="en-US" sz="1400" b="1" i="1" u="none" strike="noStrike" cap="none" normalizeH="0" baseline="0" dirty="0">
                <a:ln>
                  <a:noFill/>
                </a:ln>
                <a:solidFill>
                  <a:srgbClr val="000000"/>
                </a:solidFill>
                <a:effectLst/>
                <a:latin typeface="Roboto" panose="02000000000000000000" pitchFamily="2" charset="0"/>
                <a:ea typeface="Roboto" panose="02000000000000000000" pitchFamily="2" charset="0"/>
              </a:rPr>
              <a:t>not legality</a:t>
            </a:r>
            <a:r>
              <a:rPr kumimoji="0" lang="en-US" altLang="en-US" sz="1400" b="1" i="0" u="none" strike="noStrike" cap="none" normalizeH="0" baseline="0" dirty="0">
                <a:ln>
                  <a:noFill/>
                </a:ln>
                <a:solidFill>
                  <a:srgbClr val="000000"/>
                </a:solidFill>
                <a:effectLst/>
                <a:latin typeface="Roboto" panose="02000000000000000000" pitchFamily="2" charset="0"/>
                <a:ea typeface="Roboto" panose="02000000000000000000" pitchFamily="2" charset="0"/>
              </a:rPr>
              <a:t>, is the workplace issue</a:t>
            </a:r>
            <a:r>
              <a:rPr kumimoji="0" lang="en-US" altLang="en-US" sz="1400" b="0" i="0" u="none" strike="noStrike" cap="none" normalizeH="0" baseline="0" dirty="0">
                <a:ln>
                  <a:noFill/>
                </a:ln>
                <a:solidFill>
                  <a:srgbClr val="000000"/>
                </a:solidFill>
                <a:effectLst/>
                <a:latin typeface="Roboto" panose="02000000000000000000" pitchFamily="2" charset="0"/>
                <a:ea typeface="Roboto" panose="02000000000000000000"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Roboto" panose="02000000000000000000" pitchFamily="2" charset="0"/>
              <a:ea typeface="Roboto" panose="02000000000000000000" pitchFamily="2" charset="0"/>
            </a:endParaRPr>
          </a:p>
          <a:p>
            <a:pPr>
              <a:buNone/>
            </a:pPr>
            <a:r>
              <a:rPr lang="en-US" sz="1400" b="1" dirty="0">
                <a:latin typeface="Roboto" panose="02000000000000000000" pitchFamily="2" charset="0"/>
                <a:ea typeface="Roboto" panose="02000000000000000000" pitchFamily="2" charset="0"/>
              </a:rPr>
              <a:t>Evidence indicates THC can:</a:t>
            </a:r>
          </a:p>
          <a:p>
            <a:r>
              <a:rPr lang="en-US" sz="1400" dirty="0">
                <a:latin typeface="Roboto" panose="02000000000000000000" pitchFamily="2" charset="0"/>
                <a:ea typeface="Roboto" panose="02000000000000000000" pitchFamily="2" charset="0"/>
              </a:rPr>
              <a:t>Slow reaction time (even at low doses)</a:t>
            </a:r>
          </a:p>
          <a:p>
            <a:r>
              <a:rPr lang="en-US" sz="1400" dirty="0">
                <a:latin typeface="Roboto" panose="02000000000000000000" pitchFamily="2" charset="0"/>
                <a:ea typeface="Roboto" panose="02000000000000000000" pitchFamily="2" charset="0"/>
              </a:rPr>
              <a:t>Reduce lane control and driving performance</a:t>
            </a:r>
          </a:p>
          <a:p>
            <a:r>
              <a:rPr lang="en-US" sz="1400" dirty="0">
                <a:latin typeface="Roboto" panose="02000000000000000000" pitchFamily="2" charset="0"/>
                <a:ea typeface="Roboto" panose="02000000000000000000" pitchFamily="2" charset="0"/>
              </a:rPr>
              <a:t>Impair executive functioning and risk perception</a:t>
            </a:r>
          </a:p>
          <a:p>
            <a:r>
              <a:rPr lang="en-US" sz="1400" dirty="0">
                <a:latin typeface="Roboto"/>
                <a:ea typeface="Roboto"/>
                <a:cs typeface="Roboto"/>
              </a:rPr>
              <a:t>Affect short-term memory and processing speed</a:t>
            </a:r>
          </a:p>
          <a:p>
            <a:pPr>
              <a:buNone/>
            </a:pPr>
            <a:r>
              <a:rPr lang="en-US" sz="1400" b="1" dirty="0">
                <a:latin typeface="Roboto" panose="02000000000000000000" pitchFamily="2" charset="0"/>
                <a:ea typeface="Roboto" panose="02000000000000000000" pitchFamily="2" charset="0"/>
              </a:rPr>
              <a:t>THC impairment may last:</a:t>
            </a:r>
          </a:p>
          <a:p>
            <a:pPr marL="227965" indent="-227965"/>
            <a:r>
              <a:rPr lang="en-US" sz="1400" dirty="0">
                <a:latin typeface="Roboto"/>
                <a:ea typeface="Roboto"/>
                <a:cs typeface="Arial"/>
              </a:rPr>
              <a:t>4–8 hours after use</a:t>
            </a:r>
            <a:endParaRPr lang="en-US" sz="1400" dirty="0">
              <a:latin typeface="Roboto" panose="02000000000000000000" pitchFamily="2" charset="0"/>
              <a:ea typeface="Roboto" panose="02000000000000000000" pitchFamily="2" charset="0"/>
            </a:endParaRPr>
          </a:p>
          <a:p>
            <a:r>
              <a:rPr lang="en-US" sz="1400" dirty="0">
                <a:latin typeface="Roboto" panose="02000000000000000000" pitchFamily="2" charset="0"/>
                <a:ea typeface="Roboto" panose="02000000000000000000" pitchFamily="2" charset="0"/>
              </a:rPr>
              <a:t>Longer with high potency products</a:t>
            </a:r>
          </a:p>
          <a:p>
            <a:r>
              <a:rPr lang="en-US" sz="1400" dirty="0">
                <a:latin typeface="Roboto" panose="02000000000000000000" pitchFamily="2" charset="0"/>
                <a:ea typeface="Roboto" panose="02000000000000000000" pitchFamily="2" charset="0"/>
              </a:rPr>
              <a:t>Potentially longer with edibles (delayed onset)</a:t>
            </a:r>
          </a:p>
        </p:txBody>
      </p:sp>
      <p:pic>
        <p:nvPicPr>
          <p:cNvPr id="8" name="Picture 7" descr="A person in a hard hat and safety vest looking at boxes">
            <a:extLst>
              <a:ext uri="{FF2B5EF4-FFF2-40B4-BE49-F238E27FC236}">
                <a16:creationId xmlns:a16="http://schemas.microsoft.com/office/drawing/2014/main" id="{37E7536F-F2A2-FBA2-C955-25AAA0543A50}"/>
              </a:ext>
            </a:extLst>
          </p:cNvPr>
          <p:cNvPicPr>
            <a:picLocks noChangeAspect="1"/>
          </p:cNvPicPr>
          <p:nvPr/>
        </p:nvPicPr>
        <p:blipFill>
          <a:blip r:embed="rId4"/>
          <a:stretch>
            <a:fillRect/>
          </a:stretch>
        </p:blipFill>
        <p:spPr>
          <a:xfrm>
            <a:off x="494852" y="1437147"/>
            <a:ext cx="3044414" cy="237342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E6F8465-DF9D-0172-6FE4-0955FC7122DC}"/>
              </a:ext>
            </a:extLst>
          </p:cNvPr>
          <p:cNvSpPr txBox="1"/>
          <p:nvPr/>
        </p:nvSpPr>
        <p:spPr>
          <a:xfrm>
            <a:off x="140256" y="3909224"/>
            <a:ext cx="3753606" cy="800219"/>
          </a:xfrm>
          <a:prstGeom prst="rect">
            <a:avLst/>
          </a:prstGeom>
          <a:noFill/>
        </p:spPr>
        <p:txBody>
          <a:bodyPr wrap="square" rtlCol="0">
            <a:spAutoFit/>
          </a:bodyPr>
          <a:lstStyle/>
          <a:p>
            <a:pPr algn="ctr"/>
            <a:r>
              <a:rPr lang="en-US" sz="1400" b="1" dirty="0">
                <a:latin typeface="Roboto" panose="02000000000000000000" pitchFamily="2" charset="0"/>
                <a:ea typeface="Roboto" panose="02000000000000000000" pitchFamily="2" charset="0"/>
              </a:rPr>
              <a:t>Important:</a:t>
            </a:r>
            <a:r>
              <a:rPr lang="en-US" sz="1400" dirty="0">
                <a:latin typeface="Roboto" panose="02000000000000000000" pitchFamily="2" charset="0"/>
                <a:ea typeface="Roboto" panose="02000000000000000000" pitchFamily="2" charset="0"/>
              </a:rPr>
              <a:t> Impairment duration varies by individual, dose, frequency and route of use</a:t>
            </a:r>
            <a:r>
              <a:rPr lang="en-US" sz="1400" dirty="0"/>
              <a:t>.</a:t>
            </a:r>
          </a:p>
          <a:p>
            <a:endParaRPr lang="en-US" dirty="0"/>
          </a:p>
        </p:txBody>
      </p:sp>
    </p:spTree>
    <p:extLst>
      <p:ext uri="{BB962C8B-B14F-4D97-AF65-F5344CB8AC3E}">
        <p14:creationId xmlns:p14="http://schemas.microsoft.com/office/powerpoint/2010/main" val="358835963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9DF76-59C7-91FB-9E49-7228311529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78CC1D-EA34-2133-5B36-D5183D3851B8}"/>
              </a:ext>
            </a:extLst>
          </p:cNvPr>
          <p:cNvSpPr>
            <a:spLocks noGrp="1"/>
          </p:cNvSpPr>
          <p:nvPr>
            <p:ph type="title"/>
          </p:nvPr>
        </p:nvSpPr>
        <p:spPr>
          <a:xfrm>
            <a:off x="628650" y="123655"/>
            <a:ext cx="7945507" cy="993775"/>
          </a:xfrm>
        </p:spPr>
        <p:txBody>
          <a:bodyPr anchor="ctr">
            <a:normAutofit/>
          </a:bodyPr>
          <a:lstStyle/>
          <a:p>
            <a:r>
              <a:rPr lang="en-US" dirty="0">
                <a:solidFill>
                  <a:srgbClr val="00843C"/>
                </a:solidFill>
                <a:latin typeface="Roboto Condensed"/>
                <a:ea typeface="Roboto Condensed"/>
                <a:cs typeface="Roboto Condensed"/>
              </a:rPr>
              <a:t>Workplace Expectations</a:t>
            </a:r>
          </a:p>
        </p:txBody>
      </p:sp>
      <p:graphicFrame>
        <p:nvGraphicFramePr>
          <p:cNvPr id="5" name="Content Placeholder 2">
            <a:extLst>
              <a:ext uri="{FF2B5EF4-FFF2-40B4-BE49-F238E27FC236}">
                <a16:creationId xmlns:a16="http://schemas.microsoft.com/office/drawing/2014/main" id="{399365DF-C19F-EADF-E620-AED423641F06}"/>
              </a:ext>
            </a:extLst>
          </p:cNvPr>
          <p:cNvGraphicFramePr>
            <a:graphicFrameLocks noGrp="1"/>
          </p:cNvGraphicFramePr>
          <p:nvPr>
            <p:ph idx="1"/>
            <p:extLst>
              <p:ext uri="{D42A27DB-BD31-4B8C-83A1-F6EECF244321}">
                <p14:modId xmlns:p14="http://schemas.microsoft.com/office/powerpoint/2010/main" val="3087118217"/>
              </p:ext>
            </p:extLst>
          </p:nvPr>
        </p:nvGraphicFramePr>
        <p:xfrm>
          <a:off x="272811" y="1125423"/>
          <a:ext cx="8506087" cy="3337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2483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FD3CA54-1BF1-CDE6-0269-AA37DCCF79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87B1A7-6A48-518C-2682-954852DCC1ED}"/>
              </a:ext>
            </a:extLst>
          </p:cNvPr>
          <p:cNvSpPr>
            <a:spLocks noGrp="1"/>
          </p:cNvSpPr>
          <p:nvPr>
            <p:ph type="title"/>
          </p:nvPr>
        </p:nvSpPr>
        <p:spPr>
          <a:xfrm>
            <a:off x="628649" y="75259"/>
            <a:ext cx="7945507" cy="993775"/>
          </a:xfrm>
        </p:spPr>
        <p:txBody>
          <a:bodyPr/>
          <a:lstStyle/>
          <a:p>
            <a:r>
              <a:rPr lang="en-US" dirty="0">
                <a:solidFill>
                  <a:srgbClr val="00843C"/>
                </a:solidFill>
                <a:latin typeface="Roboto Condensed"/>
                <a:ea typeface="Roboto Condensed"/>
                <a:cs typeface="Roboto Condensed"/>
              </a:rPr>
              <a:t>Edibles vs. Smoking: Why It Matters</a:t>
            </a:r>
          </a:p>
        </p:txBody>
      </p:sp>
      <p:sp>
        <p:nvSpPr>
          <p:cNvPr id="3" name="Content Placeholder 2">
            <a:extLst>
              <a:ext uri="{FF2B5EF4-FFF2-40B4-BE49-F238E27FC236}">
                <a16:creationId xmlns:a16="http://schemas.microsoft.com/office/drawing/2014/main" id="{16923C25-6C09-A452-00D0-C524C33BAD0B}"/>
              </a:ext>
            </a:extLst>
          </p:cNvPr>
          <p:cNvSpPr>
            <a:spLocks noGrp="1"/>
          </p:cNvSpPr>
          <p:nvPr>
            <p:ph idx="1"/>
          </p:nvPr>
        </p:nvSpPr>
        <p:spPr>
          <a:xfrm>
            <a:off x="409347" y="1176864"/>
            <a:ext cx="4869994" cy="3470588"/>
          </a:xfrm>
        </p:spPr>
        <p:txBody>
          <a:bodyPr vert="horz" lIns="91440" tIns="45720" rIns="91440" bIns="45720" rtlCol="0" anchor="t">
            <a:noAutofit/>
          </a:bodyPr>
          <a:lstStyle/>
          <a:p>
            <a:pPr marL="0" indent="0">
              <a:lnSpc>
                <a:spcPct val="100000"/>
              </a:lnSpc>
              <a:buNone/>
            </a:pPr>
            <a:r>
              <a:rPr lang="en-US" sz="1400" b="1" dirty="0">
                <a:solidFill>
                  <a:srgbClr val="000000"/>
                </a:solidFill>
                <a:latin typeface="Roboto"/>
                <a:ea typeface="Roboto"/>
                <a:cs typeface="Roboto"/>
              </a:rPr>
              <a:t>Inhaled Cannabis</a:t>
            </a:r>
            <a:endParaRPr lang="en-US" sz="1400" dirty="0">
              <a:solidFill>
                <a:srgbClr val="000000"/>
              </a:solidFill>
              <a:latin typeface="Roboto"/>
              <a:ea typeface="Roboto"/>
              <a:cs typeface="Roboto"/>
            </a:endParaRPr>
          </a:p>
          <a:p>
            <a:pPr lvl="1">
              <a:lnSpc>
                <a:spcPct val="100000"/>
              </a:lnSpc>
            </a:pPr>
            <a:r>
              <a:rPr lang="en-US" sz="1400" dirty="0">
                <a:solidFill>
                  <a:srgbClr val="000000"/>
                </a:solidFill>
                <a:latin typeface="Roboto"/>
                <a:ea typeface="Roboto"/>
                <a:cs typeface="Roboto"/>
              </a:rPr>
              <a:t>Rapid onset (minutes)</a:t>
            </a:r>
          </a:p>
          <a:p>
            <a:pPr lvl="1">
              <a:lnSpc>
                <a:spcPct val="100000"/>
              </a:lnSpc>
            </a:pPr>
            <a:r>
              <a:rPr lang="en-US" sz="1400" dirty="0">
                <a:solidFill>
                  <a:srgbClr val="000000"/>
                </a:solidFill>
                <a:latin typeface="Roboto"/>
                <a:ea typeface="Roboto"/>
                <a:cs typeface="Roboto"/>
              </a:rPr>
              <a:t>Shorter duration</a:t>
            </a:r>
          </a:p>
          <a:p>
            <a:pPr marL="0" indent="0">
              <a:lnSpc>
                <a:spcPct val="100000"/>
              </a:lnSpc>
              <a:buNone/>
            </a:pPr>
            <a:r>
              <a:rPr lang="en-US" sz="1400" b="1" dirty="0">
                <a:solidFill>
                  <a:srgbClr val="171A16"/>
                </a:solidFill>
                <a:latin typeface="Roboto"/>
                <a:ea typeface="Roboto"/>
                <a:cs typeface="Roboto"/>
              </a:rPr>
              <a:t>Vaped</a:t>
            </a:r>
            <a:r>
              <a:rPr lang="en-US" sz="1400" b="1" dirty="0">
                <a:latin typeface="Roboto"/>
                <a:ea typeface="Roboto"/>
                <a:cs typeface="Roboto"/>
              </a:rPr>
              <a:t> Cannabis</a:t>
            </a:r>
          </a:p>
          <a:p>
            <a:pPr marL="514350" lvl="1" indent="-285750">
              <a:lnSpc>
                <a:spcPct val="100000"/>
              </a:lnSpc>
            </a:pPr>
            <a:r>
              <a:rPr lang="en-US" sz="1400" dirty="0">
                <a:latin typeface="Roboto"/>
                <a:ea typeface="Roboto"/>
                <a:cs typeface="Roboto"/>
              </a:rPr>
              <a:t>Also rapid onset (minutes), similar to smoking</a:t>
            </a:r>
          </a:p>
          <a:p>
            <a:pPr marL="514350" lvl="1" indent="-285750">
              <a:lnSpc>
                <a:spcPct val="100000"/>
              </a:lnSpc>
            </a:pPr>
            <a:r>
              <a:rPr lang="en-US" sz="1400" dirty="0">
                <a:latin typeface="Roboto"/>
                <a:ea typeface="Roboto"/>
                <a:cs typeface="Roboto"/>
              </a:rPr>
              <a:t>Often perceived as more discreet or less harmful</a:t>
            </a:r>
          </a:p>
          <a:p>
            <a:pPr marL="514350" lvl="1" indent="-285750">
              <a:lnSpc>
                <a:spcPct val="100000"/>
              </a:lnSpc>
            </a:pPr>
            <a:r>
              <a:rPr lang="en-US" sz="1400" dirty="0">
                <a:latin typeface="Roboto"/>
                <a:ea typeface="Roboto"/>
                <a:cs typeface="Roboto"/>
              </a:rPr>
              <a:t>Potency may be higher depending on concentrates used in vape cartridges</a:t>
            </a:r>
            <a:endParaRPr lang="en-US"/>
          </a:p>
          <a:p>
            <a:pPr marL="0" indent="0">
              <a:lnSpc>
                <a:spcPct val="100000"/>
              </a:lnSpc>
              <a:buNone/>
            </a:pPr>
            <a:r>
              <a:rPr lang="en-US" sz="1400" b="1" dirty="0">
                <a:solidFill>
                  <a:srgbClr val="000000"/>
                </a:solidFill>
                <a:latin typeface="Roboto"/>
                <a:ea typeface="Roboto"/>
                <a:cs typeface="Roboto"/>
              </a:rPr>
              <a:t>Edibles</a:t>
            </a:r>
            <a:endParaRPr lang="en-US" sz="1400" dirty="0">
              <a:solidFill>
                <a:srgbClr val="000000"/>
              </a:solidFill>
              <a:latin typeface="Roboto"/>
              <a:ea typeface="Roboto"/>
              <a:cs typeface="Roboto"/>
            </a:endParaRPr>
          </a:p>
          <a:p>
            <a:pPr lvl="1">
              <a:lnSpc>
                <a:spcPct val="100000"/>
              </a:lnSpc>
            </a:pPr>
            <a:r>
              <a:rPr lang="en-US" sz="1400" dirty="0">
                <a:solidFill>
                  <a:srgbClr val="000000"/>
                </a:solidFill>
                <a:latin typeface="Roboto"/>
                <a:ea typeface="Roboto"/>
                <a:cs typeface="Roboto"/>
              </a:rPr>
              <a:t>Delayed onset (30–120 minutes)</a:t>
            </a:r>
          </a:p>
          <a:p>
            <a:pPr lvl="1">
              <a:lnSpc>
                <a:spcPct val="100000"/>
              </a:lnSpc>
            </a:pPr>
            <a:r>
              <a:rPr lang="en-US" sz="1400" dirty="0">
                <a:solidFill>
                  <a:srgbClr val="000000"/>
                </a:solidFill>
                <a:latin typeface="Roboto"/>
                <a:ea typeface="Roboto"/>
                <a:cs typeface="Roboto"/>
              </a:rPr>
              <a:t>Longer and sometimes unpredictable effects</a:t>
            </a:r>
          </a:p>
          <a:p>
            <a:pPr lvl="1">
              <a:lnSpc>
                <a:spcPct val="100000"/>
              </a:lnSpc>
            </a:pPr>
            <a:r>
              <a:rPr lang="en-US" sz="1400" dirty="0">
                <a:solidFill>
                  <a:srgbClr val="000000"/>
                </a:solidFill>
                <a:latin typeface="Roboto"/>
                <a:ea typeface="Roboto"/>
                <a:cs typeface="Roboto"/>
              </a:rPr>
              <a:t>Higher risk of overconsumption</a:t>
            </a:r>
          </a:p>
          <a:p>
            <a:pPr marL="0" indent="0">
              <a:lnSpc>
                <a:spcPct val="100000"/>
              </a:lnSpc>
              <a:buNone/>
            </a:pPr>
            <a:endParaRPr lang="en-US" sz="1600" dirty="0">
              <a:solidFill>
                <a:srgbClr val="000000"/>
              </a:solidFill>
              <a:latin typeface="Roboto"/>
              <a:ea typeface="Roboto"/>
              <a:cs typeface="Roboto"/>
            </a:endParaRPr>
          </a:p>
          <a:p>
            <a:endParaRPr lang="en-US" dirty="0"/>
          </a:p>
        </p:txBody>
      </p:sp>
      <p:pic>
        <p:nvPicPr>
          <p:cNvPr id="7" name="Picture 6" descr="A hand holding a pipette with a green liquid in a petri dish&#10;&#10;AI-generated content may be incorrect.">
            <a:extLst>
              <a:ext uri="{FF2B5EF4-FFF2-40B4-BE49-F238E27FC236}">
                <a16:creationId xmlns:a16="http://schemas.microsoft.com/office/drawing/2014/main" id="{077B0E20-C416-6842-1DBA-90F4838719FA}"/>
              </a:ext>
            </a:extLst>
          </p:cNvPr>
          <p:cNvPicPr>
            <a:picLocks noChangeAspect="1"/>
          </p:cNvPicPr>
          <p:nvPr/>
        </p:nvPicPr>
        <p:blipFill>
          <a:blip r:embed="rId4"/>
          <a:stretch>
            <a:fillRect/>
          </a:stretch>
        </p:blipFill>
        <p:spPr>
          <a:xfrm>
            <a:off x="5442334" y="1281150"/>
            <a:ext cx="3142605" cy="205431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1482C0FD-7717-F80F-C3F7-D18AA903FB32}"/>
              </a:ext>
            </a:extLst>
          </p:cNvPr>
          <p:cNvSpPr txBox="1"/>
          <p:nvPr/>
        </p:nvSpPr>
        <p:spPr>
          <a:xfrm>
            <a:off x="5438321" y="3570973"/>
            <a:ext cx="313225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i="1" dirty="0">
                <a:solidFill>
                  <a:srgbClr val="000000"/>
                </a:solidFill>
                <a:latin typeface="Roboto"/>
                <a:ea typeface="Roboto"/>
                <a:cs typeface="Roboto"/>
              </a:rPr>
              <a:t>This variability makes workplace safety decisions more complex.</a:t>
            </a:r>
            <a:endParaRPr lang="en-US" b="1" i="1">
              <a:latin typeface="Roboto"/>
              <a:ea typeface="Roboto"/>
              <a:cs typeface="Roboto"/>
            </a:endParaRPr>
          </a:p>
        </p:txBody>
      </p:sp>
    </p:spTree>
    <p:extLst>
      <p:ext uri="{BB962C8B-B14F-4D97-AF65-F5344CB8AC3E}">
        <p14:creationId xmlns:p14="http://schemas.microsoft.com/office/powerpoint/2010/main" val="1960996497"/>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88AB5-16D9-3689-E6B3-7C513CEEEA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0C07A-1AD5-E4B8-100B-F8DB87EC5D70}"/>
              </a:ext>
            </a:extLst>
          </p:cNvPr>
          <p:cNvSpPr>
            <a:spLocks noGrp="1"/>
          </p:cNvSpPr>
          <p:nvPr>
            <p:ph type="title"/>
          </p:nvPr>
        </p:nvSpPr>
        <p:spPr>
          <a:xfrm>
            <a:off x="2279644" y="-1380"/>
            <a:ext cx="4581207" cy="1069256"/>
          </a:xfrm>
        </p:spPr>
        <p:txBody>
          <a:bodyPr anchor="ctr">
            <a:normAutofit/>
          </a:bodyPr>
          <a:lstStyle/>
          <a:p>
            <a:pPr lvl="0" defTabSz="914400" eaLnBrk="0" fontAlgn="base" hangingPunct="0">
              <a:spcAft>
                <a:spcPct val="0"/>
              </a:spcAft>
            </a:pPr>
            <a:r>
              <a:rPr lang="en-US" sz="3600" dirty="0">
                <a:solidFill>
                  <a:srgbClr val="00843C"/>
                </a:solidFill>
                <a:latin typeface="Roboto Condensed"/>
                <a:ea typeface="Roboto Condensed"/>
                <a:cs typeface="Roboto Condensed"/>
              </a:rPr>
              <a:t>Safety-Sensitive Roles</a:t>
            </a:r>
            <a:endParaRPr lang="en-US" altLang="en-US" sz="3600" dirty="0">
              <a:solidFill>
                <a:srgbClr val="00843C"/>
              </a:solidFill>
              <a:latin typeface="Roboto Condensed"/>
              <a:ea typeface="Roboto Condensed"/>
              <a:cs typeface="Roboto Condensed"/>
            </a:endParaRPr>
          </a:p>
        </p:txBody>
      </p:sp>
      <p:sp>
        <p:nvSpPr>
          <p:cNvPr id="25" name="Content Placeholder 24">
            <a:extLst>
              <a:ext uri="{FF2B5EF4-FFF2-40B4-BE49-F238E27FC236}">
                <a16:creationId xmlns:a16="http://schemas.microsoft.com/office/drawing/2014/main" id="{130302B2-5D6C-3CCE-DFBC-008BC60DA852}"/>
              </a:ext>
            </a:extLst>
          </p:cNvPr>
          <p:cNvSpPr>
            <a:spLocks noGrp="1"/>
          </p:cNvSpPr>
          <p:nvPr>
            <p:ph idx="1"/>
          </p:nvPr>
        </p:nvSpPr>
        <p:spPr>
          <a:xfrm>
            <a:off x="735806" y="1462882"/>
            <a:ext cx="7886700" cy="3262312"/>
          </a:xfrm>
        </p:spPr>
        <p:txBody>
          <a:bodyPr vert="horz" lIns="91440" tIns="45720" rIns="91440" bIns="45720" rtlCol="0" anchor="ctr">
            <a:noAutofit/>
          </a:bodyPr>
          <a:lstStyle/>
          <a:p>
            <a:pPr marL="0" indent="0">
              <a:buNone/>
            </a:pPr>
            <a:r>
              <a:rPr lang="en-US" sz="1800" dirty="0">
                <a:latin typeface="Roboto"/>
                <a:ea typeface="Roboto"/>
                <a:cs typeface="Roboto"/>
              </a:rPr>
              <a:t>Some roles in our organization involve tasks where </a:t>
            </a:r>
            <a:r>
              <a:rPr lang="en-US" sz="1800" b="1" dirty="0">
                <a:latin typeface="Roboto"/>
                <a:ea typeface="Roboto"/>
                <a:cs typeface="Roboto"/>
              </a:rPr>
              <a:t>impairment could create significant safety risks</a:t>
            </a:r>
            <a:r>
              <a:rPr lang="en-US" sz="1800" dirty="0">
                <a:latin typeface="Roboto"/>
                <a:ea typeface="Roboto"/>
                <a:cs typeface="Roboto"/>
              </a:rPr>
              <a:t>, such as:</a:t>
            </a:r>
          </a:p>
          <a:p>
            <a:pPr lvl="1"/>
            <a:r>
              <a:rPr lang="en-US" dirty="0">
                <a:latin typeface="Roboto"/>
                <a:ea typeface="Roboto"/>
                <a:cs typeface="Roboto"/>
              </a:rPr>
              <a:t>Operating vehicles or heavy equipment</a:t>
            </a:r>
          </a:p>
          <a:p>
            <a:pPr lvl="1"/>
            <a:r>
              <a:rPr lang="en-US" dirty="0">
                <a:latin typeface="Roboto"/>
                <a:ea typeface="Roboto"/>
                <a:cs typeface="Roboto"/>
              </a:rPr>
              <a:t>Working at heights or with hazardous materials</a:t>
            </a:r>
          </a:p>
          <a:p>
            <a:pPr lvl="1"/>
            <a:r>
              <a:rPr lang="en-US" dirty="0">
                <a:latin typeface="Roboto"/>
                <a:ea typeface="Roboto"/>
                <a:cs typeface="Roboto"/>
              </a:rPr>
              <a:t>Performing tasks that require quick reaction time or critical decision-making</a:t>
            </a:r>
          </a:p>
          <a:p>
            <a:pPr marL="0" indent="0">
              <a:buNone/>
            </a:pPr>
            <a:r>
              <a:rPr lang="en-US" sz="1800" dirty="0">
                <a:latin typeface="Roboto"/>
                <a:ea typeface="Roboto"/>
                <a:cs typeface="Roboto"/>
              </a:rPr>
              <a:t>Because these roles carry higher risk, </a:t>
            </a:r>
            <a:r>
              <a:rPr lang="en-US" sz="1800" b="1" dirty="0">
                <a:latin typeface="Roboto"/>
                <a:ea typeface="Roboto"/>
                <a:cs typeface="Roboto"/>
              </a:rPr>
              <a:t>employees must be fully fit for duty at all times</a:t>
            </a:r>
            <a:r>
              <a:rPr lang="en-US" sz="1800" dirty="0">
                <a:latin typeface="Roboto"/>
                <a:ea typeface="Roboto"/>
                <a:cs typeface="Roboto"/>
              </a:rPr>
              <a:t>.</a:t>
            </a:r>
          </a:p>
          <a:p>
            <a:pPr marL="0" indent="0" algn="ctr">
              <a:buNone/>
            </a:pPr>
            <a:r>
              <a:rPr lang="en-US" sz="1800" b="1" i="1" dirty="0">
                <a:latin typeface="Roboto"/>
                <a:ea typeface="Roboto"/>
                <a:cs typeface="Roboto"/>
              </a:rPr>
              <a:t>For employees in safety-sensitive roles, reporting to work unimpaired is essential to maintaining a safe workplace.</a:t>
            </a:r>
          </a:p>
          <a:p>
            <a:endParaRPr lang="en-US" dirty="0"/>
          </a:p>
        </p:txBody>
      </p:sp>
    </p:spTree>
    <p:extLst>
      <p:ext uri="{BB962C8B-B14F-4D97-AF65-F5344CB8AC3E}">
        <p14:creationId xmlns:p14="http://schemas.microsoft.com/office/powerpoint/2010/main" val="2324058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85EBF-8DE6-CEFA-CCB4-29D90BC5CC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EAF9D5-56C3-BD7F-C71D-F2FA526AE32F}"/>
              </a:ext>
            </a:extLst>
          </p:cNvPr>
          <p:cNvSpPr>
            <a:spLocks noGrp="1"/>
          </p:cNvSpPr>
          <p:nvPr>
            <p:ph type="title"/>
          </p:nvPr>
        </p:nvSpPr>
        <p:spPr/>
        <p:txBody>
          <a:bodyPr anchor="ctr">
            <a:normAutofit/>
          </a:bodyPr>
          <a:lstStyle/>
          <a:p>
            <a:pPr algn="ctr"/>
            <a:r>
              <a:rPr lang="en-US" dirty="0">
                <a:solidFill>
                  <a:srgbClr val="00843C"/>
                </a:solidFill>
                <a:latin typeface="Roboto Condensed"/>
                <a:ea typeface="Roboto Condensed"/>
                <a:cs typeface="Roboto Condensed"/>
              </a:rPr>
              <a:t>Medical Cannabis Considerations</a:t>
            </a:r>
            <a:endParaRPr lang="en-US"/>
          </a:p>
        </p:txBody>
      </p:sp>
      <p:graphicFrame>
        <p:nvGraphicFramePr>
          <p:cNvPr id="5" name="Content Placeholder 2">
            <a:extLst>
              <a:ext uri="{FF2B5EF4-FFF2-40B4-BE49-F238E27FC236}">
                <a16:creationId xmlns:a16="http://schemas.microsoft.com/office/drawing/2014/main" id="{3A12AE42-E54D-C3D3-5C21-303853FAFD9A}"/>
              </a:ext>
            </a:extLst>
          </p:cNvPr>
          <p:cNvGraphicFramePr>
            <a:graphicFrameLocks noGrp="1"/>
          </p:cNvGraphicFramePr>
          <p:nvPr>
            <p:ph idx="1"/>
            <p:extLst>
              <p:ext uri="{D42A27DB-BD31-4B8C-83A1-F6EECF244321}">
                <p14:modId xmlns:p14="http://schemas.microsoft.com/office/powerpoint/2010/main" val="2120432036"/>
              </p:ext>
            </p:extLst>
          </p:nvPr>
        </p:nvGraphicFramePr>
        <p:xfrm>
          <a:off x="779238" y="1482644"/>
          <a:ext cx="7886700" cy="2178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2F8C949-9AAD-8581-95CA-2980059DBD7C}"/>
              </a:ext>
            </a:extLst>
          </p:cNvPr>
          <p:cNvSpPr txBox="1"/>
          <p:nvPr/>
        </p:nvSpPr>
        <p:spPr>
          <a:xfrm>
            <a:off x="1972019" y="3882973"/>
            <a:ext cx="5563675" cy="646331"/>
          </a:xfrm>
          <a:prstGeom prst="rect">
            <a:avLst/>
          </a:prstGeom>
          <a:noFill/>
        </p:spPr>
        <p:txBody>
          <a:bodyPr wrap="square" lIns="91440" tIns="45720" rIns="91440" bIns="45720" rtlCol="0" anchor="t">
            <a:spAutoFit/>
          </a:bodyPr>
          <a:lstStyle/>
          <a:p>
            <a:pPr algn="ctr"/>
            <a:r>
              <a:rPr lang="en-US" b="1" dirty="0">
                <a:latin typeface="Roboto" panose="02000000000000000000" pitchFamily="2" charset="0"/>
                <a:ea typeface="Roboto" panose="02000000000000000000" pitchFamily="2" charset="0"/>
              </a:rPr>
              <a:t>Some employees may use cannabis medically</a:t>
            </a:r>
            <a:endParaRPr lang="en-US" dirty="0">
              <a:latin typeface="Roboto" panose="02000000000000000000" pitchFamily="2" charset="0"/>
              <a:ea typeface="Roboto" panose="02000000000000000000" pitchFamily="2" charset="0"/>
              <a:cs typeface="Roboto" panose="02000000000000000000" pitchFamily="2" charset="0"/>
            </a:endParaRPr>
          </a:p>
          <a:p>
            <a:endParaRPr lang="en-US" dirty="0"/>
          </a:p>
        </p:txBody>
      </p:sp>
    </p:spTree>
    <p:extLst>
      <p:ext uri="{BB962C8B-B14F-4D97-AF65-F5344CB8AC3E}">
        <p14:creationId xmlns:p14="http://schemas.microsoft.com/office/powerpoint/2010/main" val="3838890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17EEF-EC45-503A-E39F-D746AF59F0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B5AF0-7EB9-66B3-9F59-8A34BC01D1A5}"/>
              </a:ext>
            </a:extLst>
          </p:cNvPr>
          <p:cNvSpPr>
            <a:spLocks noGrp="1"/>
          </p:cNvSpPr>
          <p:nvPr>
            <p:ph type="title"/>
          </p:nvPr>
        </p:nvSpPr>
        <p:spPr/>
        <p:txBody>
          <a:bodyPr anchor="ctr">
            <a:normAutofit/>
          </a:bodyPr>
          <a:lstStyle/>
          <a:p>
            <a:r>
              <a:rPr lang="en-US" dirty="0">
                <a:solidFill>
                  <a:srgbClr val="00843C"/>
                </a:solidFill>
                <a:latin typeface="Roboto Condensed"/>
                <a:ea typeface="Roboto Condensed"/>
                <a:cs typeface="Roboto Condensed"/>
              </a:rPr>
              <a:t>What This Means for You</a:t>
            </a:r>
          </a:p>
        </p:txBody>
      </p:sp>
      <p:graphicFrame>
        <p:nvGraphicFramePr>
          <p:cNvPr id="7" name="Content Placeholder 2">
            <a:extLst>
              <a:ext uri="{FF2B5EF4-FFF2-40B4-BE49-F238E27FC236}">
                <a16:creationId xmlns:a16="http://schemas.microsoft.com/office/drawing/2014/main" id="{74B36BAF-9A25-F63C-1C4C-1860C06C7220}"/>
              </a:ext>
            </a:extLst>
          </p:cNvPr>
          <p:cNvGraphicFramePr>
            <a:graphicFrameLocks noGrp="1"/>
          </p:cNvGraphicFramePr>
          <p:nvPr>
            <p:ph idx="1"/>
            <p:extLst>
              <p:ext uri="{D42A27DB-BD31-4B8C-83A1-F6EECF244321}">
                <p14:modId xmlns:p14="http://schemas.microsoft.com/office/powerpoint/2010/main" val="2382102306"/>
              </p:ext>
            </p:extLst>
          </p:nvPr>
        </p:nvGraphicFramePr>
        <p:xfrm>
          <a:off x="687457" y="1129307"/>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1253C9-0278-CCDC-4771-6EA0A4FEEC8A}"/>
              </a:ext>
            </a:extLst>
          </p:cNvPr>
          <p:cNvSpPr txBox="1"/>
          <p:nvPr/>
        </p:nvSpPr>
        <p:spPr>
          <a:xfrm>
            <a:off x="2770742" y="4252511"/>
            <a:ext cx="3602516" cy="646331"/>
          </a:xfrm>
          <a:prstGeom prst="rect">
            <a:avLst/>
          </a:prstGeom>
          <a:noFill/>
        </p:spPr>
        <p:txBody>
          <a:bodyPr wrap="square" rtlCol="0">
            <a:spAutoFit/>
          </a:bodyPr>
          <a:lstStyle/>
          <a:p>
            <a:r>
              <a:rPr lang="en-US" b="1" dirty="0">
                <a:latin typeface="Roboto" panose="02000000000000000000" pitchFamily="2" charset="0"/>
                <a:ea typeface="Roboto" panose="02000000000000000000" pitchFamily="2" charset="0"/>
              </a:rPr>
              <a:t>Safety is a shared responsibility</a:t>
            </a:r>
            <a:endParaRPr lang="en-US" dirty="0">
              <a:latin typeface="Roboto" panose="02000000000000000000" pitchFamily="2" charset="0"/>
              <a:ea typeface="Roboto" panose="02000000000000000000" pitchFamily="2" charset="0"/>
            </a:endParaRPr>
          </a:p>
          <a:p>
            <a:endParaRPr lang="en-US" dirty="0"/>
          </a:p>
        </p:txBody>
      </p:sp>
    </p:spTree>
    <p:extLst>
      <p:ext uri="{BB962C8B-B14F-4D97-AF65-F5344CB8AC3E}">
        <p14:creationId xmlns:p14="http://schemas.microsoft.com/office/powerpoint/2010/main" val="578738227"/>
      </p:ext>
    </p:extLst>
  </p:cSld>
  <p:clrMapOvr>
    <a:masterClrMapping/>
  </p:clrMapOvr>
</p:sld>
</file>

<file path=ppt/theme/theme1.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2.xml><?xml version="1.0" encoding="utf-8"?>
<a:theme xmlns:a="http://schemas.openxmlformats.org/drawingml/2006/main" name="1_Custom Design">
  <a:themeElements>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7_Custom Design">
  <a:themeElements>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3_Custom Design">
  <a:themeElements>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themeOverride>
</file>

<file path=ppt/theme/themeOverride2.xml><?xml version="1.0" encoding="utf-8"?>
<a:themeOverride xmlns:a="http://schemas.openxmlformats.org/drawingml/2006/main">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47361</TotalTime>
  <Words>2863</Words>
  <Application>Microsoft Office PowerPoint</Application>
  <PresentationFormat>On-screen Show (16:9)</PresentationFormat>
  <Paragraphs>224</Paragraphs>
  <Slides>13</Slides>
  <Notes>12</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13</vt:i4>
      </vt:variant>
    </vt:vector>
  </HeadingPairs>
  <TitlesOfParts>
    <vt:vector size="25" baseType="lpstr">
      <vt:lpstr>Arial</vt:lpstr>
      <vt:lpstr>Calibri</vt:lpstr>
      <vt:lpstr>Neue Haas Grotesk Text Pro</vt:lpstr>
      <vt:lpstr>Roboto</vt:lpstr>
      <vt:lpstr>Roboto Condensed</vt:lpstr>
      <vt:lpstr>VanillaVTI</vt:lpstr>
      <vt:lpstr>1_Custom Design</vt:lpstr>
      <vt:lpstr>2_Custom Design</vt:lpstr>
      <vt:lpstr>4_Custom Design</vt:lpstr>
      <vt:lpstr>17_Custom Design</vt:lpstr>
      <vt:lpstr>43_Custom Design</vt:lpstr>
      <vt:lpstr>1_Office Theme</vt:lpstr>
      <vt:lpstr>Cannabis Impairment in the Workplace: What Employees Need to Know  Safety Talk</vt:lpstr>
      <vt:lpstr>Changing Landscape of Cannabis Legalization</vt:lpstr>
      <vt:lpstr>Understanding THC and Cannabis Products </vt:lpstr>
      <vt:lpstr>Safety Is the Priority</vt:lpstr>
      <vt:lpstr>Workplace Expectations</vt:lpstr>
      <vt:lpstr>Edibles vs. Smoking: Why It Matters</vt:lpstr>
      <vt:lpstr>Safety-Sensitive Roles</vt:lpstr>
      <vt:lpstr>Medical Cannabis Considerations</vt:lpstr>
      <vt:lpstr>What This Means for You</vt:lpstr>
      <vt:lpstr>Federally Regulated Roles</vt:lpstr>
      <vt:lpstr>When to Seek Help</vt:lpstr>
      <vt:lpstr>Employee Assistance Program </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Stacey Edge</dc:creator>
  <cp:lastModifiedBy>Karen Chadra</cp:lastModifiedBy>
  <cp:revision>1508</cp:revision>
  <cp:lastPrinted>2018-08-08T16:28:35Z</cp:lastPrinted>
  <dcterms:created xsi:type="dcterms:W3CDTF">2012-04-15T17:48:32Z</dcterms:created>
  <dcterms:modified xsi:type="dcterms:W3CDTF">2026-04-29T21:46:34Z</dcterms:modified>
</cp:coreProperties>
</file>