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257" r:id="rId3"/>
    <p:sldId id="283" r:id="rId4"/>
    <p:sldId id="258" r:id="rId5"/>
    <p:sldId id="284" r:id="rId6"/>
    <p:sldId id="285" r:id="rId7"/>
    <p:sldId id="260" r:id="rId8"/>
    <p:sldId id="261" r:id="rId9"/>
    <p:sldId id="262" r:id="rId10"/>
    <p:sldId id="263" r:id="rId11"/>
    <p:sldId id="264" r:id="rId12"/>
    <p:sldId id="266" r:id="rId13"/>
    <p:sldId id="286" r:id="rId14"/>
    <p:sldId id="287" r:id="rId15"/>
    <p:sldId id="267" r:id="rId16"/>
    <p:sldId id="268" r:id="rId17"/>
    <p:sldId id="269" r:id="rId18"/>
    <p:sldId id="270" r:id="rId19"/>
    <p:sldId id="274" r:id="rId20"/>
    <p:sldId id="271" r:id="rId21"/>
    <p:sldId id="272" r:id="rId22"/>
    <p:sldId id="273" r:id="rId23"/>
    <p:sldId id="278" r:id="rId24"/>
    <p:sldId id="275" r:id="rId25"/>
    <p:sldId id="276" r:id="rId26"/>
    <p:sldId id="288" r:id="rId27"/>
    <p:sldId id="279" r:id="rId28"/>
    <p:sldId id="280" r:id="rId29"/>
    <p:sldId id="28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4660"/>
  </p:normalViewPr>
  <p:slideViewPr>
    <p:cSldViewPr snapToGrid="0">
      <p:cViewPr varScale="1">
        <p:scale>
          <a:sx n="80" d="100"/>
          <a:sy n="80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9B1F5-FAA7-4E84-941B-DA2921145643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87D96-DBCF-4F7E-AF8A-452BD5934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6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275"/>
            <a:fld id="{8A92C0C4-E17D-45F3-BD21-4F8BEF20BA32}" type="slidenum">
              <a:rPr lang="en-US" smtClean="0"/>
              <a:pPr defTabSz="930275"/>
              <a:t>3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Ask about science vs. art.</a:t>
            </a:r>
          </a:p>
          <a:p>
            <a:r>
              <a:rPr lang="en-US" smtClean="0"/>
              <a:t>Review anticipation, recognition, evaluation, and control </a:t>
            </a:r>
          </a:p>
        </p:txBody>
      </p:sp>
    </p:spTree>
    <p:extLst>
      <p:ext uri="{BB962C8B-B14F-4D97-AF65-F5344CB8AC3E}">
        <p14:creationId xmlns:p14="http://schemas.microsoft.com/office/powerpoint/2010/main" val="128460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DB1C86-FEE7-4373-94B9-0C91793357C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289" tIns="45644" rIns="91289" bIns="45644"/>
          <a:lstStyle/>
          <a:p>
            <a:r>
              <a:rPr lang="en-US" dirty="0" smtClean="0"/>
              <a:t>Skin notation means it can be a</a:t>
            </a:r>
            <a:r>
              <a:rPr lang="en-US" baseline="0" dirty="0" smtClean="0"/>
              <a:t> significant pathway.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4797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0070C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179BB93-D4B7-4F00-AFB2-C7CCB15BA851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5ACB093-6EAC-46D9-973B-D7DC7627A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Chapter 1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3505200"/>
            <a:ext cx="7127111" cy="1752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Introduction to </a:t>
            </a:r>
            <a:br>
              <a:rPr lang="en-US" sz="3600" dirty="0" smtClean="0"/>
            </a:br>
            <a:r>
              <a:rPr lang="en-US" sz="3600" dirty="0" smtClean="0"/>
              <a:t>Industrial Hygiene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603" y="1673893"/>
            <a:ext cx="2335739" cy="289426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73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Biological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Infectious</a:t>
            </a:r>
          </a:p>
          <a:p>
            <a:r>
              <a:rPr lang="en-US" dirty="0" smtClean="0"/>
              <a:t>Disease causing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0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916" y="1538538"/>
            <a:ext cx="5942948" cy="487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Workplace Agents and Hazards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4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78711"/>
          </a:xfrm>
        </p:spPr>
        <p:txBody>
          <a:bodyPr/>
          <a:lstStyle/>
          <a:p>
            <a:r>
              <a:rPr lang="en-US" dirty="0"/>
              <a:t>Injury versus Disease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66754"/>
            <a:ext cx="8229600" cy="4810246"/>
          </a:xfrm>
        </p:spPr>
        <p:txBody>
          <a:bodyPr/>
          <a:lstStyle/>
          <a:p>
            <a:r>
              <a:rPr lang="en-US" dirty="0" smtClean="0"/>
              <a:t>Injury = direct physical outcome</a:t>
            </a:r>
          </a:p>
          <a:p>
            <a:r>
              <a:rPr lang="en-US" dirty="0" smtClean="0"/>
              <a:t>Disease = may involve a progression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4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exposure that occurs over a short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0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Chronic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lower level exposure that occurs over a long period of time</a:t>
            </a:r>
          </a:p>
          <a:p>
            <a:r>
              <a:rPr lang="en-US" dirty="0" smtClean="0"/>
              <a:t>Days, weeks, months,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0390"/>
            <a:ext cx="8229600" cy="1006997"/>
          </a:xfrm>
        </p:spPr>
        <p:txBody>
          <a:bodyPr/>
          <a:lstStyle/>
          <a:p>
            <a:r>
              <a:rPr lang="en-US" dirty="0"/>
              <a:t>Acute Health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Seen shortly after exposure</a:t>
            </a:r>
          </a:p>
          <a:p>
            <a:r>
              <a:rPr lang="en-US" dirty="0" smtClean="0"/>
              <a:t>May be reversible</a:t>
            </a:r>
          </a:p>
          <a:p>
            <a:r>
              <a:rPr lang="en-US" dirty="0" smtClean="0"/>
              <a:t>Hearing loss</a:t>
            </a:r>
          </a:p>
          <a:p>
            <a:r>
              <a:rPr lang="en-US" dirty="0" smtClean="0"/>
              <a:t>Headache</a:t>
            </a:r>
          </a:p>
          <a:p>
            <a:r>
              <a:rPr lang="en-US" dirty="0" smtClean="0"/>
              <a:t>Dizziness</a:t>
            </a:r>
          </a:p>
          <a:p>
            <a:r>
              <a:rPr lang="en-US" dirty="0" smtClean="0"/>
              <a:t>Skin redness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43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539"/>
            <a:ext cx="8229600" cy="960699"/>
          </a:xfrm>
        </p:spPr>
        <p:txBody>
          <a:bodyPr/>
          <a:lstStyle/>
          <a:p>
            <a:r>
              <a:rPr lang="en-US" dirty="0"/>
              <a:t>Chronic Health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take a long time to occur or notice</a:t>
            </a:r>
          </a:p>
          <a:p>
            <a:r>
              <a:rPr lang="en-US" dirty="0" smtClean="0"/>
              <a:t>Cancer</a:t>
            </a:r>
          </a:p>
          <a:p>
            <a:r>
              <a:rPr lang="en-US" dirty="0" smtClean="0"/>
              <a:t>Bone degeneration</a:t>
            </a:r>
          </a:p>
          <a:p>
            <a:r>
              <a:rPr lang="en-US" dirty="0" smtClean="0"/>
              <a:t>Hearing loss</a:t>
            </a:r>
          </a:p>
          <a:p>
            <a:r>
              <a:rPr lang="en-US" dirty="0" smtClean="0"/>
              <a:t>Silicosis</a:t>
            </a:r>
          </a:p>
          <a:p>
            <a:r>
              <a:rPr lang="en-US" dirty="0" smtClean="0"/>
              <a:t>Emphysema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5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51390"/>
          </a:xfrm>
        </p:spPr>
        <p:txBody>
          <a:bodyPr/>
          <a:lstStyle/>
          <a:p>
            <a:r>
              <a:rPr lang="en-US" dirty="0" smtClean="0"/>
              <a:t>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9985"/>
            <a:ext cx="8229600" cy="5007015"/>
          </a:xfrm>
        </p:spPr>
        <p:txBody>
          <a:bodyPr/>
          <a:lstStyle/>
          <a:p>
            <a:r>
              <a:rPr lang="en-US" dirty="0" smtClean="0"/>
              <a:t>Probability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branch of mathematics that measures and describes the </a:t>
            </a:r>
            <a:r>
              <a:rPr lang="en-US" dirty="0" smtClean="0"/>
              <a:t>relative likelihood </a:t>
            </a:r>
            <a:r>
              <a:rPr lang="en-US" dirty="0"/>
              <a:t>or frequency of an event and looks at the distributions of the </a:t>
            </a:r>
            <a:r>
              <a:rPr lang="en-US" dirty="0" smtClean="0"/>
              <a:t>event’s occurrences </a:t>
            </a:r>
            <a:r>
              <a:rPr lang="en-US" dirty="0"/>
              <a:t>within a given population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Severity</a:t>
            </a:r>
          </a:p>
          <a:p>
            <a:pPr lvl="1"/>
            <a:r>
              <a:rPr lang="en-US" dirty="0" smtClean="0"/>
              <a:t>The level of hazard associated with a possible exposure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29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562" y="381964"/>
            <a:ext cx="7741850" cy="902825"/>
          </a:xfrm>
        </p:spPr>
        <p:txBody>
          <a:bodyPr>
            <a:normAutofit/>
          </a:bodyPr>
          <a:lstStyle/>
          <a:p>
            <a:r>
              <a:rPr lang="en-US" dirty="0"/>
              <a:t>Anticipation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986" y="1516284"/>
            <a:ext cx="7753425" cy="2164464"/>
          </a:xfrm>
        </p:spPr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dentifying </a:t>
            </a:r>
            <a:r>
              <a:rPr lang="en-US" dirty="0"/>
              <a:t>potential or actual hazards through </a:t>
            </a:r>
            <a:r>
              <a:rPr lang="en-US" dirty="0" smtClean="0"/>
              <a:t>knowledge of </a:t>
            </a:r>
            <a:r>
              <a:rPr lang="en-US" dirty="0"/>
              <a:t>materials, operations, processes, and conditions in the workplace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Using available information from a variety of sources.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9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562" y="393539"/>
            <a:ext cx="7653925" cy="879676"/>
          </a:xfrm>
        </p:spPr>
        <p:txBody>
          <a:bodyPr/>
          <a:lstStyle/>
          <a:p>
            <a:r>
              <a:rPr lang="en-US" dirty="0"/>
              <a:t>Recognition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43" y="1284790"/>
            <a:ext cx="7886700" cy="2576039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observation and discovery of the hazardous materials </a:t>
            </a:r>
            <a:r>
              <a:rPr lang="en-US" dirty="0" smtClean="0"/>
              <a:t>and conditions </a:t>
            </a:r>
            <a:r>
              <a:rPr lang="en-US" dirty="0"/>
              <a:t>in the workplace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Using observation and process mapping to understand and document processes and possible exposures to workplace hazards.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362" y="4074276"/>
            <a:ext cx="6094868" cy="252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9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562" y="215153"/>
            <a:ext cx="8040788" cy="1058062"/>
          </a:xfrm>
        </p:spPr>
        <p:txBody>
          <a:bodyPr>
            <a:normAutofit/>
          </a:bodyPr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427" y="1354238"/>
            <a:ext cx="8330608" cy="5172067"/>
          </a:xfrm>
        </p:spPr>
        <p:txBody>
          <a:bodyPr>
            <a:noAutofit/>
          </a:bodyPr>
          <a:lstStyle/>
          <a:p>
            <a:r>
              <a:rPr lang="en-US" sz="1900" dirty="0" smtClean="0"/>
              <a:t>Briefly </a:t>
            </a:r>
            <a:r>
              <a:rPr lang="en-US" sz="1900" dirty="0"/>
              <a:t>explain the relevance and importance of the practice of industrial hygiene in society today </a:t>
            </a:r>
            <a:r>
              <a:rPr lang="en-US" sz="1900" dirty="0" smtClean="0"/>
              <a:t>and throughout </a:t>
            </a:r>
            <a:r>
              <a:rPr lang="en-US" sz="1900" dirty="0" smtClean="0"/>
              <a:t>history.</a:t>
            </a:r>
            <a:endParaRPr lang="en-US" sz="1900" dirty="0"/>
          </a:p>
          <a:p>
            <a:r>
              <a:rPr lang="en-US" sz="1900" dirty="0" smtClean="0"/>
              <a:t>Explain </a:t>
            </a:r>
            <a:r>
              <a:rPr lang="en-US" sz="1900" dirty="0"/>
              <a:t>the types of sciences and studies that comprise the field of industrial </a:t>
            </a:r>
            <a:r>
              <a:rPr lang="en-US" sz="1900" dirty="0" smtClean="0"/>
              <a:t>hygiene.</a:t>
            </a:r>
            <a:endParaRPr lang="en-US" sz="1900" dirty="0"/>
          </a:p>
          <a:p>
            <a:r>
              <a:rPr lang="en-US" sz="1900" dirty="0" smtClean="0"/>
              <a:t>Describe </a:t>
            </a:r>
            <a:r>
              <a:rPr lang="en-US" sz="1900" dirty="0"/>
              <a:t>the differences between pathways of exposure and routes of exposure to hazardous </a:t>
            </a:r>
            <a:r>
              <a:rPr lang="en-US" sz="1900" dirty="0" smtClean="0"/>
              <a:t>agents.</a:t>
            </a:r>
            <a:endParaRPr lang="en-US" sz="1900" dirty="0"/>
          </a:p>
          <a:p>
            <a:r>
              <a:rPr lang="en-US" sz="1900" dirty="0" smtClean="0"/>
              <a:t>List </a:t>
            </a:r>
            <a:r>
              <a:rPr lang="en-US" sz="1900" dirty="0"/>
              <a:t>general types of workplace </a:t>
            </a:r>
            <a:r>
              <a:rPr lang="en-US" sz="1900" dirty="0" smtClean="0"/>
              <a:t>hazards.</a:t>
            </a:r>
            <a:endParaRPr lang="en-US" sz="1900" dirty="0"/>
          </a:p>
          <a:p>
            <a:r>
              <a:rPr lang="en-US" sz="1900" dirty="0" smtClean="0"/>
              <a:t>Identify </a:t>
            </a:r>
            <a:r>
              <a:rPr lang="en-US" sz="1900" dirty="0"/>
              <a:t>the basic health effects of hazardous exposures in the </a:t>
            </a:r>
            <a:r>
              <a:rPr lang="en-US" sz="1900" dirty="0" smtClean="0"/>
              <a:t>workplace.</a:t>
            </a:r>
            <a:endParaRPr lang="en-US" sz="1900" dirty="0"/>
          </a:p>
          <a:p>
            <a:r>
              <a:rPr lang="en-US" sz="1900" dirty="0" smtClean="0"/>
              <a:t>Describe </a:t>
            </a:r>
            <a:r>
              <a:rPr lang="en-US" sz="1900" dirty="0"/>
              <a:t>the concept of risk and the fundamental principles that it is based </a:t>
            </a:r>
            <a:r>
              <a:rPr lang="en-US" sz="1900" dirty="0" smtClean="0"/>
              <a:t>upon.</a:t>
            </a:r>
            <a:endParaRPr lang="en-US" sz="1900" dirty="0"/>
          </a:p>
          <a:p>
            <a:r>
              <a:rPr lang="en-US" sz="1900" dirty="0" smtClean="0"/>
              <a:t>Discuss </a:t>
            </a:r>
            <a:r>
              <a:rPr lang="en-US" sz="1900" dirty="0"/>
              <a:t>the basic tenets of industrial hygiene hazard assessment and </a:t>
            </a:r>
            <a:r>
              <a:rPr lang="en-US" sz="1900" dirty="0" smtClean="0"/>
              <a:t>control.</a:t>
            </a:r>
            <a:endParaRPr lang="en-US" sz="1900" dirty="0"/>
          </a:p>
          <a:p>
            <a:r>
              <a:rPr lang="en-US" sz="1900" dirty="0" smtClean="0"/>
              <a:t>Recognize </a:t>
            </a:r>
            <a:r>
              <a:rPr lang="en-US" sz="1900" dirty="0"/>
              <a:t>the types of careers and industries available for professional industrial </a:t>
            </a:r>
            <a:r>
              <a:rPr lang="en-US" sz="1900" dirty="0" smtClean="0"/>
              <a:t>hygienists.</a:t>
            </a:r>
            <a:endParaRPr lang="en-US" sz="1900" dirty="0"/>
          </a:p>
          <a:p>
            <a:r>
              <a:rPr lang="en-US" sz="1900" dirty="0" smtClean="0"/>
              <a:t>Briefly </a:t>
            </a:r>
            <a:r>
              <a:rPr lang="en-US" sz="1900" dirty="0"/>
              <a:t>describe the various government agencies and professional organizations with roles in industrial </a:t>
            </a:r>
            <a:r>
              <a:rPr lang="en-US" sz="1900" dirty="0" smtClean="0"/>
              <a:t>hygiene.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11629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711" y="189279"/>
            <a:ext cx="7648362" cy="1211257"/>
          </a:xfrm>
        </p:spPr>
        <p:txBody>
          <a:bodyPr>
            <a:normAutofit/>
          </a:bodyPr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137" y="1261641"/>
            <a:ext cx="7659936" cy="4541282"/>
          </a:xfrm>
        </p:spPr>
        <p:txBody>
          <a:bodyPr/>
          <a:lstStyle/>
          <a:p>
            <a:r>
              <a:rPr lang="en-US" dirty="0" smtClean="0"/>
              <a:t>Measure </a:t>
            </a:r>
            <a:r>
              <a:rPr lang="en-US" dirty="0"/>
              <a:t>exposures and doses, and comparing </a:t>
            </a:r>
            <a:r>
              <a:rPr lang="en-US" dirty="0" smtClean="0"/>
              <a:t>the measurements </a:t>
            </a:r>
            <a:r>
              <a:rPr lang="en-US" dirty="0"/>
              <a:t>to regulatory, professional, and other exposure standards </a:t>
            </a:r>
            <a:r>
              <a:rPr lang="en-US" dirty="0" smtClean="0"/>
              <a:t>and limits.</a:t>
            </a:r>
          </a:p>
          <a:p>
            <a:r>
              <a:rPr lang="en-US" dirty="0" smtClean="0"/>
              <a:t>Measures could include air monitoring, ergonomic observations, review of accident and injury records, and worker interviews.</a:t>
            </a:r>
          </a:p>
          <a:p>
            <a:r>
              <a:rPr lang="en-US" dirty="0" smtClean="0"/>
              <a:t>Quantitatively evaluate and document  levels of exposure.</a:t>
            </a:r>
          </a:p>
          <a:p>
            <a:r>
              <a:rPr lang="en-US" dirty="0" smtClean="0"/>
              <a:t>Prioritize jobs with the most significant hazards.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4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368"/>
            <a:ext cx="8229600" cy="1076446"/>
          </a:xfrm>
        </p:spPr>
        <p:txBody>
          <a:bodyPr/>
          <a:lstStyle/>
          <a:p>
            <a:r>
              <a:rPr lang="en-US" dirty="0"/>
              <a:t>Control of Hazards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6835"/>
            <a:ext cx="8229600" cy="5030165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elimination or reduction of identified and </a:t>
            </a:r>
            <a:r>
              <a:rPr lang="en-US" dirty="0" smtClean="0"/>
              <a:t>measured hazards.</a:t>
            </a:r>
          </a:p>
          <a:p>
            <a:r>
              <a:rPr lang="en-US" dirty="0" smtClean="0"/>
              <a:t>Use the hierarchy of controls to eliminate or reduce hazards.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5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8816"/>
            <a:ext cx="8229600" cy="949124"/>
          </a:xfrm>
        </p:spPr>
        <p:txBody>
          <a:bodyPr/>
          <a:lstStyle/>
          <a:p>
            <a:r>
              <a:rPr lang="en-US" dirty="0"/>
              <a:t>Elimination and Substitution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Completely eliminate the hazard from the workplace.</a:t>
            </a:r>
          </a:p>
          <a:p>
            <a:r>
              <a:rPr lang="en-US" dirty="0" smtClean="0"/>
              <a:t>Stop the use of a particular toxic or flammable chemical used in the process or product.</a:t>
            </a:r>
          </a:p>
          <a:p>
            <a:r>
              <a:rPr lang="en-US" dirty="0" smtClean="0"/>
              <a:t>Reduce the quantity of a particular hazardous chemical used.</a:t>
            </a:r>
          </a:p>
          <a:p>
            <a:r>
              <a:rPr lang="en-US" dirty="0" smtClean="0"/>
              <a:t>Change the chemical to a safer or less hazardous one.</a:t>
            </a:r>
          </a:p>
          <a:p>
            <a:r>
              <a:rPr lang="en-US" dirty="0" smtClean="0"/>
              <a:t>Change the work process to cut out the hazardous activity or materials 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10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965"/>
            <a:ext cx="8229600" cy="972273"/>
          </a:xfrm>
        </p:spPr>
        <p:txBody>
          <a:bodyPr/>
          <a:lstStyle/>
          <a:p>
            <a:r>
              <a:rPr lang="en-US" dirty="0"/>
              <a:t>Engineering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Structures, systems, or devices that physically separate, </a:t>
            </a:r>
            <a:r>
              <a:rPr lang="en-US" dirty="0"/>
              <a:t>or </a:t>
            </a:r>
            <a:r>
              <a:rPr lang="en-US" dirty="0" smtClean="0"/>
              <a:t>protect </a:t>
            </a:r>
            <a:r>
              <a:rPr lang="en-US" dirty="0"/>
              <a:t>the worker from the hazard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Barriers, walls, enclosures, covers, guards, shields.</a:t>
            </a:r>
          </a:p>
          <a:p>
            <a:r>
              <a:rPr lang="en-US" dirty="0" smtClean="0"/>
              <a:t>Ventilation systems, fume hoods.</a:t>
            </a:r>
          </a:p>
          <a:p>
            <a:r>
              <a:rPr lang="en-US" dirty="0" smtClean="0"/>
              <a:t>Distance (moving the hazard farther away from the workers).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0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0862"/>
            <a:ext cx="8229600" cy="891250"/>
          </a:xfrm>
        </p:spPr>
        <p:txBody>
          <a:bodyPr/>
          <a:lstStyle/>
          <a:p>
            <a:r>
              <a:rPr lang="en-US" dirty="0"/>
              <a:t>Administrative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562" y="1608881"/>
            <a:ext cx="5220182" cy="4568082"/>
          </a:xfrm>
        </p:spPr>
        <p:txBody>
          <a:bodyPr/>
          <a:lstStyle/>
          <a:p>
            <a:r>
              <a:rPr lang="en-US" dirty="0" smtClean="0"/>
              <a:t>Programs </a:t>
            </a:r>
          </a:p>
          <a:p>
            <a:r>
              <a:rPr lang="en-US" dirty="0" smtClean="0"/>
              <a:t>Policies</a:t>
            </a:r>
          </a:p>
          <a:p>
            <a:r>
              <a:rPr lang="en-US" dirty="0" smtClean="0"/>
              <a:t>Procedures</a:t>
            </a:r>
          </a:p>
          <a:p>
            <a:r>
              <a:rPr lang="en-US" dirty="0" smtClean="0"/>
              <a:t>Labels</a:t>
            </a:r>
          </a:p>
          <a:p>
            <a:r>
              <a:rPr lang="en-US" dirty="0" smtClean="0"/>
              <a:t>Warning signs or lights</a:t>
            </a:r>
          </a:p>
          <a:p>
            <a:r>
              <a:rPr lang="en-US" dirty="0" smtClean="0"/>
              <a:t>Training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69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838"/>
            <a:ext cx="8229600" cy="925975"/>
          </a:xfrm>
        </p:spPr>
        <p:txBody>
          <a:bodyPr/>
          <a:lstStyle/>
          <a:p>
            <a:r>
              <a:rPr lang="en-US" dirty="0"/>
              <a:t>Personal Protective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8881"/>
            <a:ext cx="3134458" cy="4568082"/>
          </a:xfrm>
        </p:spPr>
        <p:txBody>
          <a:bodyPr/>
          <a:lstStyle/>
          <a:p>
            <a:r>
              <a:rPr lang="en-US" dirty="0" smtClean="0"/>
              <a:t>Respirators</a:t>
            </a:r>
          </a:p>
          <a:p>
            <a:r>
              <a:rPr lang="en-US" dirty="0" smtClean="0"/>
              <a:t>Gloves</a:t>
            </a:r>
          </a:p>
          <a:p>
            <a:r>
              <a:rPr lang="en-US" dirty="0" smtClean="0"/>
              <a:t>Lab coats</a:t>
            </a:r>
          </a:p>
          <a:p>
            <a:r>
              <a:rPr lang="en-US" dirty="0" smtClean="0"/>
              <a:t>Eyewear</a:t>
            </a:r>
          </a:p>
          <a:p>
            <a:r>
              <a:rPr lang="en-US" dirty="0" smtClean="0"/>
              <a:t>Footwear</a:t>
            </a:r>
          </a:p>
          <a:p>
            <a:r>
              <a:rPr lang="en-US" dirty="0" smtClean="0"/>
              <a:t>Lead aprons</a:t>
            </a:r>
          </a:p>
          <a:p>
            <a:r>
              <a:rPr lang="en-US" dirty="0" smtClean="0"/>
              <a:t>Face shields</a:t>
            </a:r>
          </a:p>
          <a:p>
            <a:r>
              <a:rPr lang="en-US" dirty="0" smtClean="0"/>
              <a:t>Ear muffs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55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Careers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32030"/>
            <a:ext cx="5239715" cy="46761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smtClean="0"/>
              <a:t>Manufacturing</a:t>
            </a:r>
          </a:p>
          <a:p>
            <a:pPr marL="0" indent="0">
              <a:buNone/>
            </a:pPr>
            <a:r>
              <a:rPr lang="en-US" dirty="0" smtClean="0"/>
              <a:t>• Health care</a:t>
            </a:r>
          </a:p>
          <a:p>
            <a:pPr marL="0" indent="0">
              <a:buNone/>
            </a:pPr>
            <a:r>
              <a:rPr lang="en-US" dirty="0" smtClean="0"/>
              <a:t>• Research/education</a:t>
            </a:r>
          </a:p>
          <a:p>
            <a:pPr marL="0" indent="0">
              <a:buNone/>
            </a:pPr>
            <a:r>
              <a:rPr lang="en-US" dirty="0" smtClean="0"/>
              <a:t>• Transportation</a:t>
            </a:r>
          </a:p>
          <a:p>
            <a:pPr marL="0" indent="0">
              <a:buNone/>
            </a:pPr>
            <a:r>
              <a:rPr lang="en-US" dirty="0" smtClean="0"/>
              <a:t>• Insurance</a:t>
            </a:r>
          </a:p>
          <a:p>
            <a:pPr marL="0" indent="0">
              <a:buNone/>
            </a:pPr>
            <a:r>
              <a:rPr lang="en-US" dirty="0" smtClean="0"/>
              <a:t>• Agriculture</a:t>
            </a:r>
          </a:p>
          <a:p>
            <a:pPr marL="0" indent="0">
              <a:buNone/>
            </a:pPr>
            <a:r>
              <a:rPr lang="en-US" dirty="0" smtClean="0"/>
              <a:t>• Public utilities</a:t>
            </a:r>
          </a:p>
          <a:p>
            <a:pPr marL="0" indent="0">
              <a:buNone/>
            </a:pPr>
            <a:r>
              <a:rPr lang="en-US" dirty="0" smtClean="0"/>
              <a:t>• Construction</a:t>
            </a:r>
          </a:p>
          <a:p>
            <a:pPr marL="0" indent="0">
              <a:buNone/>
            </a:pPr>
            <a:r>
              <a:rPr lang="en-US" dirty="0" smtClean="0"/>
              <a:t>• Energy</a:t>
            </a:r>
          </a:p>
          <a:p>
            <a:pPr marL="0" indent="0">
              <a:buNone/>
            </a:pPr>
            <a:r>
              <a:rPr lang="en-US" dirty="0" smtClean="0"/>
              <a:t>• Waste management</a:t>
            </a:r>
          </a:p>
          <a:p>
            <a:pPr marL="0" indent="0">
              <a:buNone/>
            </a:pPr>
            <a:r>
              <a:rPr lang="en-US" dirty="0" smtClean="0"/>
              <a:t>• Mining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3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8815"/>
            <a:ext cx="8229600" cy="1165185"/>
          </a:xfrm>
        </p:spPr>
        <p:txBody>
          <a:bodyPr/>
          <a:lstStyle/>
          <a:p>
            <a:r>
              <a:rPr lang="en-US" dirty="0" smtClean="0"/>
              <a:t>Government Careers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Environmental </a:t>
            </a:r>
            <a:r>
              <a:rPr lang="en-US" dirty="0"/>
              <a:t>Protection Agency</a:t>
            </a:r>
          </a:p>
          <a:p>
            <a:r>
              <a:rPr lang="en-US" dirty="0" smtClean="0"/>
              <a:t>Federal </a:t>
            </a:r>
            <a:r>
              <a:rPr lang="en-US" dirty="0"/>
              <a:t>Communications Commission</a:t>
            </a:r>
          </a:p>
          <a:p>
            <a:r>
              <a:rPr lang="en-US" dirty="0" smtClean="0"/>
              <a:t>Nuclear </a:t>
            </a:r>
            <a:r>
              <a:rPr lang="en-US" dirty="0"/>
              <a:t>Regulatory Commission</a:t>
            </a:r>
          </a:p>
          <a:p>
            <a:r>
              <a:rPr lang="en-US" dirty="0" smtClean="0"/>
              <a:t>National </a:t>
            </a:r>
            <a:r>
              <a:rPr lang="en-US" dirty="0"/>
              <a:t>Institutes of Health’s Center for Disease Control and Prevention</a:t>
            </a:r>
          </a:p>
          <a:p>
            <a:r>
              <a:rPr lang="en-US" dirty="0" smtClean="0"/>
              <a:t>Public </a:t>
            </a:r>
            <a:r>
              <a:rPr lang="en-US" dirty="0"/>
              <a:t>Health Service</a:t>
            </a:r>
          </a:p>
          <a:p>
            <a:r>
              <a:rPr lang="en-US" dirty="0" smtClean="0"/>
              <a:t>Chemical </a:t>
            </a:r>
            <a:r>
              <a:rPr lang="en-US" dirty="0"/>
              <a:t>Safety Board</a:t>
            </a:r>
          </a:p>
          <a:p>
            <a:r>
              <a:rPr lang="en-US" dirty="0" smtClean="0"/>
              <a:t>National </a:t>
            </a:r>
            <a:r>
              <a:rPr lang="en-US" dirty="0"/>
              <a:t>Institute for Environmental Health Studies</a:t>
            </a:r>
          </a:p>
          <a:p>
            <a:r>
              <a:rPr lang="en-US" dirty="0" smtClean="0"/>
              <a:t>Consumer </a:t>
            </a:r>
            <a:r>
              <a:rPr lang="en-US" dirty="0"/>
              <a:t>Product Safety Commission</a:t>
            </a:r>
          </a:p>
          <a:p>
            <a:r>
              <a:rPr lang="en-US" dirty="0" smtClean="0"/>
              <a:t>Department </a:t>
            </a:r>
            <a:r>
              <a:rPr lang="en-US" dirty="0"/>
              <a:t>of Energy</a:t>
            </a:r>
          </a:p>
          <a:p>
            <a:r>
              <a:rPr lang="en-US" dirty="0" smtClean="0"/>
              <a:t>Mine </a:t>
            </a:r>
            <a:r>
              <a:rPr lang="en-US" dirty="0"/>
              <a:t>Safety and Health Administration</a:t>
            </a:r>
          </a:p>
          <a:p>
            <a:r>
              <a:rPr lang="en-US" dirty="0" smtClean="0"/>
              <a:t>National </a:t>
            </a:r>
            <a:r>
              <a:rPr lang="en-US" dirty="0"/>
              <a:t>Transportation Safety Board</a:t>
            </a:r>
          </a:p>
        </p:txBody>
      </p:sp>
    </p:spTree>
    <p:extLst>
      <p:ext uri="{BB962C8B-B14F-4D97-AF65-F5344CB8AC3E}">
        <p14:creationId xmlns:p14="http://schemas.microsoft.com/office/powerpoint/2010/main" val="290046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20838"/>
          </a:xfrm>
        </p:spPr>
        <p:txBody>
          <a:bodyPr/>
          <a:lstStyle/>
          <a:p>
            <a:r>
              <a:rPr lang="en-US" dirty="0" smtClean="0"/>
              <a:t>Job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286" y="1562582"/>
            <a:ext cx="7014258" cy="4614381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Consulting</a:t>
            </a:r>
          </a:p>
          <a:p>
            <a:r>
              <a:rPr lang="en-US" sz="2600" dirty="0" smtClean="0"/>
              <a:t>Laboratory analysis</a:t>
            </a:r>
          </a:p>
          <a:p>
            <a:r>
              <a:rPr lang="en-US" sz="2600" dirty="0" smtClean="0"/>
              <a:t>Management</a:t>
            </a:r>
          </a:p>
          <a:p>
            <a:r>
              <a:rPr lang="en-US" sz="2600" dirty="0" smtClean="0"/>
              <a:t>Exposure assessment and control</a:t>
            </a:r>
          </a:p>
          <a:p>
            <a:r>
              <a:rPr lang="en-US" sz="2600" dirty="0" smtClean="0"/>
              <a:t>Research</a:t>
            </a:r>
          </a:p>
          <a:p>
            <a:r>
              <a:rPr lang="en-US" sz="2600" dirty="0" smtClean="0"/>
              <a:t>Policy and regulation development and analysis</a:t>
            </a:r>
          </a:p>
          <a:p>
            <a:r>
              <a:rPr lang="en-US" sz="2600" dirty="0" smtClean="0"/>
              <a:t>Quality assurance</a:t>
            </a:r>
          </a:p>
          <a:p>
            <a:r>
              <a:rPr lang="en-US" sz="2600" dirty="0" smtClean="0"/>
              <a:t>Ergonomics</a:t>
            </a:r>
          </a:p>
          <a:p>
            <a:r>
              <a:rPr lang="en-US" sz="2600" dirty="0" smtClean="0"/>
              <a:t>Noise assessment and control</a:t>
            </a:r>
          </a:p>
          <a:p>
            <a:r>
              <a:rPr lang="en-US" sz="2600" dirty="0" smtClean="0"/>
              <a:t>Radiation safety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6542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965"/>
          </a:xfrm>
        </p:spPr>
        <p:txBody>
          <a:bodyPr>
            <a:normAutofit/>
          </a:bodyPr>
          <a:lstStyle/>
          <a:p>
            <a:r>
              <a:rPr lang="en-US" dirty="0" smtClean="0"/>
              <a:t>Professional Organizati</a:t>
            </a:r>
            <a:r>
              <a:rPr lang="en-US" dirty="0"/>
              <a:t>o</a:t>
            </a:r>
            <a:r>
              <a:rPr lang="en-US" dirty="0" smtClean="0"/>
              <a:t>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0456"/>
            <a:ext cx="8229600" cy="4856544"/>
          </a:xfrm>
        </p:spPr>
        <p:txBody>
          <a:bodyPr/>
          <a:lstStyle/>
          <a:p>
            <a:r>
              <a:rPr lang="en-US" dirty="0"/>
              <a:t>American Industrial Hygiene </a:t>
            </a:r>
            <a:r>
              <a:rPr lang="en-US" dirty="0" smtClean="0"/>
              <a:t>Association</a:t>
            </a:r>
          </a:p>
          <a:p>
            <a:r>
              <a:rPr lang="en-US" dirty="0"/>
              <a:t>American Society of Safety </a:t>
            </a:r>
            <a:r>
              <a:rPr lang="en-US" dirty="0" smtClean="0"/>
              <a:t>Engineers</a:t>
            </a:r>
          </a:p>
          <a:p>
            <a:r>
              <a:rPr lang="en-US" dirty="0"/>
              <a:t>American Conference of Governmental Industrial </a:t>
            </a:r>
            <a:r>
              <a:rPr lang="en-US" dirty="0" smtClean="0"/>
              <a:t>Hygienists</a:t>
            </a:r>
          </a:p>
          <a:p>
            <a:r>
              <a:rPr lang="en-US" dirty="0"/>
              <a:t>National Safety </a:t>
            </a:r>
            <a:r>
              <a:rPr lang="en-US" dirty="0" smtClean="0"/>
              <a:t>Council</a:t>
            </a:r>
          </a:p>
          <a:p>
            <a:r>
              <a:rPr lang="en-US" dirty="0"/>
              <a:t>Health Physics </a:t>
            </a:r>
            <a:r>
              <a:rPr lang="en-US" dirty="0" smtClean="0"/>
              <a:t>Society</a:t>
            </a:r>
          </a:p>
          <a:p>
            <a:r>
              <a:rPr lang="en-US" dirty="0"/>
              <a:t>Human Factors and Ergonomics </a:t>
            </a:r>
            <a:r>
              <a:rPr lang="en-US" dirty="0" smtClean="0"/>
              <a:t>Society</a:t>
            </a:r>
          </a:p>
          <a:p>
            <a:r>
              <a:rPr lang="en-US" dirty="0"/>
              <a:t>American National Standards Institute</a:t>
            </a:r>
          </a:p>
        </p:txBody>
      </p:sp>
    </p:spTree>
    <p:extLst>
      <p:ext uri="{BB962C8B-B14F-4D97-AF65-F5344CB8AC3E}">
        <p14:creationId xmlns:p14="http://schemas.microsoft.com/office/powerpoint/2010/main" val="320876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599"/>
            <a:ext cx="8356600" cy="1252959"/>
          </a:xfrm>
        </p:spPr>
        <p:txBody>
          <a:bodyPr anchor="ctr"/>
          <a:lstStyle/>
          <a:p>
            <a:pPr eaLnBrk="1" hangingPunct="1">
              <a:defRPr/>
            </a:pPr>
            <a:r>
              <a:rPr lang="en-US" dirty="0" smtClean="0"/>
              <a:t>Industrial Hygiene Definition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/>
              <a:t>“That </a:t>
            </a:r>
            <a:r>
              <a:rPr lang="en-US" sz="2800" i="1" dirty="0" smtClean="0"/>
              <a:t>science</a:t>
            </a:r>
            <a:r>
              <a:rPr lang="en-US" sz="2800" dirty="0" smtClean="0"/>
              <a:t> and </a:t>
            </a:r>
            <a:r>
              <a:rPr lang="en-US" sz="2800" i="1" dirty="0" smtClean="0"/>
              <a:t>art</a:t>
            </a:r>
            <a:r>
              <a:rPr lang="en-US" sz="2800" dirty="0" smtClean="0"/>
              <a:t> devoted to the </a:t>
            </a:r>
            <a:r>
              <a:rPr lang="en-US" sz="2800" i="1" dirty="0" smtClean="0"/>
              <a:t>anticipation</a:t>
            </a:r>
            <a:r>
              <a:rPr lang="en-US" sz="2800" dirty="0" smtClean="0"/>
              <a:t>,</a:t>
            </a:r>
            <a:r>
              <a:rPr lang="en-US" sz="2800" u="sng" dirty="0" smtClean="0"/>
              <a:t> </a:t>
            </a:r>
            <a:r>
              <a:rPr lang="en-US" sz="2800" i="1" dirty="0" smtClean="0"/>
              <a:t>recognition, evaluation, </a:t>
            </a:r>
            <a:r>
              <a:rPr lang="en-US" sz="2800" dirty="0" smtClean="0"/>
              <a:t>and</a:t>
            </a:r>
            <a:r>
              <a:rPr lang="en-US" sz="2800" i="1" dirty="0" smtClean="0"/>
              <a:t> control </a:t>
            </a:r>
            <a:r>
              <a:rPr lang="en-US" sz="2800" dirty="0" smtClean="0"/>
              <a:t>of those environmental factors or stresses arising in or from the workplace that may cause sickness, impaired health and wellbeing, or significant discomfort among workers</a:t>
            </a:r>
            <a:r>
              <a:rPr lang="en-US" sz="2800" i="1" dirty="0" smtClean="0"/>
              <a:t> or </a:t>
            </a:r>
            <a:r>
              <a:rPr lang="en-US" sz="2800" dirty="0" smtClean="0"/>
              <a:t>among the citizens of the community”  (AIHA</a:t>
            </a:r>
            <a:r>
              <a:rPr lang="en-US" sz="2800" dirty="0" smtClean="0"/>
              <a:t>).</a:t>
            </a: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861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114"/>
            <a:ext cx="8229600" cy="937549"/>
          </a:xfrm>
        </p:spPr>
        <p:txBody>
          <a:bodyPr/>
          <a:lstStyle/>
          <a:p>
            <a:r>
              <a:rPr lang="en-US" dirty="0"/>
              <a:t>Industrial Hygiene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Chemistry</a:t>
            </a:r>
          </a:p>
          <a:p>
            <a:r>
              <a:rPr lang="en-US" sz="2400" dirty="0" smtClean="0"/>
              <a:t>Physics</a:t>
            </a:r>
          </a:p>
          <a:p>
            <a:r>
              <a:rPr lang="en-US" sz="2400" dirty="0" smtClean="0"/>
              <a:t>Physiology</a:t>
            </a:r>
          </a:p>
          <a:p>
            <a:r>
              <a:rPr lang="en-US" sz="2400" dirty="0" smtClean="0"/>
              <a:t>Anatomy</a:t>
            </a:r>
          </a:p>
          <a:p>
            <a:r>
              <a:rPr lang="en-US" sz="2400" dirty="0" smtClean="0"/>
              <a:t>Toxicology</a:t>
            </a:r>
          </a:p>
          <a:p>
            <a:r>
              <a:rPr lang="en-US" sz="2400" dirty="0" smtClean="0"/>
              <a:t>Mathematics</a:t>
            </a:r>
          </a:p>
          <a:p>
            <a:r>
              <a:rPr lang="en-US" sz="2400" dirty="0" smtClean="0"/>
              <a:t>Biology</a:t>
            </a:r>
          </a:p>
          <a:p>
            <a:r>
              <a:rPr lang="en-US" sz="2400" dirty="0" smtClean="0"/>
              <a:t>Statistics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36333" y="1673352"/>
            <a:ext cx="4653023" cy="471830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Epidemiology</a:t>
            </a:r>
          </a:p>
          <a:p>
            <a:r>
              <a:rPr lang="en-US" sz="2400" dirty="0" smtClean="0"/>
              <a:t>Engineering</a:t>
            </a:r>
          </a:p>
          <a:p>
            <a:r>
              <a:rPr lang="en-US" sz="2400" dirty="0" smtClean="0"/>
              <a:t>Psychology/organizational behavior</a:t>
            </a:r>
          </a:p>
          <a:p>
            <a:r>
              <a:rPr lang="en-US" sz="2400" dirty="0" smtClean="0"/>
              <a:t>Social science</a:t>
            </a:r>
          </a:p>
          <a:p>
            <a:r>
              <a:rPr lang="en-US" sz="2400" dirty="0" smtClean="0"/>
              <a:t>Ergonomics</a:t>
            </a:r>
          </a:p>
          <a:p>
            <a:r>
              <a:rPr lang="en-US" sz="2400" dirty="0" smtClean="0"/>
              <a:t>Risk assessment</a:t>
            </a:r>
          </a:p>
          <a:p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Ethics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56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371600"/>
          </a:xfrm>
        </p:spPr>
        <p:txBody>
          <a:bodyPr/>
          <a:lstStyle/>
          <a:p>
            <a:r>
              <a:rPr lang="en-US" dirty="0" smtClean="0"/>
              <a:t>Pathways of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884" y="1551008"/>
            <a:ext cx="3208116" cy="4602142"/>
          </a:xfrm>
        </p:spPr>
        <p:txBody>
          <a:bodyPr/>
          <a:lstStyle/>
          <a:p>
            <a:r>
              <a:rPr lang="en-US" dirty="0" smtClean="0"/>
              <a:t>Air</a:t>
            </a:r>
          </a:p>
          <a:p>
            <a:r>
              <a:rPr lang="en-US" dirty="0" smtClean="0"/>
              <a:t>Water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Animals</a:t>
            </a:r>
          </a:p>
          <a:p>
            <a:r>
              <a:rPr lang="en-US" dirty="0" smtClean="0"/>
              <a:t>People</a:t>
            </a:r>
          </a:p>
          <a:p>
            <a:r>
              <a:rPr lang="en-US" dirty="0" smtClean="0"/>
              <a:t>Surfaces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82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312516"/>
            <a:ext cx="8737600" cy="1059084"/>
          </a:xfrm>
        </p:spPr>
        <p:txBody>
          <a:bodyPr/>
          <a:lstStyle/>
          <a:p>
            <a:r>
              <a:rPr lang="en-US" sz="3600" dirty="0" smtClean="0"/>
              <a:t>Significant Routes of </a:t>
            </a:r>
            <a:r>
              <a:rPr lang="en-US" sz="3600" dirty="0"/>
              <a:t>E</a:t>
            </a:r>
            <a:r>
              <a:rPr lang="en-US" sz="3600" dirty="0" smtClean="0"/>
              <a:t>xposure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Inhalation</a:t>
            </a:r>
          </a:p>
          <a:p>
            <a:r>
              <a:rPr lang="en-US" dirty="0" smtClean="0"/>
              <a:t>Skin and eye absorption</a:t>
            </a:r>
          </a:p>
          <a:p>
            <a:pPr lvl="1"/>
            <a:r>
              <a:rPr lang="en-US" dirty="0" smtClean="0"/>
              <a:t>What does skin notation mean?</a:t>
            </a:r>
          </a:p>
          <a:p>
            <a:r>
              <a:rPr lang="en-US" dirty="0" smtClean="0"/>
              <a:t>Ingestion</a:t>
            </a:r>
          </a:p>
          <a:p>
            <a:r>
              <a:rPr lang="en-US" dirty="0" smtClean="0"/>
              <a:t>Percutaneous</a:t>
            </a:r>
          </a:p>
        </p:txBody>
      </p:sp>
      <p:pic>
        <p:nvPicPr>
          <p:cNvPr id="34818" name="Picture 2" descr="Illustration showing the location of the respiratory structures in the body; an enlarged image of airways, alveoli, and the capillaries; and the location of gas exchange between the capillaries and alveoli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31605" y="3148314"/>
            <a:ext cx="5168563" cy="289439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77903" y="6063345"/>
            <a:ext cx="529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National Institutes of Health</a:t>
            </a:r>
            <a:r>
              <a:rPr lang="en-US" sz="1200" dirty="0"/>
              <a:t>, http://www.nhlbi.nih.gov/health/health-topics/topics/hlw/system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00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838"/>
            <a:ext cx="8229600" cy="949124"/>
          </a:xfrm>
        </p:spPr>
        <p:txBody>
          <a:bodyPr/>
          <a:lstStyle/>
          <a:p>
            <a:r>
              <a:rPr lang="en-US" dirty="0" smtClean="0"/>
              <a:t>Chemical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010" y="1655180"/>
            <a:ext cx="5659567" cy="3902938"/>
          </a:xfrm>
        </p:spPr>
        <p:txBody>
          <a:bodyPr>
            <a:normAutofit/>
          </a:bodyPr>
          <a:lstStyle/>
          <a:p>
            <a:r>
              <a:rPr lang="en-US" dirty="0" smtClean="0"/>
              <a:t>Flammable</a:t>
            </a:r>
          </a:p>
          <a:p>
            <a:r>
              <a:rPr lang="en-US" dirty="0" smtClean="0"/>
              <a:t>Reactive</a:t>
            </a:r>
          </a:p>
          <a:p>
            <a:r>
              <a:rPr lang="en-US" dirty="0" smtClean="0"/>
              <a:t>Corrosive</a:t>
            </a:r>
          </a:p>
          <a:p>
            <a:r>
              <a:rPr lang="en-US" dirty="0" smtClean="0"/>
              <a:t>Toxic</a:t>
            </a:r>
          </a:p>
          <a:p>
            <a:r>
              <a:rPr lang="en-US" dirty="0" smtClean="0"/>
              <a:t>Explosive</a:t>
            </a:r>
          </a:p>
          <a:p>
            <a:r>
              <a:rPr lang="en-US" dirty="0" smtClean="0"/>
              <a:t>Carcinogenic</a:t>
            </a:r>
          </a:p>
          <a:p>
            <a:r>
              <a:rPr lang="en-US" dirty="0" smtClean="0"/>
              <a:t>Sensitizing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22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562" y="365127"/>
            <a:ext cx="8040788" cy="907862"/>
          </a:xfrm>
        </p:spPr>
        <p:txBody>
          <a:bodyPr/>
          <a:lstStyle/>
          <a:p>
            <a:r>
              <a:rPr lang="en-US" dirty="0" smtClean="0"/>
              <a:t>Physical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Noise</a:t>
            </a:r>
          </a:p>
          <a:p>
            <a:r>
              <a:rPr lang="en-US" dirty="0" smtClean="0"/>
              <a:t>Ionizing radiation</a:t>
            </a:r>
          </a:p>
          <a:p>
            <a:r>
              <a:rPr lang="en-US" dirty="0" smtClean="0"/>
              <a:t>Nonionizing radiation</a:t>
            </a:r>
          </a:p>
          <a:p>
            <a:r>
              <a:rPr lang="en-US" dirty="0" smtClean="0"/>
              <a:t>Thermal stress (hot/cold)</a:t>
            </a:r>
          </a:p>
          <a:p>
            <a:r>
              <a:rPr lang="en-US" dirty="0" smtClean="0"/>
              <a:t>Vibration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72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413" y="451413"/>
            <a:ext cx="8235387" cy="1072587"/>
          </a:xfrm>
        </p:spPr>
        <p:txBody>
          <a:bodyPr/>
          <a:lstStyle/>
          <a:p>
            <a:r>
              <a:rPr lang="en-US" dirty="0" smtClean="0"/>
              <a:t>Musculoskeletal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</a:p>
          <a:p>
            <a:r>
              <a:rPr lang="en-US" dirty="0" smtClean="0"/>
              <a:t>Duration</a:t>
            </a:r>
          </a:p>
          <a:p>
            <a:r>
              <a:rPr lang="en-US" dirty="0" smtClean="0"/>
              <a:t>Awkward posture</a:t>
            </a:r>
          </a:p>
          <a:p>
            <a:r>
              <a:rPr lang="en-US" dirty="0" smtClean="0"/>
              <a:t>Repetitive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9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B48B5D0D68C469BC9C241D2B82C96" ma:contentTypeVersion="1" ma:contentTypeDescription="Create a new document." ma:contentTypeScope="" ma:versionID="d85dfe08a8ee2e791135ef72733ea75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ab18ac3bd9611d970f44e6085f8c6f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234EDC4-F6BB-435C-B9A7-68454F0582EE}"/>
</file>

<file path=customXml/itemProps2.xml><?xml version="1.0" encoding="utf-8"?>
<ds:datastoreItem xmlns:ds="http://schemas.openxmlformats.org/officeDocument/2006/customXml" ds:itemID="{D075C82D-4DA6-459D-9FDD-13532A356041}"/>
</file>

<file path=customXml/itemProps3.xml><?xml version="1.0" encoding="utf-8"?>
<ds:datastoreItem xmlns:ds="http://schemas.openxmlformats.org/officeDocument/2006/customXml" ds:itemID="{8833987C-23D2-439C-B4FB-F934A8ED638F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509</TotalTime>
  <Words>848</Words>
  <Application>Microsoft Office PowerPoint</Application>
  <PresentationFormat>On-screen Show (4:3)</PresentationFormat>
  <Paragraphs>187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Clarity</vt:lpstr>
      <vt:lpstr>Chapter 1</vt:lpstr>
      <vt:lpstr>Learning Objectives</vt:lpstr>
      <vt:lpstr>Industrial Hygiene Definition</vt:lpstr>
      <vt:lpstr>Industrial Hygiene Today</vt:lpstr>
      <vt:lpstr>Pathways of Exposure</vt:lpstr>
      <vt:lpstr>Significant Routes of Exposure</vt:lpstr>
      <vt:lpstr>Chemical Hazards</vt:lpstr>
      <vt:lpstr>Physical Hazards</vt:lpstr>
      <vt:lpstr>Musculoskeletal Hazards</vt:lpstr>
      <vt:lpstr>Biological Hazards</vt:lpstr>
      <vt:lpstr>PowerPoint Presentation</vt:lpstr>
      <vt:lpstr>Injury versus Disease</vt:lpstr>
      <vt:lpstr>Acute Exposure</vt:lpstr>
      <vt:lpstr>Chronic Exposure</vt:lpstr>
      <vt:lpstr>Acute Health Effects</vt:lpstr>
      <vt:lpstr>Chronic Health Effects</vt:lpstr>
      <vt:lpstr>Risk</vt:lpstr>
      <vt:lpstr>Anticipation</vt:lpstr>
      <vt:lpstr>Recognition</vt:lpstr>
      <vt:lpstr>Evaluation</vt:lpstr>
      <vt:lpstr>Control of Hazards</vt:lpstr>
      <vt:lpstr>Elimination and Substitution</vt:lpstr>
      <vt:lpstr>Engineering Controls</vt:lpstr>
      <vt:lpstr>Administrative Controls</vt:lpstr>
      <vt:lpstr>Personal Protective Equipment</vt:lpstr>
      <vt:lpstr>Industry Careers</vt:lpstr>
      <vt:lpstr>Government Careers</vt:lpstr>
      <vt:lpstr>Job Paths</vt:lpstr>
      <vt:lpstr>Professional Organizations</vt:lpstr>
    </vt:vector>
  </TitlesOfParts>
  <Company>Illinois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Industrial Hygiene</dc:title>
  <dc:creator>Fuller, Thomas</dc:creator>
  <cp:lastModifiedBy>Deborah Meyer</cp:lastModifiedBy>
  <cp:revision>26</cp:revision>
  <dcterms:created xsi:type="dcterms:W3CDTF">2016-01-25T22:29:00Z</dcterms:created>
  <dcterms:modified xsi:type="dcterms:W3CDTF">2016-09-27T13:51:27Z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0x010100B01B48B5D0D68C469BC9C241D2B82C96</vt:lpwstr>
  </property>
</Properties>
</file>