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11"/>
  </p:notesMasterIdLst>
  <p:handoutMasterIdLst>
    <p:handoutMasterId r:id="rId12"/>
  </p:handoutMasterIdLst>
  <p:sldIdLst>
    <p:sldId id="497" r:id="rId2"/>
    <p:sldId id="370" r:id="rId3"/>
    <p:sldId id="496" r:id="rId4"/>
    <p:sldId id="481" r:id="rId5"/>
    <p:sldId id="369" r:id="rId6"/>
    <p:sldId id="493" r:id="rId7"/>
    <p:sldId id="494" r:id="rId8"/>
    <p:sldId id="371" r:id="rId9"/>
    <p:sldId id="49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3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1" d="100"/>
          <a:sy n="15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34E3A-0430-BC47-8809-8A0C62BF72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April 08,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55613"/>
            <a:ext cx="73136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April 08,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305800" cy="2438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0" dirty="0" smtClean="0"/>
              <a:t>Fundamentals of Industrial Hygiene</a:t>
            </a:r>
            <a:br>
              <a:rPr lang="en-US" b="0" dirty="0" smtClean="0"/>
            </a:br>
            <a:r>
              <a:rPr lang="en-US" b="0" dirty="0" smtClean="0"/>
              <a:t>6</a:t>
            </a:r>
            <a:r>
              <a:rPr lang="en-US" b="0" baseline="30000" dirty="0" smtClean="0"/>
              <a:t>th</a:t>
            </a:r>
            <a:r>
              <a:rPr lang="en-US" b="0" dirty="0" smtClean="0"/>
              <a:t> Edition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743200"/>
            <a:ext cx="8229600" cy="3648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000000"/>
                </a:solidFill>
              </a:rPr>
              <a:t>Chapter 17</a:t>
            </a:r>
            <a:r>
              <a:rPr lang="en-US" sz="3000" b="0" dirty="0" smtClean="0">
                <a:solidFill>
                  <a:srgbClr val="000000"/>
                </a:solidFill>
              </a:rPr>
              <a:t>:</a:t>
            </a:r>
          </a:p>
          <a:p>
            <a:pPr marL="3175" indent="4763" algn="ctr" fontAlgn="auto">
              <a:spcAft>
                <a:spcPts val="0"/>
              </a:spcAft>
              <a:buNone/>
              <a:defRPr/>
            </a:pPr>
            <a:r>
              <a:rPr lang="en-US" sz="3000" b="0" dirty="0">
                <a:solidFill>
                  <a:srgbClr val="000000"/>
                </a:solidFill>
              </a:rPr>
              <a:t>Direct-Reading </a:t>
            </a:r>
            <a:r>
              <a:rPr lang="en-US" sz="3000" b="0" dirty="0" smtClean="0">
                <a:solidFill>
                  <a:srgbClr val="000000"/>
                </a:solidFill>
              </a:rPr>
              <a:t>Instruments</a:t>
            </a:r>
          </a:p>
          <a:p>
            <a:pPr marL="3175" indent="4763" algn="ctr" fontAlgn="auto">
              <a:spcAft>
                <a:spcPts val="0"/>
              </a:spcAft>
              <a:buNone/>
              <a:defRPr/>
            </a:pPr>
            <a:r>
              <a:rPr lang="en-US" sz="3000" b="0" dirty="0" smtClean="0">
                <a:solidFill>
                  <a:srgbClr val="000000"/>
                </a:solidFill>
              </a:rPr>
              <a:t>for Gases, Vapors, and</a:t>
            </a:r>
          </a:p>
          <a:p>
            <a:pPr marL="3175" indent="4763" algn="ctr" fontAlgn="auto">
              <a:spcAft>
                <a:spcPts val="0"/>
              </a:spcAft>
              <a:buNone/>
              <a:defRPr/>
            </a:pPr>
            <a:r>
              <a:rPr lang="en-US" sz="3000" b="0" dirty="0" smtClean="0">
                <a:solidFill>
                  <a:srgbClr val="000000"/>
                </a:solidFill>
              </a:rPr>
              <a:t>Particulates</a:t>
            </a:r>
            <a:endParaRPr lang="en-US" sz="3000" b="0" dirty="0">
              <a:solidFill>
                <a:srgbClr val="000000"/>
              </a:solidFill>
            </a:endParaRPr>
          </a:p>
          <a:p>
            <a:pPr marL="3175" indent="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b="0" dirty="0" smtClean="0"/>
              <a:t>Compiled by Allen Sullivan, </a:t>
            </a:r>
          </a:p>
          <a:p>
            <a:pPr marL="3175" indent="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b="0" dirty="0" smtClean="0"/>
              <a:t>Assistant Professor, Safety and Health Management</a:t>
            </a:r>
            <a:br>
              <a:rPr lang="en-US" sz="1900" b="0" dirty="0" smtClean="0"/>
            </a:br>
            <a:r>
              <a:rPr lang="en-US" sz="1900" b="0" dirty="0" smtClean="0"/>
              <a:t>Central Washington University</a:t>
            </a:r>
            <a:endParaRPr lang="en-US" sz="19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5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Introduction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Identify and/or quantify the concentration of many gases, vapors, and particulates in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air—in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real-time or near real-time.</a:t>
            </a:r>
          </a:p>
          <a:p>
            <a:pPr marL="576263" indent="-342900"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May be used to quickly assess the exposure of workers to hazardous chemicals.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level </a:t>
            </a:r>
            <a:r>
              <a:rPr lang="en-US" dirty="0" smtClean="0">
                <a:solidFill>
                  <a:srgbClr val="000000"/>
                </a:solidFill>
              </a:rPr>
              <a:t>1 </a:t>
            </a:r>
            <a:r>
              <a:rPr lang="en-US" sz="1800" dirty="0" smtClean="0">
                <a:solidFill>
                  <a:srgbClr val="000000"/>
                </a:solidFill>
              </a:rPr>
              <a:t>(small, hand-held, simple)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level 2 </a:t>
            </a:r>
            <a:r>
              <a:rPr lang="en-US" sz="1800" dirty="0" smtClean="0">
                <a:solidFill>
                  <a:srgbClr val="000000"/>
                </a:solidFill>
              </a:rPr>
              <a:t>(small, hand-held)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level 3 </a:t>
            </a:r>
            <a:r>
              <a:rPr lang="en-US" sz="1800" dirty="0" smtClean="0">
                <a:solidFill>
                  <a:srgbClr val="000000"/>
                </a:solidFill>
              </a:rPr>
              <a:t>(person-portable)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level 4 </a:t>
            </a:r>
            <a:r>
              <a:rPr lang="en-US" sz="1800" dirty="0" smtClean="0">
                <a:solidFill>
                  <a:srgbClr val="000000"/>
                </a:solidFill>
              </a:rPr>
              <a:t>(transportable)</a:t>
            </a:r>
            <a:endParaRPr lang="en-US" sz="1800" dirty="0">
              <a:solidFill>
                <a:srgbClr val="000000"/>
              </a:solidFill>
            </a:endParaRPr>
          </a:p>
          <a:p>
            <a:pPr marL="233363" indent="0" eaLnBrk="1" hangingPunct="1">
              <a:buNone/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90" y="5082396"/>
            <a:ext cx="1358900" cy="135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5082396"/>
            <a:ext cx="1320800" cy="13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5082396"/>
            <a:ext cx="1478280" cy="139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Common Types of Instruments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General Types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compound-specific monitors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(single compound)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non-specific monitors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(leak detectors, known contaminant)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broad-range monitors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(multiple compounds)</a:t>
            </a:r>
          </a:p>
          <a:p>
            <a:pPr lvl="1" eaLnBrk="1" hangingPunct="1">
              <a:defRPr/>
            </a:pP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842483"/>
            <a:ext cx="19812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29200"/>
            <a:ext cx="906780" cy="1607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30020"/>
            <a:ext cx="3048001" cy="1499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696" y="353002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305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Common Types of </a:t>
            </a:r>
            <a:r>
              <a:rPr lang="en-US" dirty="0" smtClean="0">
                <a:cs typeface="+mj-cs"/>
              </a:rPr>
              <a:t>Instruments (cont.)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Specific Types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combustible gas/multiple gas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(combustible gas (LEL), O</a:t>
            </a:r>
            <a:r>
              <a:rPr lang="en-US" sz="2000" baseline="-25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, CO, H</a:t>
            </a:r>
            <a:r>
              <a:rPr lang="en-US" sz="2000" baseline="-25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explosive (flammable) limits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indoor air quality monitors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(temp., relative humidity, CO</a:t>
            </a:r>
            <a:r>
              <a:rPr lang="en-US" sz="2000" baseline="-25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, other gas)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particle counters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(obscuration, deposition, condensation nuclei)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40" y="4191000"/>
            <a:ext cx="1334454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14800"/>
            <a:ext cx="15240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34" y="4267200"/>
            <a:ext cx="2286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774" y="4800600"/>
            <a:ext cx="2311400" cy="15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Flammable Gas Meter Concerns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instrument design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must be intrinsically safe for use with flammable gases</a:t>
            </a:r>
          </a:p>
          <a:p>
            <a:pPr marL="914400" lvl="2" indent="0" eaLnBrk="1" hangingPunct="1"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zero adjustment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contaminant free area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purified air</a:t>
            </a:r>
          </a:p>
          <a:p>
            <a:pPr marL="914400" lvl="2" indent="0" eaLnBrk="1" hangingPunct="1"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interpretations of meter readings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low vapor pressure liquids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high vapor pressure liquids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catalyst poisoning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interferences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86" y="3733800"/>
            <a:ext cx="2524354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743200"/>
            <a:ext cx="1435100" cy="227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Sensing Technologies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 variety of direct-reading instruments are available: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catalytic </a:t>
            </a:r>
            <a:r>
              <a:rPr lang="en-US" dirty="0" smtClean="0">
                <a:solidFill>
                  <a:srgbClr val="000000"/>
                </a:solidFill>
              </a:rPr>
              <a:t>combustible gas sensors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electrochemical detectors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thermal conductivity detectors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flame ionization detectors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photoionization detectors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solid state resistors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photo-acoustic spectrometers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surface acoustic wave detectors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electron capture detectors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Sensing Technologies (cont.)</a:t>
            </a:r>
            <a:endParaRPr lang="en-US" dirty="0" smtClean="0">
              <a:cs typeface="+mj-cs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153400" cy="52593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colorimetric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detector tubes (short- and long-term, active and passive)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badges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glove breakthrough indicators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tape samplers (levels, durations, and time of exposures)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potential </a:t>
            </a:r>
            <a:r>
              <a:rPr lang="en-US" dirty="0" smtClean="0">
                <a:solidFill>
                  <a:srgbClr val="000000"/>
                </a:solidFill>
              </a:rPr>
              <a:t>issues with colorimetric devices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interpreting results (stain fade, ability to read)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specificity (interferences, reaction rates)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shelf 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319996"/>
            <a:ext cx="3124200" cy="1418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572000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86000"/>
            <a:ext cx="1503680" cy="15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5613"/>
            <a:ext cx="76930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Calibration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183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 direct-reading instruments must be calibrated before use, and at intervals during use.</a:t>
            </a:r>
          </a:p>
          <a:p>
            <a:pPr marL="511175" indent="-277813">
              <a:defRPr/>
            </a:pPr>
            <a:r>
              <a:rPr lang="en-US" sz="2000" dirty="0" smtClean="0"/>
              <a:t>An instrument’s response to a concentration of a substance can shift as a result of: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chemical </a:t>
            </a:r>
            <a:r>
              <a:rPr lang="en-US" dirty="0" smtClean="0"/>
              <a:t>degradation of sensors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physical damage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drift in electronic components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exposure to extreme environmental conditions </a:t>
            </a:r>
            <a:r>
              <a:rPr lang="en-US" sz="1800" dirty="0" smtClean="0"/>
              <a:t>(temp., humidity)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extremely high contaminant exposures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exposures to poisons or inhibitors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457200" lvl="1" indent="0" eaLnBrk="1" hangingPunct="1">
              <a:buNone/>
              <a:defRPr/>
            </a:pPr>
            <a:r>
              <a:rPr lang="en-US" sz="1800" i="1" dirty="0" smtClean="0"/>
              <a:t>Note</a:t>
            </a:r>
            <a:r>
              <a:rPr lang="en-US" sz="1800" dirty="0" smtClean="0"/>
              <a:t>:  Do not confuse calibration with </a:t>
            </a:r>
            <a:r>
              <a:rPr lang="en-US" sz="1800" dirty="0" smtClean="0"/>
              <a:t>zeroing-out.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7692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Calibration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8613"/>
            <a:ext cx="8686800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Full </a:t>
            </a:r>
            <a:r>
              <a:rPr lang="en-US" dirty="0" smtClean="0"/>
              <a:t>calibration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use cylinders filled with a known concentration of a gas</a:t>
            </a:r>
          </a:p>
          <a:p>
            <a:pPr eaLnBrk="1" hangingPunct="1">
              <a:defRPr/>
            </a:pPr>
            <a:r>
              <a:rPr lang="en-US" dirty="0" smtClean="0"/>
              <a:t>Functional calibration/bump test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briefly expose instrument to a concentration above the instrument’s lowest alarm set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505200"/>
            <a:ext cx="3048000" cy="29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99DED-114F-421D-A2DF-CCFCC565421D}"/>
</file>

<file path=customXml/itemProps2.xml><?xml version="1.0" encoding="utf-8"?>
<ds:datastoreItem xmlns:ds="http://schemas.openxmlformats.org/officeDocument/2006/customXml" ds:itemID="{F246AB67-C38F-4D5A-A9CC-0E575C306965}"/>
</file>

<file path=customXml/itemProps3.xml><?xml version="1.0" encoding="utf-8"?>
<ds:datastoreItem xmlns:ds="http://schemas.openxmlformats.org/officeDocument/2006/customXml" ds:itemID="{CFD20945-B49D-40BB-95D0-909758661DD5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41733</TotalTime>
  <Words>403</Words>
  <Application>Microsoft Office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PowerPoint Presentation</vt:lpstr>
      <vt:lpstr>Introduction</vt:lpstr>
      <vt:lpstr>Common Types of Instruments</vt:lpstr>
      <vt:lpstr>Common Types of Instruments (cont.)</vt:lpstr>
      <vt:lpstr>Flammable Gas Meter Concerns</vt:lpstr>
      <vt:lpstr>Sensing Technologies</vt:lpstr>
      <vt:lpstr>Sensing Technologies (cont.)</vt:lpstr>
      <vt:lpstr>Calibration</vt:lpstr>
      <vt:lpstr>Calibration (cont.)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488</cp:revision>
  <dcterms:created xsi:type="dcterms:W3CDTF">2004-12-09T15:05:43Z</dcterms:created>
  <dcterms:modified xsi:type="dcterms:W3CDTF">2016-04-08T19:32:54Z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