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89" r:id="rId2"/>
    <p:sldId id="302" r:id="rId3"/>
    <p:sldId id="291" r:id="rId4"/>
    <p:sldId id="303" r:id="rId5"/>
    <p:sldId id="304" r:id="rId6"/>
    <p:sldId id="293" r:id="rId7"/>
    <p:sldId id="305" r:id="rId8"/>
    <p:sldId id="294" r:id="rId9"/>
    <p:sldId id="310" r:id="rId10"/>
    <p:sldId id="311" r:id="rId11"/>
    <p:sldId id="307" r:id="rId12"/>
    <p:sldId id="312" r:id="rId13"/>
    <p:sldId id="313" r:id="rId14"/>
    <p:sldId id="314" r:id="rId15"/>
    <p:sldId id="297" r:id="rId16"/>
    <p:sldId id="298" r:id="rId17"/>
    <p:sldId id="299" r:id="rId18"/>
    <p:sldId id="300" r:id="rId19"/>
    <p:sldId id="309" r:id="rId20"/>
    <p:sldId id="285" r:id="rId21"/>
    <p:sldId id="286" r:id="rId2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70" d="100"/>
          <a:sy n="70" d="100"/>
        </p:scale>
        <p:origin x="-79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D3A27-CCF5-4357-BFBB-DA56CEECAE5C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2E8F6-A279-41CC-8665-AB44037984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3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4C635-770B-4AB6-AB98-BA2157D18DC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CE6-01D2-43B3-BF04-7AABA5C32BD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0B19-1673-491D-B1B1-8DE59C58D1B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CE6-01D2-43B3-BF04-7AABA5C32BD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0B19-1673-491D-B1B1-8DE59C58D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CE6-01D2-43B3-BF04-7AABA5C32BD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0B19-1673-491D-B1B1-8DE59C58D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CE6-01D2-43B3-BF04-7AABA5C32BD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0B19-1673-491D-B1B1-8DE59C58D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CE6-01D2-43B3-BF04-7AABA5C32BD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0B19-1673-491D-B1B1-8DE59C58D1B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CE6-01D2-43B3-BF04-7AABA5C32BD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0B19-1673-491D-B1B1-8DE59C58D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CE6-01D2-43B3-BF04-7AABA5C32BD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0B19-1673-491D-B1B1-8DE59C58D1B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CE6-01D2-43B3-BF04-7AABA5C32BD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0B19-1673-491D-B1B1-8DE59C58D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CE6-01D2-43B3-BF04-7AABA5C32BD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0B19-1673-491D-B1B1-8DE59C58D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CE6-01D2-43B3-BF04-7AABA5C32BD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0B19-1673-491D-B1B1-8DE59C58D1B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8CE6-01D2-43B3-BF04-7AABA5C32BD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0B19-1673-491D-B1B1-8DE59C58D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0F28CE6-01D2-43B3-BF04-7AABA5C32BD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C380B19-1673-491D-B1B1-8DE59C58D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AutoShape 2"/>
          <p:cNvSpPr>
            <a:spLocks noGrp="1" noChangeArrowheads="1"/>
          </p:cNvSpPr>
          <p:nvPr>
            <p:ph type="title"/>
          </p:nvPr>
        </p:nvSpPr>
        <p:spPr>
          <a:xfrm>
            <a:off x="573207" y="228600"/>
            <a:ext cx="8106770" cy="23622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dirty="0" smtClean="0"/>
              <a:t>Fundamentals of Industrial Hygiene</a:t>
            </a:r>
            <a:br>
              <a:rPr lang="en-US" dirty="0" smtClean="0"/>
            </a:b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br>
              <a:rPr lang="en-US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2209800"/>
            <a:ext cx="8229600" cy="3429000"/>
          </a:xfrm>
        </p:spPr>
        <p:txBody>
          <a:bodyPr>
            <a:normAutofit lnSpcReduction="10000"/>
          </a:bodyPr>
          <a:lstStyle/>
          <a:p>
            <a:pPr marL="3175" indent="4763" algn="ctr" eaLnBrk="1" hangingPunct="1">
              <a:buFont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Chapter 26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marL="3175" indent="4763" algn="ctr" eaLnBrk="1" hangingPunct="1"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+mj-lt"/>
              </a:rPr>
              <a:t>Occupational and Environmental 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+mj-lt"/>
              </a:rPr>
            </a:br>
            <a:r>
              <a:rPr lang="en-US" dirty="0" smtClean="0">
                <a:solidFill>
                  <a:srgbClr val="000000"/>
                </a:solidFill>
                <a:latin typeface="+mj-lt"/>
              </a:rPr>
              <a:t>Medicine 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Physician</a:t>
            </a:r>
          </a:p>
          <a:p>
            <a:pPr marL="3175" indent="4763" algn="ctr" eaLnBrk="1" hangingPunct="1">
              <a:buFontTx/>
              <a:buNone/>
            </a:pPr>
            <a:endParaRPr lang="en-US" sz="1600" dirty="0" smtClean="0"/>
          </a:p>
          <a:p>
            <a:pPr marL="3175" indent="4763" algn="ctr" eaLnBrk="1" hangingPunct="1">
              <a:buFontTx/>
              <a:buNone/>
            </a:pPr>
            <a:endParaRPr lang="en-US" sz="1600" dirty="0" smtClean="0"/>
          </a:p>
          <a:p>
            <a:pPr marL="3175" indent="4763" algn="ctr" eaLnBrk="1" hangingPunct="1">
              <a:buFontTx/>
              <a:buNone/>
            </a:pPr>
            <a:endParaRPr lang="en-US" sz="1600" dirty="0"/>
          </a:p>
          <a:p>
            <a:pPr marL="3175" indent="4763" algn="ctr" eaLnBrk="1" hangingPunct="1">
              <a:buFontTx/>
              <a:buNone/>
            </a:pPr>
            <a:endParaRPr lang="en-US" sz="1600" dirty="0"/>
          </a:p>
          <a:p>
            <a:pPr marL="3175" indent="4763" algn="ctr" eaLnBrk="1" hangingPunct="1">
              <a:buFontTx/>
              <a:buNone/>
            </a:pPr>
            <a:r>
              <a:rPr lang="en-US" sz="1600" dirty="0" smtClean="0"/>
              <a:t>Compiled by Janvier Gasana</a:t>
            </a:r>
          </a:p>
          <a:p>
            <a:pPr marL="3175" indent="4763" algn="ctr" eaLnBrk="1" hangingPunct="1">
              <a:buFontTx/>
              <a:buNone/>
            </a:pPr>
            <a:r>
              <a:rPr lang="en-US" sz="1600" dirty="0" smtClean="0"/>
              <a:t>Associate Professor, Environmental &amp; Occupational Health</a:t>
            </a:r>
          </a:p>
          <a:p>
            <a:pPr marL="3175" indent="4763" algn="ctr" eaLnBrk="1" hangingPunct="1">
              <a:buFontTx/>
              <a:buNone/>
            </a:pPr>
            <a:r>
              <a:rPr lang="en-US" sz="1600" dirty="0" smtClean="0"/>
              <a:t>Florida International University</a:t>
            </a:r>
            <a:endParaRPr lang="en-US" sz="16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7673"/>
            <a:ext cx="8229600" cy="129653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Freestanding Occupational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Health </a:t>
            </a:r>
            <a:r>
              <a:rPr lang="en-US" dirty="0"/>
              <a:t>Clinics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8108"/>
            <a:ext cx="8229600" cy="438889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May be </a:t>
            </a:r>
            <a:r>
              <a:rPr lang="en-US" dirty="0"/>
              <a:t>single entity or part of chain of </a:t>
            </a:r>
            <a:r>
              <a:rPr lang="en-US" dirty="0" smtClean="0"/>
              <a:t>clinics developed </a:t>
            </a:r>
            <a:r>
              <a:rPr lang="en-US" dirty="0"/>
              <a:t>to serve multiple local companies by providing range of </a:t>
            </a:r>
            <a:r>
              <a:rPr lang="en-US" dirty="0" smtClean="0"/>
              <a:t>services</a:t>
            </a:r>
          </a:p>
          <a:p>
            <a:r>
              <a:rPr lang="en-US" dirty="0" smtClean="0"/>
              <a:t>Sometimes industrial services </a:t>
            </a:r>
            <a:r>
              <a:rPr lang="en-US" dirty="0"/>
              <a:t>are combined with urgent care for nonindustrial problems </a:t>
            </a:r>
            <a:endParaRPr lang="en-US" dirty="0" smtClean="0"/>
          </a:p>
          <a:p>
            <a:r>
              <a:rPr lang="en-US" dirty="0" smtClean="0"/>
              <a:t>Do not </a:t>
            </a:r>
            <a:r>
              <a:rPr lang="en-US" dirty="0"/>
              <a:t>usually have access to specialized services available to hospitals or multispecialty group practice </a:t>
            </a:r>
            <a:r>
              <a:rPr lang="en-US" dirty="0" smtClean="0"/>
              <a:t>programs</a:t>
            </a:r>
            <a:endParaRPr lang="en-US" dirty="0"/>
          </a:p>
          <a:p>
            <a:r>
              <a:rPr lang="en-US" dirty="0"/>
              <a:t>Often practitioners </a:t>
            </a:r>
            <a:r>
              <a:rPr lang="en-US" dirty="0" smtClean="0"/>
              <a:t>are </a:t>
            </a:r>
            <a:r>
              <a:rPr lang="en-US" dirty="0"/>
              <a:t>required to see </a:t>
            </a:r>
            <a:r>
              <a:rPr lang="en-US" dirty="0" smtClean="0"/>
              <a:t>30–40 </a:t>
            </a:r>
            <a:r>
              <a:rPr lang="en-US" dirty="0"/>
              <a:t>patients per day, are not specialists in field, </a:t>
            </a:r>
            <a:r>
              <a:rPr lang="en-US" dirty="0" smtClean="0"/>
              <a:t>and </a:t>
            </a:r>
            <a:r>
              <a:rPr lang="en-US" dirty="0"/>
              <a:t>focus on injury illness treatment </a:t>
            </a:r>
            <a:r>
              <a:rPr lang="en-US" dirty="0" smtClean="0"/>
              <a:t>and </a:t>
            </a:r>
            <a:r>
              <a:rPr lang="en-US" dirty="0"/>
              <a:t>pre-placement </a:t>
            </a:r>
            <a:r>
              <a:rPr lang="en-US" dirty="0" smtClean="0"/>
              <a:t>and </a:t>
            </a:r>
            <a:r>
              <a:rPr lang="en-US" dirty="0"/>
              <a:t>surveillance </a:t>
            </a:r>
            <a:r>
              <a:rPr lang="en-US" dirty="0" smtClean="0"/>
              <a:t>examinations </a:t>
            </a:r>
            <a:endParaRPr lang="en-US" dirty="0"/>
          </a:p>
          <a:p>
            <a:r>
              <a:rPr lang="en-US" dirty="0"/>
              <a:t>Many </a:t>
            </a:r>
            <a:r>
              <a:rPr lang="en-US" dirty="0" smtClean="0"/>
              <a:t>working </a:t>
            </a:r>
            <a:r>
              <a:rPr lang="en-US" dirty="0"/>
              <a:t>in these clinics have little time or training to deal with complex health </a:t>
            </a:r>
            <a:r>
              <a:rPr lang="en-US" dirty="0" smtClean="0"/>
              <a:t>and </a:t>
            </a:r>
            <a:r>
              <a:rPr lang="en-US" dirty="0"/>
              <a:t>safety </a:t>
            </a:r>
            <a:r>
              <a:rPr lang="en-US" dirty="0" smtClean="0"/>
              <a:t>issues </a:t>
            </a:r>
            <a:endParaRPr lang="en-US" dirty="0"/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049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319" y="368490"/>
            <a:ext cx="8078036" cy="1037229"/>
          </a:xfrm>
        </p:spPr>
        <p:txBody>
          <a:bodyPr>
            <a:normAutofit/>
          </a:bodyPr>
          <a:lstStyle/>
          <a:p>
            <a:r>
              <a:rPr lang="en-US" dirty="0" smtClean="0"/>
              <a:t>Private Consulting Firms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023" y="1651378"/>
            <a:ext cx="8461613" cy="510175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Many academically trained, board-certified occupational medicine physicians chose to join or set up their own consulting firms. </a:t>
            </a:r>
          </a:p>
          <a:p>
            <a:r>
              <a:rPr lang="en-US" sz="2400" dirty="0" smtClean="0"/>
              <a:t>Allows a </a:t>
            </a:r>
            <a:r>
              <a:rPr lang="en-US" sz="2400" dirty="0" smtClean="0"/>
              <a:t>wide range of practice opportunities, including </a:t>
            </a:r>
          </a:p>
          <a:p>
            <a:pPr lvl="1"/>
            <a:r>
              <a:rPr lang="en-US" dirty="0" smtClean="0"/>
              <a:t>consulting with companies, local government agencies, and unions</a:t>
            </a:r>
          </a:p>
          <a:p>
            <a:pPr lvl="1"/>
            <a:r>
              <a:rPr lang="en-US" dirty="0" smtClean="0"/>
              <a:t>performing medical surveillance &amp; other examinations</a:t>
            </a:r>
          </a:p>
          <a:p>
            <a:pPr lvl="1"/>
            <a:r>
              <a:rPr lang="en-US" dirty="0" smtClean="0"/>
              <a:t>acting as expert witnesses</a:t>
            </a:r>
          </a:p>
          <a:p>
            <a:pPr lvl="1"/>
            <a:r>
              <a:rPr lang="en-US" dirty="0" smtClean="0"/>
              <a:t>doing epidemiological research</a:t>
            </a:r>
          </a:p>
          <a:p>
            <a:pPr lvl="1"/>
            <a:r>
              <a:rPr lang="en-US" dirty="0" smtClean="0"/>
              <a:t>participating in environmental hazard investigations</a:t>
            </a:r>
          </a:p>
          <a:p>
            <a:r>
              <a:rPr lang="en-US" sz="2400" dirty="0" smtClean="0"/>
              <a:t>Frequently </a:t>
            </a:r>
            <a:r>
              <a:rPr lang="en-US" sz="2400" dirty="0" smtClean="0"/>
              <a:t>these firms have close working relationships with industrial hygienists, epidemiologists, toxicologists, </a:t>
            </a:r>
            <a:r>
              <a:rPr lang="en-US" sz="2400" dirty="0" smtClean="0"/>
              <a:t>and </a:t>
            </a:r>
            <a:r>
              <a:rPr lang="en-US" sz="2400" dirty="0" smtClean="0"/>
              <a:t>occupational health nurses</a:t>
            </a:r>
          </a:p>
          <a:p>
            <a:pPr algn="just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0751"/>
            <a:ext cx="8229600" cy="941697"/>
          </a:xfrm>
        </p:spPr>
        <p:txBody>
          <a:bodyPr>
            <a:noAutofit/>
          </a:bodyPr>
          <a:lstStyle/>
          <a:p>
            <a:r>
              <a:rPr lang="en-US" dirty="0"/>
              <a:t>Academic Occupational Medicine Departments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8924"/>
            <a:ext cx="8229600" cy="4498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These have been established in all of the universities with occupational medicine residency programs </a:t>
            </a:r>
            <a:r>
              <a:rPr lang="en-US" dirty="0" smtClean="0"/>
              <a:t>and </a:t>
            </a:r>
            <a:r>
              <a:rPr lang="en-US" dirty="0"/>
              <a:t>many others, </a:t>
            </a:r>
            <a:r>
              <a:rPr lang="en-US" dirty="0" smtClean="0"/>
              <a:t>and </a:t>
            </a:r>
            <a:r>
              <a:rPr lang="en-US" dirty="0"/>
              <a:t>are growing in </a:t>
            </a:r>
            <a:r>
              <a:rPr lang="en-US" dirty="0" smtClean="0"/>
              <a:t>number</a:t>
            </a:r>
            <a:r>
              <a:rPr lang="en-US" dirty="0"/>
              <a:t>s</a:t>
            </a:r>
          </a:p>
          <a:p>
            <a:pPr>
              <a:lnSpc>
                <a:spcPct val="90000"/>
              </a:lnSpc>
            </a:pPr>
            <a:r>
              <a:rPr lang="en-US" dirty="0"/>
              <a:t>Responsibilities in this setting include research </a:t>
            </a:r>
            <a:r>
              <a:rPr lang="en-US" dirty="0" smtClean="0"/>
              <a:t>and </a:t>
            </a:r>
            <a:r>
              <a:rPr lang="en-US" dirty="0"/>
              <a:t>teaching </a:t>
            </a:r>
            <a:r>
              <a:rPr lang="en-US" dirty="0" smtClean="0"/>
              <a:t>and </a:t>
            </a:r>
            <a:r>
              <a:rPr lang="en-US" dirty="0"/>
              <a:t>patient care, consulting, </a:t>
            </a:r>
            <a:r>
              <a:rPr lang="en-US" dirty="0" smtClean="0"/>
              <a:t>and </a:t>
            </a:r>
            <a:r>
              <a:rPr lang="en-US" dirty="0"/>
              <a:t>expert witness testimony. </a:t>
            </a:r>
          </a:p>
          <a:p>
            <a:pPr>
              <a:lnSpc>
                <a:spcPct val="90000"/>
              </a:lnSpc>
            </a:pPr>
            <a:r>
              <a:rPr lang="en-US" dirty="0"/>
              <a:t>Occupational </a:t>
            </a:r>
            <a:r>
              <a:rPr lang="en-US" dirty="0" smtClean="0"/>
              <a:t>medicine </a:t>
            </a:r>
            <a:r>
              <a:rPr lang="en-US" dirty="0"/>
              <a:t>physicians working in academic settings are board-certified, frequently in occupational </a:t>
            </a:r>
            <a:r>
              <a:rPr lang="en-US" dirty="0" smtClean="0"/>
              <a:t>medicine and another </a:t>
            </a:r>
            <a:r>
              <a:rPr lang="en-US" dirty="0"/>
              <a:t>specialty, </a:t>
            </a:r>
            <a:r>
              <a:rPr lang="en-US" dirty="0" smtClean="0"/>
              <a:t>and </a:t>
            </a:r>
            <a:r>
              <a:rPr lang="en-US" dirty="0"/>
              <a:t>may be allotted additional responsibilities, for example, attending on </a:t>
            </a:r>
            <a:r>
              <a:rPr lang="en-US" dirty="0" smtClean="0"/>
              <a:t>medicine </a:t>
            </a:r>
            <a:r>
              <a:rPr lang="en-US" dirty="0"/>
              <a:t>wards, proctoring medical students,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2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Environmental Agencies &amp; Nongovernmental </a:t>
            </a:r>
            <a:r>
              <a:rPr lang="en-US" dirty="0" smtClean="0"/>
              <a:t>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6220"/>
            <a:ext cx="8229600" cy="4470779"/>
          </a:xfrm>
        </p:spPr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Global environmental crisis has spurred significant growth in activist </a:t>
            </a:r>
            <a:r>
              <a:rPr lang="en-US" dirty="0" smtClean="0">
                <a:cs typeface="Arial" panose="020B0604020202020204" pitchFamily="34" charset="0"/>
              </a:rPr>
              <a:t>and </a:t>
            </a:r>
            <a:r>
              <a:rPr lang="en-US" dirty="0">
                <a:cs typeface="Arial" panose="020B0604020202020204" pitchFamily="34" charset="0"/>
              </a:rPr>
              <a:t>scientific environmental organizations with legislative campaigns to forestall </a:t>
            </a:r>
            <a:r>
              <a:rPr lang="en-US" dirty="0" smtClean="0">
                <a:cs typeface="Arial" panose="020B0604020202020204" pitchFamily="34" charset="0"/>
              </a:rPr>
              <a:t>and/or </a:t>
            </a:r>
            <a:r>
              <a:rPr lang="en-US" dirty="0">
                <a:cs typeface="Arial" panose="020B0604020202020204" pitchFamily="34" charset="0"/>
              </a:rPr>
              <a:t>clean up hazardous sites, </a:t>
            </a:r>
            <a:r>
              <a:rPr lang="en-US" dirty="0" smtClean="0">
                <a:cs typeface="Arial" panose="020B0604020202020204" pitchFamily="34" charset="0"/>
              </a:rPr>
              <a:t>and </a:t>
            </a:r>
            <a:r>
              <a:rPr lang="en-US" dirty="0">
                <a:cs typeface="Arial" panose="020B0604020202020204" pitchFamily="34" charset="0"/>
              </a:rPr>
              <a:t>reduce body burden of industrial chemical contamination through product substitution.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02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376"/>
            <a:ext cx="8229600" cy="1073624"/>
          </a:xfrm>
        </p:spPr>
        <p:txBody>
          <a:bodyPr>
            <a:normAutofit/>
          </a:bodyPr>
          <a:lstStyle/>
          <a:p>
            <a:r>
              <a:rPr lang="en-US" dirty="0"/>
              <a:t>Government </a:t>
            </a:r>
            <a:r>
              <a:rPr lang="en-US" dirty="0" smtClean="0"/>
              <a:t>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5442"/>
          </a:xfrm>
        </p:spPr>
        <p:txBody>
          <a:bodyPr>
            <a:normAutofit/>
          </a:bodyPr>
          <a:lstStyle/>
          <a:p>
            <a:pPr>
              <a:spcAft>
                <a:spcPts val="200"/>
              </a:spcAft>
            </a:pPr>
            <a:r>
              <a:rPr lang="en-US" dirty="0"/>
              <a:t>Policy </a:t>
            </a:r>
            <a:r>
              <a:rPr lang="en-US" dirty="0" smtClean="0"/>
              <a:t>development and regulatory </a:t>
            </a:r>
            <a:r>
              <a:rPr lang="en-US" dirty="0"/>
              <a:t>agencies in areas of occupational and</a:t>
            </a:r>
            <a:r>
              <a:rPr lang="en-US" dirty="0" smtClean="0"/>
              <a:t> </a:t>
            </a:r>
            <a:r>
              <a:rPr lang="en-US" dirty="0"/>
              <a:t>environmental health and</a:t>
            </a:r>
            <a:r>
              <a:rPr lang="en-US" dirty="0" smtClean="0"/>
              <a:t> </a:t>
            </a:r>
            <a:r>
              <a:rPr lang="en-US" dirty="0"/>
              <a:t>safety </a:t>
            </a:r>
            <a:r>
              <a:rPr lang="en-US" dirty="0" smtClean="0"/>
              <a:t>often </a:t>
            </a:r>
            <a:r>
              <a:rPr lang="en-US" dirty="0"/>
              <a:t>have one or more staff </a:t>
            </a:r>
            <a:r>
              <a:rPr lang="en-US" dirty="0" smtClean="0"/>
              <a:t>physicians </a:t>
            </a:r>
            <a:r>
              <a:rPr lang="en-US" dirty="0"/>
              <a:t>to provide scientific oversight and</a:t>
            </a:r>
            <a:r>
              <a:rPr lang="en-US" dirty="0" smtClean="0"/>
              <a:t> backup</a:t>
            </a:r>
            <a:r>
              <a:rPr lang="en-US" dirty="0"/>
              <a:t>. </a:t>
            </a:r>
          </a:p>
          <a:p>
            <a:pPr>
              <a:spcAft>
                <a:spcPts val="200"/>
              </a:spcAft>
            </a:pPr>
            <a:r>
              <a:rPr lang="en-US" dirty="0" smtClean="0">
                <a:cs typeface="Arial" panose="020B0604020202020204" pitchFamily="34" charset="0"/>
              </a:rPr>
              <a:t>NIOSH</a:t>
            </a:r>
            <a:r>
              <a:rPr lang="en-US" dirty="0">
                <a:cs typeface="Arial" panose="020B0604020202020204" pitchFamily="34" charset="0"/>
              </a:rPr>
              <a:t>, federal </a:t>
            </a:r>
            <a:r>
              <a:rPr lang="en-US" dirty="0"/>
              <a:t>and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>
                <a:cs typeface="Arial" panose="020B0604020202020204" pitchFamily="34" charset="0"/>
              </a:rPr>
              <a:t>state OSHA programs, EPA, </a:t>
            </a:r>
            <a:r>
              <a:rPr lang="en-US" dirty="0"/>
              <a:t>and</a:t>
            </a:r>
            <a:r>
              <a:rPr lang="en-US" dirty="0" smtClean="0">
                <a:cs typeface="Arial" panose="020B0604020202020204" pitchFamily="34" charset="0"/>
              </a:rPr>
              <a:t> other </a:t>
            </a:r>
            <a:r>
              <a:rPr lang="en-US" dirty="0">
                <a:cs typeface="Arial" panose="020B0604020202020204" pitchFamily="34" charset="0"/>
              </a:rPr>
              <a:t>federal, state, </a:t>
            </a:r>
            <a:r>
              <a:rPr lang="en-US" dirty="0"/>
              <a:t>and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>
                <a:cs typeface="Arial" panose="020B0604020202020204" pitchFamily="34" charset="0"/>
              </a:rPr>
              <a:t>local governmental agencies have in-house, well-trained, </a:t>
            </a:r>
            <a:r>
              <a:rPr lang="en-US" dirty="0"/>
              <a:t>and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>
                <a:cs typeface="Arial" panose="020B0604020202020204" pitchFamily="34" charset="0"/>
              </a:rPr>
              <a:t>credentialed </a:t>
            </a:r>
            <a:r>
              <a:rPr lang="en-US" dirty="0" smtClean="0">
                <a:cs typeface="Arial" panose="020B0604020202020204" pitchFamily="34" charset="0"/>
              </a:rPr>
              <a:t>occupational </a:t>
            </a:r>
            <a:r>
              <a:rPr lang="en-US" dirty="0" smtClean="0"/>
              <a:t>and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>
                <a:cs typeface="Arial" panose="020B0604020202020204" pitchFamily="34" charset="0"/>
              </a:rPr>
              <a:t>environmental physicians who </a:t>
            </a:r>
            <a:r>
              <a:rPr lang="en-US" dirty="0" smtClean="0">
                <a:cs typeface="Arial" panose="020B0604020202020204" pitchFamily="34" charset="0"/>
              </a:rPr>
              <a:t>are significant resources </a:t>
            </a:r>
            <a:r>
              <a:rPr lang="en-US" dirty="0">
                <a:cs typeface="Arial" panose="020B0604020202020204" pitchFamily="34" charset="0"/>
              </a:rPr>
              <a:t>of information for industrial hygiene </a:t>
            </a:r>
            <a:r>
              <a:rPr lang="en-US" dirty="0"/>
              <a:t>and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>
                <a:cs typeface="Arial" panose="020B0604020202020204" pitchFamily="34" charset="0"/>
              </a:rPr>
              <a:t>safety personnel. </a:t>
            </a:r>
            <a:endParaRPr lang="en-US" dirty="0" smtClean="0">
              <a:cs typeface="Arial" panose="020B0604020202020204" pitchFamily="34" charset="0"/>
            </a:endParaRPr>
          </a:p>
          <a:p>
            <a:pPr>
              <a:spcAft>
                <a:spcPts val="200"/>
              </a:spcAft>
            </a:pPr>
            <a:r>
              <a:rPr lang="en-US" dirty="0" smtClean="0">
                <a:cs typeface="Arial" panose="020B0604020202020204" pitchFamily="34" charset="0"/>
              </a:rPr>
              <a:t>All </a:t>
            </a:r>
            <a:r>
              <a:rPr lang="en-US" dirty="0">
                <a:cs typeface="Arial" panose="020B0604020202020204" pitchFamily="34" charset="0"/>
              </a:rPr>
              <a:t>branches of military also have active occupational medicine </a:t>
            </a:r>
            <a:r>
              <a:rPr lang="en-US" dirty="0" smtClean="0">
                <a:cs typeface="Arial" panose="020B0604020202020204" pitchFamily="34" charset="0"/>
              </a:rPr>
              <a:t>programs.</a:t>
            </a:r>
            <a:endParaRPr lang="en-US" dirty="0">
              <a:cs typeface="Arial" panose="020B0604020202020204" pitchFamily="34" charset="0"/>
            </a:endParaRPr>
          </a:p>
          <a:p>
            <a:pPr>
              <a:spcAft>
                <a:spcPts val="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586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idx="1"/>
          </p:nvPr>
        </p:nvSpPr>
        <p:spPr>
          <a:xfrm>
            <a:off x="436728" y="1951630"/>
            <a:ext cx="8402472" cy="475396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sz="2400" dirty="0" smtClean="0"/>
              <a:t>growing </a:t>
            </a:r>
            <a:r>
              <a:rPr lang="en-US" sz="2400" dirty="0" smtClean="0"/>
              <a:t>field that is attracting  number of board-certified occupational medicine </a:t>
            </a:r>
            <a:r>
              <a:rPr lang="en-US" sz="2400" dirty="0" smtClean="0"/>
              <a:t>physicians 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Rapid industrialization in Asia, South America, </a:t>
            </a:r>
            <a:r>
              <a:rPr lang="en-US" sz="2400" dirty="0" smtClean="0"/>
              <a:t>and </a:t>
            </a:r>
            <a:r>
              <a:rPr lang="en-US" sz="2400" dirty="0" smtClean="0"/>
              <a:t>some parts of Africa has created significant industrial </a:t>
            </a:r>
            <a:r>
              <a:rPr lang="en-US" sz="2400" dirty="0" smtClean="0"/>
              <a:t>and environmental </a:t>
            </a:r>
            <a:r>
              <a:rPr lang="en-US" sz="2400" dirty="0" smtClean="0"/>
              <a:t>problems 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OHS professionals </a:t>
            </a:r>
            <a:r>
              <a:rPr lang="en-US" sz="2400" dirty="0" smtClean="0"/>
              <a:t>from </a:t>
            </a:r>
            <a:r>
              <a:rPr lang="en-US" sz="2400" dirty="0" smtClean="0"/>
              <a:t>U.S., </a:t>
            </a:r>
            <a:r>
              <a:rPr lang="en-US" sz="2400" dirty="0" smtClean="0"/>
              <a:t>Canada, </a:t>
            </a:r>
            <a:r>
              <a:rPr lang="en-US" sz="2400" dirty="0" smtClean="0"/>
              <a:t>and </a:t>
            </a:r>
            <a:r>
              <a:rPr lang="en-US" sz="2400" dirty="0" smtClean="0"/>
              <a:t>Europe are finding jobs as </a:t>
            </a:r>
            <a:r>
              <a:rPr lang="en-US" sz="2400" dirty="0" smtClean="0"/>
              <a:t>consultants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duties range </a:t>
            </a:r>
            <a:r>
              <a:rPr lang="en-US" sz="2000" dirty="0" smtClean="0"/>
              <a:t>from training of local professionals </a:t>
            </a:r>
            <a:r>
              <a:rPr lang="en-US" sz="2000" dirty="0" smtClean="0"/>
              <a:t>and </a:t>
            </a:r>
            <a:r>
              <a:rPr lang="en-US" sz="2000" dirty="0" smtClean="0"/>
              <a:t>conducting </a:t>
            </a:r>
            <a:r>
              <a:rPr lang="en-US" sz="2000" dirty="0" smtClean="0"/>
              <a:t>epidemiological </a:t>
            </a:r>
            <a:r>
              <a:rPr lang="en-US" sz="2000" dirty="0" smtClean="0"/>
              <a:t>research studies to consulting on governmental policies </a:t>
            </a:r>
            <a:r>
              <a:rPr lang="en-US" sz="2000" dirty="0" smtClean="0"/>
              <a:t>and </a:t>
            </a:r>
            <a:r>
              <a:rPr lang="en-US" sz="2000" dirty="0" smtClean="0"/>
              <a:t>legislation </a:t>
            </a:r>
            <a:r>
              <a:rPr lang="en-US" sz="2000" dirty="0" smtClean="0"/>
              <a:t>and </a:t>
            </a:r>
            <a:r>
              <a:rPr lang="en-US" sz="2000" dirty="0" smtClean="0"/>
              <a:t>making presentations at international </a:t>
            </a:r>
            <a:r>
              <a:rPr lang="en-US" sz="2000" dirty="0" smtClean="0"/>
              <a:t>conferences</a:t>
            </a: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477672"/>
            <a:ext cx="8229600" cy="12555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International Occupational &amp; Environmental Health Consulting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Grp="1" noChangeArrowheads="1"/>
          </p:cNvSpPr>
          <p:nvPr>
            <p:ph idx="1"/>
          </p:nvPr>
        </p:nvSpPr>
        <p:spPr>
          <a:xfrm>
            <a:off x="464024" y="2129050"/>
            <a:ext cx="8451376" cy="4424149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OHS has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long been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 important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issue for unions whose members face exposure to significant chemical hazards,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growing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issue for newer service sector unions, such as Service Employees International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efforts have been key factor in spurring legislation mandating stronger workplace health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safety regulations.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medical expertise plays critical role both in creating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supporting such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legislation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477672"/>
            <a:ext cx="8229600" cy="12555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Union Occupational Health Physicians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idx="1"/>
          </p:nvPr>
        </p:nvSpPr>
        <p:spPr>
          <a:xfrm>
            <a:off x="409434" y="1446662"/>
            <a:ext cx="8352429" cy="504967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Familiar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with state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federal workers’ compensation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able to evaluate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treat common work-related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injuries/illnesses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Able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perform pre-placement, DOT,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basic medical surveillance examinations for respiratory protection/exposure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toxins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Board-certified OEM physicians should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expertise and guidance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 more complicated toxic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other workplace hazards, including difficult issues regarding causation. 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 familiar with important local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legislative developments, including employment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health-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safety-related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e.g., Americans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 Disabilities Act, status of upcoming bills on hot topics such as ergonomics, changes in workers’ compensation laws,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legislation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about medical surveillance requirements, protocol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policy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477672"/>
            <a:ext cx="8229600" cy="80521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Scope of Practice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91319" y="152401"/>
            <a:ext cx="8072399" cy="734704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Clinical Practice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77672" y="1392072"/>
            <a:ext cx="8325134" cy="5691116"/>
          </a:xfrm>
        </p:spPr>
        <p:txBody>
          <a:bodyPr>
            <a:normAutofit/>
          </a:bodyPr>
          <a:lstStyle/>
          <a:p>
            <a:r>
              <a:rPr lang="en-US" sz="3100" dirty="0" smtClean="0"/>
              <a:t>Occupational health history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brief </a:t>
            </a:r>
            <a:r>
              <a:rPr lang="en-US" sz="2600" dirty="0" smtClean="0"/>
              <a:t>occupational health history should be part of all medical histories </a:t>
            </a:r>
            <a:endParaRPr lang="en-US" sz="2600" dirty="0" smtClean="0"/>
          </a:p>
          <a:p>
            <a:pPr lvl="1"/>
            <a:r>
              <a:rPr lang="en-US" sz="2600" dirty="0" smtClean="0">
                <a:cs typeface="Arial" panose="020B0604020202020204" pitchFamily="34" charset="0"/>
              </a:rPr>
              <a:t>most </a:t>
            </a:r>
            <a:r>
              <a:rPr lang="en-US" sz="2600" dirty="0" smtClean="0">
                <a:cs typeface="Arial" panose="020B0604020202020204" pitchFamily="34" charset="0"/>
              </a:rPr>
              <a:t>physicians </a:t>
            </a:r>
            <a:r>
              <a:rPr lang="en-US" sz="2600" dirty="0" smtClean="0">
                <a:cs typeface="Arial" panose="020B0604020202020204" pitchFamily="34" charset="0"/>
              </a:rPr>
              <a:t>still </a:t>
            </a:r>
            <a:r>
              <a:rPr lang="en-US" sz="2600" dirty="0" smtClean="0">
                <a:cs typeface="Arial" panose="020B0604020202020204" pitchFamily="34" charset="0"/>
              </a:rPr>
              <a:t>not appropriately trained in how to take good occupational </a:t>
            </a:r>
            <a:r>
              <a:rPr lang="en-US" sz="2600" dirty="0" smtClean="0">
                <a:cs typeface="Arial" panose="020B0604020202020204" pitchFamily="34" charset="0"/>
              </a:rPr>
              <a:t>history</a:t>
            </a:r>
            <a:endParaRPr lang="en-US" sz="2600" dirty="0" smtClean="0">
              <a:cs typeface="Arial" panose="020B0604020202020204" pitchFamily="34" charset="0"/>
            </a:endParaRPr>
          </a:p>
          <a:p>
            <a:pPr lvl="2"/>
            <a:r>
              <a:rPr lang="en-US" sz="2400" dirty="0" smtClean="0">
                <a:cs typeface="Arial" panose="020B0604020202020204" pitchFamily="34" charset="0"/>
              </a:rPr>
              <a:t>safety </a:t>
            </a:r>
            <a:r>
              <a:rPr lang="en-US" sz="2400" dirty="0" smtClean="0">
                <a:cs typeface="Arial" panose="020B0604020202020204" pitchFamily="34" charset="0"/>
              </a:rPr>
              <a:t>&amp; health professional must rely on referral to specialists in </a:t>
            </a:r>
            <a:r>
              <a:rPr lang="en-US" sz="2400" dirty="0" smtClean="0">
                <a:cs typeface="Arial" panose="020B0604020202020204" pitchFamily="34" charset="0"/>
              </a:rPr>
              <a:t>field. </a:t>
            </a:r>
            <a:endParaRPr lang="en-US" sz="2600" dirty="0" smtClean="0">
              <a:cs typeface="Arial" panose="020B0604020202020204" pitchFamily="34" charset="0"/>
            </a:endParaRPr>
          </a:p>
          <a:p>
            <a:pPr lvl="1"/>
            <a:r>
              <a:rPr lang="en-US" sz="2600" dirty="0" smtClean="0">
                <a:cs typeface="Arial" panose="020B0604020202020204" pitchFamily="34" charset="0"/>
              </a:rPr>
              <a:t>most </a:t>
            </a:r>
            <a:r>
              <a:rPr lang="en-US" sz="2600" dirty="0" smtClean="0">
                <a:cs typeface="Arial" panose="020B0604020202020204" pitchFamily="34" charset="0"/>
              </a:rPr>
              <a:t>employees find </a:t>
            </a:r>
            <a:r>
              <a:rPr lang="en-US" sz="2600" dirty="0" smtClean="0">
                <a:cs typeface="Arial" panose="020B0604020202020204" pitchFamily="34" charset="0"/>
              </a:rPr>
              <a:t>form easy </a:t>
            </a:r>
            <a:r>
              <a:rPr lang="en-US" sz="2600" dirty="0" smtClean="0">
                <a:cs typeface="Arial" panose="020B0604020202020204" pitchFamily="34" charset="0"/>
              </a:rPr>
              <a:t>to fill </a:t>
            </a:r>
            <a:r>
              <a:rPr lang="en-US" sz="2600" dirty="0" smtClean="0">
                <a:cs typeface="Arial" panose="020B0604020202020204" pitchFamily="34" charset="0"/>
              </a:rPr>
              <a:t>out</a:t>
            </a:r>
            <a:endParaRPr lang="en-US" sz="2600" dirty="0" smtClean="0">
              <a:cs typeface="Arial" panose="020B0604020202020204" pitchFamily="34" charset="0"/>
            </a:endParaRPr>
          </a:p>
          <a:p>
            <a:pPr lvl="2"/>
            <a:r>
              <a:rPr lang="en-US" sz="2400" dirty="0" smtClean="0">
                <a:cs typeface="Arial" panose="020B0604020202020204" pitchFamily="34" charset="0"/>
              </a:rPr>
              <a:t>should </a:t>
            </a:r>
            <a:r>
              <a:rPr lang="en-US" sz="2400" dirty="0" smtClean="0">
                <a:cs typeface="Arial" panose="020B0604020202020204" pitchFamily="34" charset="0"/>
              </a:rPr>
              <a:t>be instructed to do so </a:t>
            </a:r>
            <a:r>
              <a:rPr lang="en-US" sz="2400" dirty="0" smtClean="0">
                <a:cs typeface="Arial" panose="020B0604020202020204" pitchFamily="34" charset="0"/>
              </a:rPr>
              <a:t>chronologically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967" y="184262"/>
            <a:ext cx="8170303" cy="1248753"/>
          </a:xfrm>
        </p:spPr>
        <p:txBody>
          <a:bodyPr>
            <a:normAutofit/>
          </a:bodyPr>
          <a:lstStyle/>
          <a:p>
            <a:r>
              <a:rPr lang="en-US" dirty="0" smtClean="0"/>
              <a:t>Clinical Practice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1569493"/>
            <a:ext cx="8513129" cy="514691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addition to past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current occupational history,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also covers moonlighting jobs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hobbies—often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source of significant exposures separate from or in addition to those in full-time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occupation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about reproductive history are also important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occupational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history, as effects from certain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chemicals and other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hazards may present first or only in this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area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When evaluating specific job, including questions that focus 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workstation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 tools, work tasks,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individual’s work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practices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may be useful addition to baseline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2" y="300251"/>
            <a:ext cx="7997307" cy="1105468"/>
          </a:xfrm>
        </p:spPr>
        <p:txBody>
          <a:bodyPr>
            <a:noAutofit/>
          </a:bodyPr>
          <a:lstStyle/>
          <a:p>
            <a:r>
              <a:rPr lang="en-US" dirty="0" smtClean="0"/>
              <a:t>Focus of Occupational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2" y="1610436"/>
            <a:ext cx="8475479" cy="4831307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past decade, focus increased on environmental aspect of preventive medicine specialty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New challenges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nanotechnology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hazards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aerospace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undersea environments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Maintain partnership with government, industry, and labor scientists in ongoing evaluation of hazards in industrial operations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in workplace gets into air, soil, water, and into our bodies via food and drinks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966" y="1433016"/>
            <a:ext cx="8530699" cy="526050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Drug testing and medical review officer examinations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drug testing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focus for many companies concerned about job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 part of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pre-placement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screening process,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many companies also require employees to agree to testing 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event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work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injury, or, in sensitive occupations, randomly during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course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work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OEM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physician can help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employers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useful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monitoring program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also provide medical review officer services to evaluate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results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testing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physician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MRO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certified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requires significant additional training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ongoing accrual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annual continuing education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points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4967" y="184262"/>
            <a:ext cx="8170303" cy="1248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Clinical Practice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96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967" y="1951629"/>
            <a:ext cx="8470633" cy="471900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Special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laws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cover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federal employees who are injured 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job, such as maritime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railroad,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long shore industries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OEM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physician practicing 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specific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geographic area should familiarize themselves with both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state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national laws relevant to that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Most workers who are injured 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job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continue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Psychosocial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factors also play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major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role 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15–20%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cases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with delayed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recovery</a:t>
            </a:r>
          </a:p>
          <a:p>
            <a:endParaRPr 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4967" y="184262"/>
            <a:ext cx="8170303" cy="1658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Workers’ Compensation Case Evaluation &amp; Treatment</a:t>
            </a:r>
          </a:p>
        </p:txBody>
      </p:sp>
    </p:spTree>
    <p:extLst>
      <p:ext uri="{BB962C8B-B14F-4D97-AF65-F5344CB8AC3E}">
        <p14:creationId xmlns:p14="http://schemas.microsoft.com/office/powerpoint/2010/main" val="2539740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7672" y="341194"/>
            <a:ext cx="7980528" cy="102358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History of OEM Physician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77672" y="1692322"/>
            <a:ext cx="8513928" cy="5013277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2400" dirty="0" smtClean="0"/>
              <a:t>From very early days physicians have noted the importance of occupation in causation of disease and injury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Bernardino </a:t>
            </a:r>
            <a:r>
              <a:rPr lang="en-US" sz="2400" dirty="0" err="1" smtClean="0"/>
              <a:t>Ramazzini’s</a:t>
            </a:r>
            <a:r>
              <a:rPr lang="en-US" sz="2400" dirty="0" smtClean="0"/>
              <a:t> three causes for upper extremity cumulative trauma disorders:</a:t>
            </a:r>
          </a:p>
          <a:p>
            <a:pPr marL="891540" lvl="2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constant sitting</a:t>
            </a:r>
            <a:endParaRPr lang="en-US" sz="2000" dirty="0"/>
          </a:p>
          <a:p>
            <a:pPr marL="891540" lvl="2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incessant movement of the hand in the same direction</a:t>
            </a:r>
          </a:p>
          <a:p>
            <a:pPr marL="891540" lvl="2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lack of benefits of moderate exercise</a:t>
            </a:r>
            <a:r>
              <a:rPr lang="en-US" sz="2000" baseline="30000" dirty="0" smtClean="0"/>
              <a:t> 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2" y="1555846"/>
            <a:ext cx="8393373" cy="5098954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 late 1800s, states required medical school degrees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American Medical Association (AMA) founded in 1846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Council on Medical Education issued Flexner Report in 1910 criticizing 131 medical schools—70 survived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nnovations helped U.S. move from agricultural society to industrial society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anesthesia use, aseptic technique, diagnostic instruments and tests, identification of disease-causing organisms, and development of vaccines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1860s, railroads and mining companies employed physicians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to treat victims of industrial accidents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Workers’ compensation laws did not exist until early 1900s</a:t>
            </a:r>
            <a:endParaRPr lang="en-US" sz="24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4024" y="368490"/>
            <a:ext cx="7994176" cy="1023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History of OEM </a:t>
            </a:r>
            <a:r>
              <a:rPr lang="en-US" dirty="0" smtClean="0"/>
              <a:t>Physician (cont.)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966" y="341193"/>
            <a:ext cx="7921485" cy="1078173"/>
          </a:xfrm>
        </p:spPr>
        <p:txBody>
          <a:bodyPr>
            <a:normAutofit/>
          </a:bodyPr>
          <a:lstStyle/>
          <a:p>
            <a:r>
              <a:rPr lang="en-US" dirty="0"/>
              <a:t>History of OEM </a:t>
            </a:r>
            <a:r>
              <a:rPr lang="en-US" dirty="0" smtClean="0"/>
              <a:t>Physician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19" y="1555845"/>
            <a:ext cx="8576481" cy="5098955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ACOM (American College of Occupational Medicine) now known as the American College of Occupational and Environmental Medicine (ACOEM)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30 occupational medicine residency programs were developed at major universities across the United States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Approximately 75 physicians per year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Fiscal crises caused number of programs to drop to 28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Over 4,000 doctors are members of ACOEM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pproximately 1,500 members are board-certified as specialists, more than half approaching retirement age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idx="1"/>
          </p:nvPr>
        </p:nvSpPr>
        <p:spPr>
          <a:xfrm>
            <a:off x="504966" y="2115403"/>
            <a:ext cx="8502556" cy="443779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Since 1984, all physicians graduating medical school </a:t>
            </a:r>
            <a:r>
              <a:rPr lang="en-US" dirty="0" smtClean="0"/>
              <a:t>required </a:t>
            </a:r>
            <a:r>
              <a:rPr lang="en-US" dirty="0" smtClean="0"/>
              <a:t>to complete residency or fellowship program to become eligible to take Occupational Medicine Board Exam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2-year program, usually after full or partial residency in another field (e.g., internal medicine)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content </a:t>
            </a:r>
            <a:r>
              <a:rPr lang="en-US" dirty="0" smtClean="0"/>
              <a:t>includes public health training in toxicology, epidemiology, and statistics, and practicum year of clinical, research,  corporate placements, public sector agency rotations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most </a:t>
            </a:r>
            <a:r>
              <a:rPr lang="en-US" dirty="0" smtClean="0"/>
              <a:t>academic occupational medicine residency programs focus heavily on toxicology and epidemiology</a:t>
            </a:r>
          </a:p>
          <a:p>
            <a:pPr lvl="1"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1320" y="627797"/>
            <a:ext cx="7976076" cy="968992"/>
          </a:xfrm>
        </p:spPr>
        <p:txBody>
          <a:bodyPr>
            <a:noAutofit/>
          </a:bodyPr>
          <a:lstStyle/>
          <a:p>
            <a:r>
              <a:rPr lang="en-US" dirty="0" smtClean="0"/>
              <a:t>Credentials and Professional Associations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idx="1"/>
          </p:nvPr>
        </p:nvSpPr>
        <p:spPr>
          <a:xfrm>
            <a:off x="477671" y="2169994"/>
            <a:ext cx="8134066" cy="438320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2600" dirty="0" smtClean="0"/>
              <a:t>OMB Exam </a:t>
            </a:r>
            <a:r>
              <a:rPr lang="en-US" sz="2600" dirty="0"/>
              <a:t>offered once a year by </a:t>
            </a:r>
            <a:r>
              <a:rPr lang="en-US" sz="2600" dirty="0" smtClean="0"/>
              <a:t>American Board of Preventive Medicine</a:t>
            </a:r>
            <a:endParaRPr lang="en-US" sz="2600" dirty="0"/>
          </a:p>
          <a:p>
            <a:pPr marL="560070" lvl="1" indent="-285750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200–300 physicians who take examination annually must demonstrate proficiency both in preventive medicine and occupational medicine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pass. </a:t>
            </a:r>
          </a:p>
          <a:p>
            <a:pPr marL="285750" indent="-285750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Recertification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examination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every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</a:p>
          <a:p>
            <a:pPr marL="285750" indent="-285750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Internet can also be path to MPH degree</a:t>
            </a:r>
          </a:p>
          <a:p>
            <a:pPr marL="285750" indent="-285750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Part-time residency programs allow qualified physicians to make transition without disrupting personal lives</a:t>
            </a:r>
          </a:p>
          <a:p>
            <a:pPr marL="285750" indent="-285750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Alternative credentialing being explored because there are not enough qualified practitioners to meet needs of country</a:t>
            </a: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None/>
            </a:pPr>
            <a:endParaRPr lang="en-US" sz="2400" b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7672" y="627797"/>
            <a:ext cx="7989723" cy="968992"/>
          </a:xfrm>
        </p:spPr>
        <p:txBody>
          <a:bodyPr>
            <a:noAutofit/>
          </a:bodyPr>
          <a:lstStyle/>
          <a:p>
            <a:r>
              <a:rPr lang="en-US" dirty="0" smtClean="0"/>
              <a:t>Credentials and Professional Associations (cont.)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idx="1"/>
          </p:nvPr>
        </p:nvSpPr>
        <p:spPr>
          <a:xfrm>
            <a:off x="477672" y="1596788"/>
            <a:ext cx="8175009" cy="50326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Corporate </a:t>
            </a:r>
            <a:r>
              <a:rPr lang="en-US" dirty="0" smtClean="0"/>
              <a:t>medical department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corporate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medical directors likely consultants to human resources department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medical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directors provide medical review for workers’ compensation cases</a:t>
            </a:r>
          </a:p>
          <a:p>
            <a:pPr lvl="2">
              <a:spcAft>
                <a:spcPts val="6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Other duties may include fitness-for-duty evaluations, development of medical surveillance protocols for occupational exposures, and the establishment of wellness programs. 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corporate-based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OEM physicians or consultants frequently need business and fiscal-management skills and computer skills. 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physicians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working for multinational corporations also need to become experts in travel medicine 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91320" y="464025"/>
            <a:ext cx="7989723" cy="846160"/>
          </a:xfrm>
        </p:spPr>
        <p:txBody>
          <a:bodyPr>
            <a:noAutofit/>
          </a:bodyPr>
          <a:lstStyle/>
          <a:p>
            <a:r>
              <a:rPr lang="en-US" dirty="0" smtClean="0"/>
              <a:t>Practice Settings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49740"/>
          </a:xfrm>
        </p:spPr>
        <p:txBody>
          <a:bodyPr>
            <a:noAutofit/>
          </a:bodyPr>
          <a:lstStyle/>
          <a:p>
            <a:r>
              <a:rPr lang="en-US" dirty="0"/>
              <a:t>Multispecialty Group Practice / Hospital-Based Programs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36727" y="2074460"/>
            <a:ext cx="8554173" cy="467867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Physician may work in separate occupational medicine department or as subspecialist, usually in division of</a:t>
            </a:r>
            <a:r>
              <a:rPr lang="en-US" sz="2600" i="1" dirty="0" smtClean="0"/>
              <a:t> </a:t>
            </a:r>
            <a:r>
              <a:rPr lang="en-US" sz="2600" dirty="0" smtClean="0"/>
              <a:t>medicine or family practice, sometimes as part of emergency/urgent care. </a:t>
            </a:r>
          </a:p>
          <a:p>
            <a:r>
              <a:rPr lang="en-US" sz="2600" dirty="0" smtClean="0"/>
              <a:t>Usually these positions are primarily clinical, and frequently require heavy patient load of 20 to 30 patients per day.</a:t>
            </a:r>
          </a:p>
          <a:p>
            <a:r>
              <a:rPr lang="en-US" sz="2600" dirty="0" smtClean="0">
                <a:cs typeface="Arial" panose="020B0604020202020204" pitchFamily="34" charset="0"/>
              </a:rPr>
              <a:t>Additional responsibilities may include </a:t>
            </a:r>
          </a:p>
          <a:p>
            <a:pPr lvl="1"/>
            <a:r>
              <a:rPr lang="en-US" sz="2200" dirty="0" smtClean="0">
                <a:cs typeface="Arial" panose="020B0604020202020204" pitchFamily="34" charset="0"/>
              </a:rPr>
              <a:t>developing programs to attract local industry (e.g., injury care, pre-placement examinations, wellness efforts, and drug testing)</a:t>
            </a:r>
          </a:p>
          <a:p>
            <a:pPr lvl="1"/>
            <a:r>
              <a:rPr lang="en-US" sz="2200" dirty="0" smtClean="0">
                <a:cs typeface="Arial" panose="020B0604020202020204" pitchFamily="34" charset="0"/>
              </a:rPr>
              <a:t>performing consults for colleagues from other departments or divisions on environ-mental exposures or work or disability issues </a:t>
            </a:r>
          </a:p>
          <a:p>
            <a:pPr lvl="1"/>
            <a:r>
              <a:rPr lang="en-US" sz="2200" dirty="0" smtClean="0">
                <a:cs typeface="Arial" panose="020B0604020202020204" pitchFamily="34" charset="0"/>
              </a:rPr>
              <a:t>helping to ensure that workers’ compensation visits are correctly reported and billed</a:t>
            </a:r>
          </a:p>
          <a:p>
            <a:pPr lvl="1">
              <a:buFont typeface="Arial" pitchFamily="34" charset="0"/>
              <a:buNone/>
            </a:pPr>
            <a:endParaRPr lang="en-US" sz="2600" dirty="0" smtClean="0"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45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7CC680A97E1C40AF050045783C8667" ma:contentTypeVersion="0" ma:contentTypeDescription="Create a new document." ma:contentTypeScope="" ma:versionID="3812dd1121bf833e8deae658c465e2c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856c988c67c08041d1f76481abc744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HeadLin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D32500-A21C-4CCD-9BED-A20648B90A33}"/>
</file>

<file path=customXml/itemProps2.xml><?xml version="1.0" encoding="utf-8"?>
<ds:datastoreItem xmlns:ds="http://schemas.openxmlformats.org/officeDocument/2006/customXml" ds:itemID="{A6750389-936A-4E3D-A1C6-B39F05447F89}"/>
</file>

<file path=customXml/itemProps3.xml><?xml version="1.0" encoding="utf-8"?>
<ds:datastoreItem xmlns:ds="http://schemas.openxmlformats.org/officeDocument/2006/customXml" ds:itemID="{A96A0D75-4A51-4506-AD7E-3CB39AD68AE8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2153</TotalTime>
  <Words>1618</Words>
  <Application>Microsoft Office PowerPoint</Application>
  <PresentationFormat>Letter Paper (8.5x11 in)</PresentationFormat>
  <Paragraphs>129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Fundamentals of Industrial Hygiene 6th Edition  </vt:lpstr>
      <vt:lpstr>Focus of Occupational Medicine</vt:lpstr>
      <vt:lpstr>History of OEM Physician</vt:lpstr>
      <vt:lpstr>PowerPoint Presentation</vt:lpstr>
      <vt:lpstr>History of OEM Physician (cont.)</vt:lpstr>
      <vt:lpstr>Credentials and Professional Associations</vt:lpstr>
      <vt:lpstr>Credentials and Professional Associations (cont.)</vt:lpstr>
      <vt:lpstr>Practice Settings</vt:lpstr>
      <vt:lpstr>Multispecialty Group Practice / Hospital-Based Programs</vt:lpstr>
      <vt:lpstr>Freestanding Occupational  Health Clinics</vt:lpstr>
      <vt:lpstr>Private Consulting Firms</vt:lpstr>
      <vt:lpstr>Academic Occupational Medicine Departments </vt:lpstr>
      <vt:lpstr>Environmental Agencies &amp; Nongovernmental Organizations</vt:lpstr>
      <vt:lpstr>Government Agencies</vt:lpstr>
      <vt:lpstr>International Occupational &amp; Environmental Health Consulting</vt:lpstr>
      <vt:lpstr>Union Occupational Health Physicians</vt:lpstr>
      <vt:lpstr>Scope of Practice</vt:lpstr>
      <vt:lpstr>  Clinical Practice </vt:lpstr>
      <vt:lpstr>Clinical Practice (cont.)</vt:lpstr>
      <vt:lpstr>PowerPoint Presentation</vt:lpstr>
      <vt:lpstr>PowerPoint Presentation</vt:lpstr>
    </vt:vector>
  </TitlesOfParts>
  <Company>UTS Labs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Occupational and Environmental Medicine Physician</dc:title>
  <dc:creator>Wolfe University Center Lab</dc:creator>
  <cp:lastModifiedBy>Deborah Meyer</cp:lastModifiedBy>
  <cp:revision>68</cp:revision>
  <dcterms:created xsi:type="dcterms:W3CDTF">2014-11-26T01:47:47Z</dcterms:created>
  <dcterms:modified xsi:type="dcterms:W3CDTF">2016-05-04T21:03:22Z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0x010100A87CC680A97E1C40AF050045783C8667</vt:lpwstr>
  </property>
</Properties>
</file>