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5.xml" ContentType="application/vnd.openxmlformats-officedocument.presentationml.slide+xml"/>
  <Override PartName="/ppt/slides/slide1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4130" r:id="rId1"/>
  </p:sldMasterIdLst>
  <p:notesMasterIdLst>
    <p:notesMasterId r:id="rId17"/>
  </p:notesMasterIdLst>
  <p:handoutMasterIdLst>
    <p:handoutMasterId r:id="rId18"/>
  </p:handoutMasterIdLst>
  <p:sldIdLst>
    <p:sldId id="493" r:id="rId2"/>
    <p:sldId id="370" r:id="rId3"/>
    <p:sldId id="481" r:id="rId4"/>
    <p:sldId id="369" r:id="rId5"/>
    <p:sldId id="371" r:id="rId6"/>
    <p:sldId id="489" r:id="rId7"/>
    <p:sldId id="490" r:id="rId8"/>
    <p:sldId id="491" r:id="rId9"/>
    <p:sldId id="458" r:id="rId10"/>
    <p:sldId id="483" r:id="rId11"/>
    <p:sldId id="482" r:id="rId12"/>
    <p:sldId id="492" r:id="rId13"/>
    <p:sldId id="480" r:id="rId14"/>
    <p:sldId id="413" r:id="rId15"/>
    <p:sldId id="447" r:id="rId16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4400" b="1" kern="1200">
        <a:solidFill>
          <a:srgbClr val="475761"/>
        </a:solidFill>
        <a:latin typeface="Trump Mediaeval" charset="0"/>
        <a:ea typeface="ＭＳ Ｐゴシック" charset="0"/>
        <a:cs typeface="ＭＳ Ｐゴシック" charset="0"/>
      </a:defRPr>
    </a:lvl1pPr>
    <a:lvl2pPr marL="457200" algn="ctr" rtl="0" fontAlgn="base">
      <a:spcBef>
        <a:spcPct val="0"/>
      </a:spcBef>
      <a:spcAft>
        <a:spcPct val="0"/>
      </a:spcAft>
      <a:defRPr sz="4400" b="1" kern="1200">
        <a:solidFill>
          <a:srgbClr val="475761"/>
        </a:solidFill>
        <a:latin typeface="Trump Mediaeval" charset="0"/>
        <a:ea typeface="ＭＳ Ｐゴシック" charset="0"/>
        <a:cs typeface="ＭＳ Ｐゴシック" charset="0"/>
      </a:defRPr>
    </a:lvl2pPr>
    <a:lvl3pPr marL="914400" algn="ctr" rtl="0" fontAlgn="base">
      <a:spcBef>
        <a:spcPct val="0"/>
      </a:spcBef>
      <a:spcAft>
        <a:spcPct val="0"/>
      </a:spcAft>
      <a:defRPr sz="4400" b="1" kern="1200">
        <a:solidFill>
          <a:srgbClr val="475761"/>
        </a:solidFill>
        <a:latin typeface="Trump Mediaeval" charset="0"/>
        <a:ea typeface="ＭＳ Ｐゴシック" charset="0"/>
        <a:cs typeface="ＭＳ Ｐゴシック" charset="0"/>
      </a:defRPr>
    </a:lvl3pPr>
    <a:lvl4pPr marL="1371600" algn="ctr" rtl="0" fontAlgn="base">
      <a:spcBef>
        <a:spcPct val="0"/>
      </a:spcBef>
      <a:spcAft>
        <a:spcPct val="0"/>
      </a:spcAft>
      <a:defRPr sz="4400" b="1" kern="1200">
        <a:solidFill>
          <a:srgbClr val="475761"/>
        </a:solidFill>
        <a:latin typeface="Trump Mediaeval" charset="0"/>
        <a:ea typeface="ＭＳ Ｐゴシック" charset="0"/>
        <a:cs typeface="ＭＳ Ｐゴシック" charset="0"/>
      </a:defRPr>
    </a:lvl4pPr>
    <a:lvl5pPr marL="1828800" algn="ctr" rtl="0" fontAlgn="base">
      <a:spcBef>
        <a:spcPct val="0"/>
      </a:spcBef>
      <a:spcAft>
        <a:spcPct val="0"/>
      </a:spcAft>
      <a:defRPr sz="4400" b="1" kern="1200">
        <a:solidFill>
          <a:srgbClr val="475761"/>
        </a:solidFill>
        <a:latin typeface="Trump Mediaev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4400" b="1" kern="1200">
        <a:solidFill>
          <a:srgbClr val="475761"/>
        </a:solidFill>
        <a:latin typeface="Trump Mediaev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4400" b="1" kern="1200">
        <a:solidFill>
          <a:srgbClr val="475761"/>
        </a:solidFill>
        <a:latin typeface="Trump Mediaev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4400" b="1" kern="1200">
        <a:solidFill>
          <a:srgbClr val="475761"/>
        </a:solidFill>
        <a:latin typeface="Trump Mediaev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4400" b="1" kern="1200">
        <a:solidFill>
          <a:srgbClr val="475761"/>
        </a:solidFill>
        <a:latin typeface="Trump Mediaev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CC3300"/>
    <a:srgbClr val="A19157"/>
    <a:srgbClr val="CCCC99"/>
    <a:srgbClr val="BBE0E3"/>
    <a:srgbClr val="4757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774" y="-17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51" d="100"/>
          <a:sy n="151" d="100"/>
        </p:scale>
        <p:origin x="-2112" y="-12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 b="0">
                <a:solidFill>
                  <a:schemeClr val="tx1"/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solidFill>
                  <a:schemeClr val="tx1"/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 b="0">
                <a:solidFill>
                  <a:schemeClr val="tx1"/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solidFill>
                  <a:schemeClr val="tx1"/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9535E228-9799-2D45-825B-7171CA1D12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98240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 b="0">
                <a:solidFill>
                  <a:schemeClr val="tx1"/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solidFill>
                  <a:schemeClr val="tx1"/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 b="0">
                <a:solidFill>
                  <a:schemeClr val="tx1"/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solidFill>
                  <a:schemeClr val="tx1"/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DC534E3A-0430-BC47-8809-8A0C62BF72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4889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534E3A-0430-BC47-8809-8A0C62BF72FD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4397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432C8-69A7-458B-9684-2BFA64B31948}" type="datetime2">
              <a:rPr lang="en-US" smtClean="0"/>
              <a:t>Friday, April 08, 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30A5F8-42A7-D644-8329-B9D75FB5D3E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4B774-0AF2-7845-9AF6-6CDAA316255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3" y="455613"/>
            <a:ext cx="7313612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2813" y="1598613"/>
            <a:ext cx="3579812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5025" y="1598613"/>
            <a:ext cx="3581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385229-741E-554B-8925-87A0629110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109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D669AC-01E5-9942-9245-A71AD3C08D9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18FD03-89E3-6B4F-AB30-121E3E90CCC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E6FD5F-F2BA-034C-8CAC-F2741E69409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1478C5-CDEE-7E4F-A12E-330C8894C66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EE0DED-7C17-CB46-B76A-A4A5FB49AB5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052873-0931-C647-9CB1-1959A767878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A3921B-CFE7-B048-B3A1-2A8F54A6DED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7CDA3D-BA50-944B-ADE4-CF0E164B547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A80CB818-7379-467D-8E76-EF9D9074A26C}" type="datetime2">
              <a:rPr lang="en-US" smtClean="0"/>
              <a:t>Friday, April 08, 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101E915-6857-6043-B30A-89C09EB9BCB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31" r:id="rId1"/>
    <p:sldLayoutId id="2147484132" r:id="rId2"/>
    <p:sldLayoutId id="2147484133" r:id="rId3"/>
    <p:sldLayoutId id="2147484134" r:id="rId4"/>
    <p:sldLayoutId id="2147484135" r:id="rId5"/>
    <p:sldLayoutId id="2147484136" r:id="rId6"/>
    <p:sldLayoutId id="2147484137" r:id="rId7"/>
    <p:sldLayoutId id="2147484138" r:id="rId8"/>
    <p:sldLayoutId id="2147484139" r:id="rId9"/>
    <p:sldLayoutId id="2147484140" r:id="rId10"/>
    <p:sldLayoutId id="2147484141" r:id="rId11"/>
    <p:sldLayoutId id="2147484142" r:id="rId12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09600"/>
            <a:ext cx="7926387" cy="914400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Fundamentals of Industrial Hygiene</a:t>
            </a:r>
            <a:br>
              <a:rPr lang="en-US" dirty="0"/>
            </a:br>
            <a:r>
              <a:rPr lang="en-US" dirty="0"/>
              <a:t>6</a:t>
            </a:r>
            <a:r>
              <a:rPr lang="en-US" baseline="30000" dirty="0"/>
              <a:t>th</a:t>
            </a:r>
            <a:r>
              <a:rPr lang="en-US" dirty="0"/>
              <a:t> Edition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2812" y="2209800"/>
            <a:ext cx="7392987" cy="4038599"/>
          </a:xfrm>
        </p:spPr>
        <p:txBody>
          <a:bodyPr/>
          <a:lstStyle/>
          <a:p>
            <a:pPr marL="3175" indent="4763" algn="ctr">
              <a:buNone/>
              <a:defRPr/>
            </a:pPr>
            <a:r>
              <a:rPr lang="en-US" sz="2800" b="1" dirty="0">
                <a:solidFill>
                  <a:srgbClr val="000000"/>
                </a:solidFill>
              </a:rPr>
              <a:t>Chapter </a:t>
            </a:r>
            <a:r>
              <a:rPr lang="en-US" sz="2800" b="1" dirty="0" smtClean="0">
                <a:solidFill>
                  <a:srgbClr val="000000"/>
                </a:solidFill>
              </a:rPr>
              <a:t>16</a:t>
            </a:r>
            <a:r>
              <a:rPr lang="en-US" sz="2800" dirty="0" smtClean="0">
                <a:solidFill>
                  <a:srgbClr val="000000"/>
                </a:solidFill>
              </a:rPr>
              <a:t>:</a:t>
            </a:r>
            <a:endParaRPr lang="en-US" sz="2800" dirty="0">
              <a:solidFill>
                <a:srgbClr val="000000"/>
              </a:solidFill>
            </a:endParaRPr>
          </a:p>
          <a:p>
            <a:pPr marL="3175" indent="4763" algn="ctr">
              <a:buNone/>
              <a:defRPr/>
            </a:pPr>
            <a:r>
              <a:rPr lang="en-US" sz="2800" dirty="0" smtClean="0">
                <a:solidFill>
                  <a:srgbClr val="000000"/>
                </a:solidFill>
              </a:rPr>
              <a:t>Air Sampling</a:t>
            </a:r>
            <a:endParaRPr lang="en-US" sz="2800" dirty="0"/>
          </a:p>
          <a:p>
            <a:pPr marL="3175" indent="4763" algn="ctr">
              <a:buNone/>
              <a:defRPr/>
            </a:pPr>
            <a:endParaRPr lang="en-US" dirty="0">
              <a:solidFill>
                <a:srgbClr val="000000"/>
              </a:solidFill>
              <a:latin typeface="Calibri" pitchFamily="34" charset="0"/>
            </a:endParaRPr>
          </a:p>
          <a:p>
            <a:pPr marL="3175" indent="4763" algn="ctr">
              <a:buNone/>
              <a:defRPr/>
            </a:pPr>
            <a:endParaRPr lang="en-US" dirty="0">
              <a:solidFill>
                <a:srgbClr val="000000"/>
              </a:solidFill>
              <a:latin typeface="Calibri" pitchFamily="34" charset="0"/>
            </a:endParaRPr>
          </a:p>
          <a:p>
            <a:pPr marL="3175" indent="4763" algn="ctr">
              <a:buNone/>
              <a:defRPr/>
            </a:pPr>
            <a:r>
              <a:rPr lang="en-US" sz="1800" dirty="0"/>
              <a:t>Compiled by Allen Sullivan, </a:t>
            </a:r>
          </a:p>
          <a:p>
            <a:pPr marL="3175" indent="4763" algn="ctr">
              <a:buNone/>
              <a:defRPr/>
            </a:pPr>
            <a:r>
              <a:rPr lang="en-US" sz="1800" dirty="0"/>
              <a:t>Assistant Professor, Safety and Health Management</a:t>
            </a:r>
            <a:br>
              <a:rPr lang="en-US" sz="1800" dirty="0"/>
            </a:br>
            <a:r>
              <a:rPr lang="en-US" sz="1800" dirty="0"/>
              <a:t>Central Washington University</a:t>
            </a:r>
            <a:endParaRPr lang="en-US" sz="18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9790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9" name="AutoShape 5"/>
          <p:cNvSpPr>
            <a:spLocks noGrp="1" noChangeArrowheads="1"/>
          </p:cNvSpPr>
          <p:nvPr>
            <p:ph type="title"/>
          </p:nvPr>
        </p:nvSpPr>
        <p:spPr>
          <a:xfrm>
            <a:off x="457200" y="455613"/>
            <a:ext cx="7769225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Flow-Rate Meters</a:t>
            </a:r>
          </a:p>
        </p:txBody>
      </p:sp>
      <p:sp>
        <p:nvSpPr>
          <p:cNvPr id="11366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598613"/>
            <a:ext cx="8153400" cy="5183187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Maintaining a constant air flow rate through the sampling train is critical.</a:t>
            </a:r>
            <a:endParaRPr lang="en-US" dirty="0"/>
          </a:p>
          <a:p>
            <a:pPr marL="569913" indent="-284163">
              <a:defRPr/>
            </a:pPr>
            <a:r>
              <a:rPr lang="en-US" sz="2000" dirty="0" smtClean="0"/>
              <a:t>pressure-compensating </a:t>
            </a:r>
            <a:r>
              <a:rPr lang="en-US" sz="2000" dirty="0" smtClean="0"/>
              <a:t>devices</a:t>
            </a:r>
          </a:p>
          <a:p>
            <a:pPr marL="569913" indent="-284163">
              <a:defRPr/>
            </a:pPr>
            <a:r>
              <a:rPr lang="en-US" sz="2000" dirty="0" smtClean="0"/>
              <a:t>critical-flow orifices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810000"/>
            <a:ext cx="3555153" cy="1981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9577" y="3505200"/>
            <a:ext cx="2857500" cy="2392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75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9" name="AutoShape 5"/>
          <p:cNvSpPr>
            <a:spLocks noGrp="1" noChangeArrowheads="1"/>
          </p:cNvSpPr>
          <p:nvPr>
            <p:ph type="title"/>
          </p:nvPr>
        </p:nvSpPr>
        <p:spPr>
          <a:xfrm>
            <a:off x="457200" y="455613"/>
            <a:ext cx="7769225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Selecting Sampling Methods</a:t>
            </a:r>
          </a:p>
        </p:txBody>
      </p:sp>
      <p:sp>
        <p:nvSpPr>
          <p:cNvPr id="11366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598613"/>
            <a:ext cx="8153400" cy="525938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The selection of a sampling method depends on:</a:t>
            </a:r>
          </a:p>
          <a:p>
            <a:pPr marL="569913" indent="-284163">
              <a:lnSpc>
                <a:spcPct val="80000"/>
              </a:lnSpc>
              <a:defRPr/>
            </a:pPr>
            <a:r>
              <a:rPr lang="en-US" sz="2000" dirty="0" smtClean="0"/>
              <a:t>sampling objective</a:t>
            </a:r>
          </a:p>
          <a:p>
            <a:pPr marL="569913" indent="-284163">
              <a:lnSpc>
                <a:spcPct val="80000"/>
              </a:lnSpc>
              <a:defRPr/>
            </a:pPr>
            <a:r>
              <a:rPr lang="en-US" sz="2000" dirty="0" smtClean="0"/>
              <a:t>physical and chemical characteristics of contaminant</a:t>
            </a:r>
          </a:p>
          <a:p>
            <a:pPr marL="569913" indent="-284163">
              <a:lnSpc>
                <a:spcPct val="80000"/>
              </a:lnSpc>
              <a:defRPr/>
            </a:pPr>
            <a:r>
              <a:rPr lang="en-US" sz="2000" dirty="0" smtClean="0"/>
              <a:t>presence of other chemicals</a:t>
            </a:r>
          </a:p>
          <a:p>
            <a:pPr marL="569913" indent="-284163">
              <a:lnSpc>
                <a:spcPct val="80000"/>
              </a:lnSpc>
              <a:defRPr/>
            </a:pPr>
            <a:r>
              <a:rPr lang="en-US" sz="2000" dirty="0" smtClean="0"/>
              <a:t>required accuracy and precision</a:t>
            </a:r>
          </a:p>
          <a:p>
            <a:pPr marL="569913" indent="-284163">
              <a:lnSpc>
                <a:spcPct val="80000"/>
              </a:lnSpc>
              <a:defRPr/>
            </a:pPr>
            <a:r>
              <a:rPr lang="en-US" sz="2000" dirty="0" smtClean="0"/>
              <a:t>regulatory requirements</a:t>
            </a:r>
          </a:p>
          <a:p>
            <a:pPr marL="569913" indent="-284163">
              <a:lnSpc>
                <a:spcPct val="80000"/>
              </a:lnSpc>
              <a:defRPr/>
            </a:pPr>
            <a:r>
              <a:rPr lang="en-US" sz="2000" dirty="0" smtClean="0"/>
              <a:t>portability and ease of use</a:t>
            </a:r>
          </a:p>
          <a:p>
            <a:pPr marL="569913" indent="-284163">
              <a:lnSpc>
                <a:spcPct val="80000"/>
              </a:lnSpc>
              <a:defRPr/>
            </a:pPr>
            <a:r>
              <a:rPr lang="en-US" sz="2000" dirty="0" smtClean="0"/>
              <a:t>cost</a:t>
            </a:r>
          </a:p>
          <a:p>
            <a:pPr marL="569913" indent="-284163">
              <a:lnSpc>
                <a:spcPct val="80000"/>
              </a:lnSpc>
              <a:defRPr/>
            </a:pPr>
            <a:r>
              <a:rPr lang="en-US" sz="2000" dirty="0" smtClean="0"/>
              <a:t>reliability</a:t>
            </a:r>
          </a:p>
          <a:p>
            <a:pPr marL="569913" indent="-284163">
              <a:lnSpc>
                <a:spcPct val="80000"/>
              </a:lnSpc>
              <a:defRPr/>
            </a:pPr>
            <a:r>
              <a:rPr lang="en-US" sz="2000" dirty="0" smtClean="0"/>
              <a:t>type of sampling needed</a:t>
            </a:r>
          </a:p>
          <a:p>
            <a:pPr marL="569913" indent="-284163">
              <a:lnSpc>
                <a:spcPct val="80000"/>
              </a:lnSpc>
              <a:defRPr/>
            </a:pPr>
            <a:r>
              <a:rPr lang="en-US" sz="2000" dirty="0" smtClean="0"/>
              <a:t>duration of sampling</a:t>
            </a:r>
          </a:p>
          <a:p>
            <a:pPr marL="1200150" lvl="1" eaLnBrk="1" hangingPunct="1">
              <a:lnSpc>
                <a:spcPct val="80000"/>
              </a:lnSpc>
              <a:defRPr/>
            </a:pPr>
            <a:endParaRPr lang="en-US" dirty="0"/>
          </a:p>
          <a:p>
            <a:pPr marL="1371600" lvl="2" indent="-1027113" eaLnBrk="1" hangingPunct="1">
              <a:lnSpc>
                <a:spcPct val="80000"/>
              </a:lnSpc>
              <a:buNone/>
              <a:defRPr/>
            </a:pPr>
            <a:r>
              <a:rPr lang="en-US" dirty="0" smtClean="0"/>
              <a:t>NIOSH:  </a:t>
            </a:r>
            <a:r>
              <a:rPr lang="en-US" i="1" dirty="0" smtClean="0"/>
              <a:t>Manual of Analytical Methods</a:t>
            </a:r>
          </a:p>
          <a:p>
            <a:pPr marL="1371600" lvl="2" indent="-1027113" eaLnBrk="1" hangingPunct="1">
              <a:lnSpc>
                <a:spcPct val="80000"/>
              </a:lnSpc>
              <a:buNone/>
              <a:defRPr/>
            </a:pPr>
            <a:r>
              <a:rPr lang="en-US" dirty="0" smtClean="0"/>
              <a:t>OSHA:  </a:t>
            </a:r>
            <a:r>
              <a:rPr lang="en-US" i="1" dirty="0" smtClean="0"/>
              <a:t> Sampling and Analytical Methods</a:t>
            </a:r>
          </a:p>
        </p:txBody>
      </p:sp>
    </p:spTree>
    <p:extLst>
      <p:ext uri="{BB962C8B-B14F-4D97-AF65-F5344CB8AC3E}">
        <p14:creationId xmlns:p14="http://schemas.microsoft.com/office/powerpoint/2010/main" val="2032432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9" name="AutoShape 5"/>
          <p:cNvSpPr>
            <a:spLocks noGrp="1" noChangeArrowheads="1"/>
          </p:cNvSpPr>
          <p:nvPr>
            <p:ph type="title"/>
          </p:nvPr>
        </p:nvSpPr>
        <p:spPr>
          <a:xfrm>
            <a:off x="457200" y="455613"/>
            <a:ext cx="7769225" cy="9144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Selecting Sampling Methods (cont.)</a:t>
            </a:r>
          </a:p>
        </p:txBody>
      </p:sp>
      <p:sp>
        <p:nvSpPr>
          <p:cNvPr id="11366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598613"/>
            <a:ext cx="8153400" cy="5183187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Critical considerations regarding sampling include:</a:t>
            </a:r>
          </a:p>
          <a:p>
            <a:pPr marL="463550" indent="-238125">
              <a:defRPr/>
            </a:pPr>
            <a:r>
              <a:rPr lang="en-US" sz="2000" dirty="0" smtClean="0"/>
              <a:t>sample </a:t>
            </a:r>
            <a:r>
              <a:rPr lang="en-US" sz="2000" dirty="0" smtClean="0"/>
              <a:t>media</a:t>
            </a:r>
          </a:p>
          <a:p>
            <a:pPr marL="747713" lvl="1" indent="-284163">
              <a:defRPr/>
            </a:pPr>
            <a:r>
              <a:rPr lang="en-US" sz="1800" dirty="0" smtClean="0"/>
              <a:t>special handling requirements</a:t>
            </a:r>
          </a:p>
          <a:p>
            <a:pPr marL="463550" indent="-238125">
              <a:defRPr/>
            </a:pPr>
            <a:r>
              <a:rPr lang="en-US" sz="2000" dirty="0" smtClean="0"/>
              <a:t>flow rate</a:t>
            </a:r>
          </a:p>
          <a:p>
            <a:pPr marL="747713" lvl="1" indent="-284163">
              <a:defRPr/>
            </a:pPr>
            <a:r>
              <a:rPr lang="en-US" sz="1800" dirty="0" smtClean="0"/>
              <a:t>obtain an adequate sample</a:t>
            </a:r>
          </a:p>
          <a:p>
            <a:pPr marL="747713" lvl="1" indent="-284163">
              <a:defRPr/>
            </a:pPr>
            <a:r>
              <a:rPr lang="en-US" sz="1800" dirty="0" smtClean="0"/>
              <a:t>prevent breakthrough</a:t>
            </a:r>
          </a:p>
          <a:p>
            <a:pPr marL="463550" indent="-238125">
              <a:defRPr/>
            </a:pPr>
            <a:r>
              <a:rPr lang="en-US" sz="2000" dirty="0" smtClean="0"/>
              <a:t>sample duration</a:t>
            </a:r>
          </a:p>
          <a:p>
            <a:pPr marL="747713" lvl="1" indent="-284163">
              <a:defRPr/>
            </a:pPr>
            <a:r>
              <a:rPr lang="en-US" sz="1800" dirty="0" smtClean="0"/>
              <a:t>requirements to obtain an adequate sample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0622" y="5257800"/>
            <a:ext cx="1981200" cy="13805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3411450"/>
            <a:ext cx="1092200" cy="16283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400" y="3411450"/>
            <a:ext cx="1003300" cy="1041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3800" y="2095500"/>
            <a:ext cx="990600" cy="1028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8400" y="2129642"/>
            <a:ext cx="9906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99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9" name="AutoShape 5"/>
          <p:cNvSpPr>
            <a:spLocks noGrp="1" noChangeArrowheads="1"/>
          </p:cNvSpPr>
          <p:nvPr>
            <p:ph type="title"/>
          </p:nvPr>
        </p:nvSpPr>
        <p:spPr>
          <a:xfrm>
            <a:off x="457200" y="455613"/>
            <a:ext cx="7769225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Calibration</a:t>
            </a:r>
          </a:p>
        </p:txBody>
      </p:sp>
      <p:sp>
        <p:nvSpPr>
          <p:cNvPr id="11366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598613"/>
            <a:ext cx="8077200" cy="5183187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The suction pumps used for air sampling must be calibrated to the airflow recommended in the sampling methodology.</a:t>
            </a:r>
          </a:p>
          <a:p>
            <a:pPr lvl="1" eaLnBrk="1" hangingPunct="1">
              <a:defRPr/>
            </a:pPr>
            <a:r>
              <a:rPr lang="en-US" dirty="0" smtClean="0"/>
              <a:t>primary </a:t>
            </a:r>
            <a:r>
              <a:rPr lang="en-US" dirty="0" smtClean="0"/>
              <a:t>calibration</a:t>
            </a:r>
          </a:p>
          <a:p>
            <a:pPr lvl="2" eaLnBrk="1" hangingPunct="1">
              <a:defRPr/>
            </a:pPr>
            <a:r>
              <a:rPr lang="en-US" dirty="0" smtClean="0"/>
              <a:t>wet process</a:t>
            </a:r>
          </a:p>
          <a:p>
            <a:pPr lvl="2" eaLnBrk="1" hangingPunct="1">
              <a:defRPr/>
            </a:pPr>
            <a:r>
              <a:rPr lang="en-US" dirty="0" smtClean="0"/>
              <a:t>dry process</a:t>
            </a:r>
          </a:p>
          <a:p>
            <a:pPr lvl="2" eaLnBrk="1" hangingPunct="1">
              <a:defRPr/>
            </a:pPr>
            <a:r>
              <a:rPr lang="en-US" dirty="0" smtClean="0"/>
              <a:t>mass flow sensors</a:t>
            </a:r>
          </a:p>
          <a:p>
            <a:pPr lvl="1" eaLnBrk="1" hangingPunct="1">
              <a:defRPr/>
            </a:pPr>
            <a:r>
              <a:rPr lang="en-US" dirty="0" smtClean="0"/>
              <a:t>secondary calibration</a:t>
            </a:r>
          </a:p>
          <a:p>
            <a:pPr lvl="2" eaLnBrk="1" hangingPunct="1">
              <a:defRPr/>
            </a:pPr>
            <a:r>
              <a:rPr lang="en-US" dirty="0" err="1" smtClean="0"/>
              <a:t>rotameters</a:t>
            </a:r>
            <a:endParaRPr 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0" y="2514600"/>
            <a:ext cx="2133600" cy="2133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2667000"/>
            <a:ext cx="2457450" cy="3276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800" y="5029200"/>
            <a:ext cx="2159000" cy="141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740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9" name="AutoShape 5"/>
          <p:cNvSpPr>
            <a:spLocks noGrp="1" noChangeArrowheads="1"/>
          </p:cNvSpPr>
          <p:nvPr>
            <p:ph type="title"/>
          </p:nvPr>
        </p:nvSpPr>
        <p:spPr>
          <a:xfrm>
            <a:off x="457200" y="455613"/>
            <a:ext cx="7769225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Sampling and Analytical Error</a:t>
            </a:r>
          </a:p>
        </p:txBody>
      </p:sp>
      <p:sp>
        <p:nvSpPr>
          <p:cNvPr id="11366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598613"/>
            <a:ext cx="8458200" cy="5183187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cs typeface="+mn-cs"/>
              </a:rPr>
              <a:t>After analysis and calculation of time-weighted averages, the </a:t>
            </a:r>
            <a:r>
              <a:rPr lang="en-US" i="1" dirty="0" smtClean="0">
                <a:cs typeface="+mn-cs"/>
              </a:rPr>
              <a:t>sampling and analytical error (SAE) </a:t>
            </a:r>
            <a:r>
              <a:rPr lang="en-US" dirty="0" smtClean="0">
                <a:cs typeface="+mn-cs"/>
              </a:rPr>
              <a:t>must be determined.</a:t>
            </a:r>
          </a:p>
          <a:p>
            <a:pPr marL="233363" indent="0" algn="ctr" eaLnBrk="1" hangingPunct="1">
              <a:buNone/>
              <a:defRPr/>
            </a:pPr>
            <a:r>
              <a:rPr lang="en-US" sz="2400" dirty="0" smtClean="0">
                <a:cs typeface="+mn-cs"/>
              </a:rPr>
              <a:t>SAE  =  [(airflow error)</a:t>
            </a:r>
            <a:r>
              <a:rPr lang="en-US" sz="2400" baseline="30000" dirty="0" smtClean="0">
                <a:cs typeface="+mn-cs"/>
              </a:rPr>
              <a:t>2</a:t>
            </a:r>
            <a:r>
              <a:rPr lang="en-US" sz="2400" dirty="0" smtClean="0">
                <a:cs typeface="+mn-cs"/>
              </a:rPr>
              <a:t> + (time error)</a:t>
            </a:r>
            <a:r>
              <a:rPr lang="en-US" sz="2400" baseline="30000" dirty="0" smtClean="0">
                <a:cs typeface="+mn-cs"/>
              </a:rPr>
              <a:t>2</a:t>
            </a:r>
            <a:r>
              <a:rPr lang="en-US" sz="2400" dirty="0" smtClean="0">
                <a:cs typeface="+mn-cs"/>
              </a:rPr>
              <a:t> + (analytical error)</a:t>
            </a:r>
            <a:r>
              <a:rPr lang="en-US" sz="2400" baseline="30000" dirty="0" smtClean="0">
                <a:cs typeface="+mn-cs"/>
              </a:rPr>
              <a:t>2</a:t>
            </a:r>
            <a:r>
              <a:rPr lang="en-US" sz="2400" dirty="0" smtClean="0">
                <a:cs typeface="+mn-cs"/>
              </a:rPr>
              <a:t>]</a:t>
            </a:r>
            <a:r>
              <a:rPr lang="en-US" sz="2400" baseline="30000" dirty="0" smtClean="0">
                <a:cs typeface="+mn-cs"/>
              </a:rPr>
              <a:t>1/2</a:t>
            </a:r>
          </a:p>
          <a:p>
            <a:pPr marL="0" indent="0" eaLnBrk="1" hangingPunct="1">
              <a:buNone/>
              <a:defRPr/>
            </a:pPr>
            <a:endParaRPr lang="en-US" sz="1000" dirty="0" smtClean="0">
              <a:cs typeface="+mn-cs"/>
            </a:endParaRPr>
          </a:p>
          <a:p>
            <a:pPr lvl="1" eaLnBrk="1" hangingPunct="1">
              <a:defRPr/>
            </a:pPr>
            <a:r>
              <a:rPr lang="en-US" dirty="0" smtClean="0">
                <a:cs typeface="+mn-cs"/>
              </a:rPr>
              <a:t>airflow error</a:t>
            </a:r>
          </a:p>
          <a:p>
            <a:pPr lvl="1" eaLnBrk="1" hangingPunct="1">
              <a:defRPr/>
            </a:pPr>
            <a:r>
              <a:rPr lang="en-US" dirty="0" smtClean="0">
                <a:cs typeface="+mn-cs"/>
              </a:rPr>
              <a:t>time error</a:t>
            </a:r>
          </a:p>
          <a:p>
            <a:pPr lvl="1" eaLnBrk="1" hangingPunct="1">
              <a:defRPr/>
            </a:pPr>
            <a:r>
              <a:rPr lang="en-US" dirty="0" smtClean="0">
                <a:cs typeface="+mn-cs"/>
              </a:rPr>
              <a:t>analytical error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9" name="AutoShape 5"/>
          <p:cNvSpPr>
            <a:spLocks noGrp="1" noChangeArrowheads="1"/>
          </p:cNvSpPr>
          <p:nvPr>
            <p:ph type="title"/>
          </p:nvPr>
        </p:nvSpPr>
        <p:spPr>
          <a:xfrm>
            <a:off x="457200" y="455613"/>
            <a:ext cx="7769225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Record Keeping</a:t>
            </a:r>
          </a:p>
        </p:txBody>
      </p:sp>
      <p:sp>
        <p:nvSpPr>
          <p:cNvPr id="11366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598613"/>
            <a:ext cx="8686800" cy="5259387"/>
          </a:xfrm>
        </p:spPr>
        <p:txBody>
          <a:bodyPr/>
          <a:lstStyle/>
          <a:p>
            <a:pPr marL="285750" lvl="2" indent="-285750">
              <a:defRPr/>
            </a:pPr>
            <a:r>
              <a:rPr lang="en-US" sz="2800" dirty="0" smtClean="0"/>
              <a:t>Complete and detailed records must be kept on</a:t>
            </a:r>
            <a:r>
              <a:rPr lang="en-US" sz="2400" dirty="0" smtClean="0">
                <a:cs typeface="+mn-cs"/>
              </a:rPr>
              <a:t>: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dirty="0" smtClean="0">
                <a:cs typeface="+mn-cs"/>
              </a:rPr>
              <a:t>sampling </a:t>
            </a:r>
            <a:r>
              <a:rPr lang="en-US" dirty="0" smtClean="0">
                <a:cs typeface="+mn-cs"/>
              </a:rPr>
              <a:t>procedures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en-US" dirty="0" smtClean="0">
                <a:cs typeface="+mn-cs"/>
              </a:rPr>
              <a:t>conducted according to accepted professional standards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en-US" dirty="0" smtClean="0">
                <a:cs typeface="+mn-cs"/>
              </a:rPr>
              <a:t>identity of equipment used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en-US" dirty="0" smtClean="0">
                <a:cs typeface="+mn-cs"/>
              </a:rPr>
              <a:t>calibration procedures and results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en-US" dirty="0" smtClean="0">
                <a:cs typeface="+mn-cs"/>
              </a:rPr>
              <a:t>identity of analytical lab and related lab reports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en-US" dirty="0" smtClean="0">
                <a:cs typeface="+mn-cs"/>
              </a:rPr>
              <a:t>air-sampling calculations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dirty="0" smtClean="0">
                <a:cs typeface="+mn-cs"/>
              </a:rPr>
              <a:t>sampling conditions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dirty="0" smtClean="0">
                <a:cs typeface="+mn-cs"/>
              </a:rPr>
              <a:t>sampling results</a:t>
            </a:r>
          </a:p>
          <a:p>
            <a:pPr lvl="1" eaLnBrk="1" hangingPunct="1">
              <a:lnSpc>
                <a:spcPct val="80000"/>
              </a:lnSpc>
              <a:defRPr/>
            </a:pPr>
            <a:endParaRPr lang="en-US" dirty="0">
              <a:cs typeface="+mn-cs"/>
            </a:endParaRPr>
          </a:p>
          <a:p>
            <a:pPr marL="285750" lvl="1" indent="-285750">
              <a:lnSpc>
                <a:spcPct val="80000"/>
              </a:lnSpc>
              <a:defRPr/>
            </a:pPr>
            <a:r>
              <a:rPr lang="en-US" sz="2400" dirty="0" smtClean="0">
                <a:cs typeface="+mn-cs"/>
              </a:rPr>
              <a:t>29 CFR 1910.20  </a:t>
            </a:r>
            <a:r>
              <a:rPr lang="en-US" sz="2400" i="1" dirty="0" smtClean="0">
                <a:cs typeface="+mn-cs"/>
              </a:rPr>
              <a:t>Access to Employee Exposure and Medical Records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en-US" sz="2000" dirty="0" smtClean="0">
                <a:cs typeface="+mn-cs"/>
              </a:rPr>
              <a:t>generally, exposure standards must be kept for 30 years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en-US" sz="2000" dirty="0" smtClean="0">
                <a:cs typeface="+mn-cs"/>
              </a:rPr>
              <a:t>must be readily available to employees and their representatives</a:t>
            </a:r>
            <a:endParaRPr lang="en-US" sz="2000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5886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9" name="AutoShape 5"/>
          <p:cNvSpPr>
            <a:spLocks noGrp="1" noChangeArrowheads="1"/>
          </p:cNvSpPr>
          <p:nvPr>
            <p:ph type="title"/>
          </p:nvPr>
        </p:nvSpPr>
        <p:spPr>
          <a:xfrm>
            <a:off x="457200" y="455613"/>
            <a:ext cx="79248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Introduction</a:t>
            </a:r>
          </a:p>
        </p:txBody>
      </p:sp>
      <p:sp>
        <p:nvSpPr>
          <p:cNvPr id="11366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382000" cy="52578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  <a:cs typeface="+mn-cs"/>
              </a:rPr>
              <a:t>When evaluating and controlling inhalation hazards, industrial hygienists typically compare the measured concentration of an airborne chemical to a recognized exposure limit.</a:t>
            </a:r>
          </a:p>
          <a:p>
            <a:pPr marL="576263" indent="-342900">
              <a:defRPr/>
            </a:pPr>
            <a:r>
              <a:rPr lang="en-US" sz="2000" dirty="0" smtClean="0">
                <a:solidFill>
                  <a:srgbClr val="000000"/>
                </a:solidFill>
                <a:cs typeface="+mn-cs"/>
              </a:rPr>
              <a:t>Standardized methods for collection of air samples have been developed.</a:t>
            </a:r>
            <a:endParaRPr lang="en-US" sz="2000" dirty="0">
              <a:solidFill>
                <a:srgbClr val="000000"/>
              </a:solidFill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3877294"/>
            <a:ext cx="2438400" cy="26061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9" name="AutoShape 5"/>
          <p:cNvSpPr>
            <a:spLocks noGrp="1" noChangeArrowheads="1"/>
          </p:cNvSpPr>
          <p:nvPr>
            <p:ph type="title"/>
          </p:nvPr>
        </p:nvSpPr>
        <p:spPr>
          <a:xfrm>
            <a:off x="457200" y="455613"/>
            <a:ext cx="79248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Types of Air Samples</a:t>
            </a:r>
          </a:p>
        </p:txBody>
      </p:sp>
      <p:sp>
        <p:nvSpPr>
          <p:cNvPr id="11366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686800" cy="52578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  <a:cs typeface="+mn-cs"/>
              </a:rPr>
              <a:t>Air sampling is used to:</a:t>
            </a:r>
            <a:endParaRPr lang="en-US" dirty="0">
              <a:solidFill>
                <a:srgbClr val="000000"/>
              </a:solidFill>
              <a:cs typeface="+mn-cs"/>
            </a:endParaRPr>
          </a:p>
          <a:p>
            <a:pPr lvl="1" eaLnBrk="1" hangingPunct="1">
              <a:defRPr/>
            </a:pPr>
            <a:r>
              <a:rPr lang="en-US" dirty="0" smtClean="0">
                <a:solidFill>
                  <a:srgbClr val="000000"/>
                </a:solidFill>
                <a:cs typeface="+mn-cs"/>
              </a:rPr>
              <a:t>evaluate </a:t>
            </a:r>
            <a:r>
              <a:rPr lang="en-US" dirty="0" smtClean="0">
                <a:solidFill>
                  <a:srgbClr val="000000"/>
                </a:solidFill>
                <a:cs typeface="+mn-cs"/>
              </a:rPr>
              <a:t>employee </a:t>
            </a:r>
            <a:r>
              <a:rPr lang="en-US" dirty="0" smtClean="0">
                <a:solidFill>
                  <a:srgbClr val="000000"/>
                </a:solidFill>
                <a:cs typeface="+mn-cs"/>
              </a:rPr>
              <a:t>exposure</a:t>
            </a:r>
            <a:endParaRPr lang="en-US" dirty="0" smtClean="0">
              <a:solidFill>
                <a:srgbClr val="000000"/>
              </a:solidFill>
              <a:cs typeface="+mn-cs"/>
            </a:endParaRPr>
          </a:p>
          <a:p>
            <a:pPr lvl="1" eaLnBrk="1" hangingPunct="1">
              <a:defRPr/>
            </a:pPr>
            <a:r>
              <a:rPr lang="en-US" dirty="0" smtClean="0">
                <a:solidFill>
                  <a:srgbClr val="000000"/>
                </a:solidFill>
                <a:cs typeface="+mn-cs"/>
              </a:rPr>
              <a:t>assist in design and evaluation of control </a:t>
            </a:r>
            <a:r>
              <a:rPr lang="en-US" dirty="0" smtClean="0">
                <a:solidFill>
                  <a:srgbClr val="000000"/>
                </a:solidFill>
                <a:cs typeface="+mn-cs"/>
              </a:rPr>
              <a:t>measures</a:t>
            </a:r>
            <a:endParaRPr lang="en-US" dirty="0" smtClean="0">
              <a:solidFill>
                <a:srgbClr val="000000"/>
              </a:solidFill>
              <a:cs typeface="+mn-cs"/>
            </a:endParaRPr>
          </a:p>
          <a:p>
            <a:pPr lvl="1" eaLnBrk="1" hangingPunct="1">
              <a:defRPr/>
            </a:pPr>
            <a:r>
              <a:rPr lang="en-US" dirty="0" smtClean="0">
                <a:solidFill>
                  <a:srgbClr val="000000"/>
                </a:solidFill>
                <a:cs typeface="+mn-cs"/>
              </a:rPr>
              <a:t>document compliance with </a:t>
            </a:r>
            <a:r>
              <a:rPr lang="en-US" dirty="0" smtClean="0">
                <a:solidFill>
                  <a:srgbClr val="000000"/>
                </a:solidFill>
                <a:cs typeface="+mn-cs"/>
              </a:rPr>
              <a:t>regulations</a:t>
            </a:r>
            <a:endParaRPr lang="en-US" dirty="0" smtClean="0">
              <a:solidFill>
                <a:srgbClr val="000000"/>
              </a:solidFill>
              <a:cs typeface="+mn-cs"/>
            </a:endParaRPr>
          </a:p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  <a:cs typeface="+mn-cs"/>
              </a:rPr>
              <a:t>personal vs. </a:t>
            </a:r>
            <a:r>
              <a:rPr lang="en-US" dirty="0" smtClean="0">
                <a:solidFill>
                  <a:srgbClr val="000000"/>
                </a:solidFill>
                <a:cs typeface="+mn-cs"/>
              </a:rPr>
              <a:t>area sampling</a:t>
            </a:r>
          </a:p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  <a:cs typeface="+mn-cs"/>
              </a:rPr>
              <a:t>grab vs. </a:t>
            </a:r>
            <a:r>
              <a:rPr lang="en-US" dirty="0" smtClean="0">
                <a:solidFill>
                  <a:srgbClr val="000000"/>
                </a:solidFill>
                <a:cs typeface="+mn-cs"/>
              </a:rPr>
              <a:t>integrated sampling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4565" y="4556125"/>
            <a:ext cx="1316954" cy="1752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0" y="4530725"/>
            <a:ext cx="1778000" cy="177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4419600"/>
            <a:ext cx="2667000" cy="200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290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9" name="AutoShape 5"/>
          <p:cNvSpPr>
            <a:spLocks noGrp="1" noChangeArrowheads="1"/>
          </p:cNvSpPr>
          <p:nvPr>
            <p:ph type="title"/>
          </p:nvPr>
        </p:nvSpPr>
        <p:spPr>
          <a:xfrm>
            <a:off x="457200" y="455613"/>
            <a:ext cx="7769225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Air-Sampling Equipment</a:t>
            </a:r>
          </a:p>
        </p:txBody>
      </p:sp>
      <p:sp>
        <p:nvSpPr>
          <p:cNvPr id="11366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598613"/>
            <a:ext cx="8153400" cy="5259387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cs typeface="+mn-cs"/>
              </a:rPr>
              <a:t>Two categories of air-sampling equipment:</a:t>
            </a:r>
          </a:p>
          <a:p>
            <a:pPr lvl="1"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direct-reading instruments</a:t>
            </a:r>
            <a:endParaRPr lang="en-US" dirty="0">
              <a:solidFill>
                <a:srgbClr val="000000"/>
              </a:solidFill>
            </a:endParaRPr>
          </a:p>
          <a:p>
            <a:pPr lvl="1"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sample collection </a:t>
            </a:r>
            <a:r>
              <a:rPr lang="en-US" dirty="0" smtClean="0">
                <a:solidFill>
                  <a:srgbClr val="000000"/>
                </a:solidFill>
              </a:rPr>
              <a:t>devices</a:t>
            </a:r>
            <a:endParaRPr lang="en-US" dirty="0" smtClean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Sampling </a:t>
            </a:r>
            <a:r>
              <a:rPr lang="en-US" dirty="0" smtClean="0">
                <a:solidFill>
                  <a:srgbClr val="000000"/>
                </a:solidFill>
              </a:rPr>
              <a:t>train</a:t>
            </a:r>
          </a:p>
          <a:p>
            <a:pPr lvl="2"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suction pump</a:t>
            </a:r>
          </a:p>
          <a:p>
            <a:pPr lvl="2"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air inlet orifice</a:t>
            </a:r>
          </a:p>
          <a:p>
            <a:pPr lvl="2"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collection device</a:t>
            </a:r>
          </a:p>
          <a:p>
            <a:pPr lvl="2"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flow-rate control device</a:t>
            </a:r>
          </a:p>
          <a:p>
            <a:pPr lvl="2"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airflow meter</a:t>
            </a:r>
            <a:endParaRPr lang="en-US" dirty="0">
              <a:solidFill>
                <a:srgbClr val="000000"/>
              </a:solidFill>
            </a:endParaRPr>
          </a:p>
          <a:p>
            <a:pPr lvl="1" eaLnBrk="1" hangingPunct="1"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200" y="1447800"/>
            <a:ext cx="2105112" cy="4648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9" name="AutoShape 5"/>
          <p:cNvSpPr>
            <a:spLocks noGrp="1" noChangeArrowheads="1"/>
          </p:cNvSpPr>
          <p:nvPr>
            <p:ph type="title"/>
          </p:nvPr>
        </p:nvSpPr>
        <p:spPr>
          <a:xfrm>
            <a:off x="457200" y="455613"/>
            <a:ext cx="8275929" cy="9144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Collection Devices for Gases/Vapors</a:t>
            </a:r>
          </a:p>
        </p:txBody>
      </p:sp>
      <p:sp>
        <p:nvSpPr>
          <p:cNvPr id="11366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598613"/>
            <a:ext cx="8153400" cy="5183187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A substance is considered a gas if this is its normal physical state under conditions of standard temperature (70</a:t>
            </a:r>
            <a:r>
              <a:rPr lang="en-US" i="1" dirty="0" smtClean="0"/>
              <a:t>°</a:t>
            </a:r>
            <a:r>
              <a:rPr lang="en-US" dirty="0" smtClean="0"/>
              <a:t>F) and pressure (14.7 psi).</a:t>
            </a:r>
          </a:p>
          <a:p>
            <a:pPr marL="463550" indent="-230188">
              <a:defRPr/>
            </a:pPr>
            <a:r>
              <a:rPr lang="en-US" sz="2000" dirty="0" smtClean="0"/>
              <a:t>gases </a:t>
            </a:r>
            <a:r>
              <a:rPr lang="en-US" sz="2000" dirty="0" smtClean="0"/>
              <a:t>and vapors behave similarly:</a:t>
            </a:r>
          </a:p>
          <a:p>
            <a:pPr lvl="2">
              <a:defRPr/>
            </a:pPr>
            <a:r>
              <a:rPr lang="en-US" dirty="0" smtClean="0"/>
              <a:t>follow </a:t>
            </a:r>
            <a:r>
              <a:rPr lang="en-US" dirty="0" smtClean="0"/>
              <a:t>the ideal gas laws</a:t>
            </a:r>
          </a:p>
          <a:p>
            <a:pPr lvl="2">
              <a:defRPr/>
            </a:pPr>
            <a:r>
              <a:rPr lang="en-US" dirty="0" smtClean="0"/>
              <a:t>do not stratify based on densities</a:t>
            </a:r>
          </a:p>
          <a:p>
            <a:pPr lvl="1" eaLnBrk="1" hangingPunct="1">
              <a:defRPr/>
            </a:pPr>
            <a:r>
              <a:rPr lang="en-US" dirty="0" smtClean="0"/>
              <a:t>grab </a:t>
            </a:r>
            <a:r>
              <a:rPr lang="en-US" dirty="0" smtClean="0"/>
              <a:t>sampling</a:t>
            </a:r>
          </a:p>
          <a:p>
            <a:pPr lvl="2" eaLnBrk="1" hangingPunct="1">
              <a:defRPr/>
            </a:pPr>
            <a:r>
              <a:rPr lang="en-US" dirty="0" smtClean="0"/>
              <a:t>evacuated canisters, gas-sampling bag</a:t>
            </a:r>
          </a:p>
          <a:p>
            <a:pPr lvl="2" eaLnBrk="1" hangingPunct="1">
              <a:defRPr/>
            </a:pPr>
            <a:r>
              <a:rPr lang="en-US" dirty="0" smtClean="0"/>
              <a:t>advantages</a:t>
            </a:r>
          </a:p>
          <a:p>
            <a:pPr lvl="2" eaLnBrk="1" hangingPunct="1">
              <a:defRPr/>
            </a:pPr>
            <a:r>
              <a:rPr lang="en-US" dirty="0" smtClean="0"/>
              <a:t>disadvantages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1520" y="2057400"/>
            <a:ext cx="2062480" cy="20624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9400" y="4343400"/>
            <a:ext cx="2103729" cy="2209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9" name="AutoShape 5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382000" cy="12192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Collection Devices for Gases/Vapors (cont.)</a:t>
            </a:r>
          </a:p>
        </p:txBody>
      </p:sp>
      <p:sp>
        <p:nvSpPr>
          <p:cNvPr id="11366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905000"/>
            <a:ext cx="8153400" cy="4876800"/>
          </a:xfrm>
        </p:spPr>
        <p:txBody>
          <a:bodyPr/>
          <a:lstStyle/>
          <a:p>
            <a:pPr lvl="1" eaLnBrk="1" hangingPunct="1">
              <a:defRPr/>
            </a:pPr>
            <a:r>
              <a:rPr lang="en-US" dirty="0" smtClean="0"/>
              <a:t>integrated sampling</a:t>
            </a:r>
          </a:p>
          <a:p>
            <a:pPr lvl="2" eaLnBrk="1" hangingPunct="1">
              <a:defRPr/>
            </a:pPr>
            <a:r>
              <a:rPr lang="en-US" dirty="0" smtClean="0"/>
              <a:t>absorption</a:t>
            </a:r>
          </a:p>
          <a:p>
            <a:pPr lvl="3" eaLnBrk="1" hangingPunct="1">
              <a:defRPr/>
            </a:pPr>
            <a:r>
              <a:rPr lang="en-US" dirty="0" smtClean="0"/>
              <a:t>gas wash bottles</a:t>
            </a:r>
          </a:p>
          <a:p>
            <a:pPr lvl="3" eaLnBrk="1" hangingPunct="1">
              <a:defRPr/>
            </a:pPr>
            <a:r>
              <a:rPr lang="en-US" dirty="0" smtClean="0"/>
              <a:t>fritted tube </a:t>
            </a:r>
            <a:r>
              <a:rPr lang="en-US" dirty="0" err="1" smtClean="0"/>
              <a:t>impingers</a:t>
            </a:r>
            <a:endParaRPr lang="en-US" dirty="0" smtClean="0"/>
          </a:p>
          <a:p>
            <a:pPr lvl="2" eaLnBrk="1" hangingPunct="1">
              <a:defRPr/>
            </a:pPr>
            <a:r>
              <a:rPr lang="en-US" dirty="0" smtClean="0"/>
              <a:t>adsorption</a:t>
            </a:r>
          </a:p>
          <a:p>
            <a:pPr lvl="3" eaLnBrk="1" hangingPunct="1">
              <a:defRPr/>
            </a:pPr>
            <a:r>
              <a:rPr lang="en-US" dirty="0" smtClean="0"/>
              <a:t>activated charcoal tubes</a:t>
            </a:r>
          </a:p>
          <a:p>
            <a:pPr lvl="4" eaLnBrk="1" hangingPunct="1">
              <a:defRPr/>
            </a:pPr>
            <a:r>
              <a:rPr lang="en-US" dirty="0" smtClean="0"/>
              <a:t>breakthrough</a:t>
            </a:r>
          </a:p>
          <a:p>
            <a:pPr lvl="3" eaLnBrk="1" hangingPunct="1">
              <a:defRPr/>
            </a:pPr>
            <a:r>
              <a:rPr lang="en-US" dirty="0" smtClean="0"/>
              <a:t>silica gel tubes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4587528"/>
            <a:ext cx="1875941" cy="177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3450" y="4587528"/>
            <a:ext cx="1968500" cy="17420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4587528"/>
            <a:ext cx="17526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851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9" name="AutoShape 5"/>
          <p:cNvSpPr>
            <a:spLocks noGrp="1" noChangeArrowheads="1"/>
          </p:cNvSpPr>
          <p:nvPr>
            <p:ph type="title"/>
          </p:nvPr>
        </p:nvSpPr>
        <p:spPr>
          <a:xfrm>
            <a:off x="457200" y="455612"/>
            <a:ext cx="8382000" cy="1144587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Collection Devices for Gases/Vapors (cont.)</a:t>
            </a:r>
          </a:p>
        </p:txBody>
      </p:sp>
      <p:sp>
        <p:nvSpPr>
          <p:cNvPr id="11366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828800"/>
            <a:ext cx="8153400" cy="4953000"/>
          </a:xfrm>
        </p:spPr>
        <p:txBody>
          <a:bodyPr/>
          <a:lstStyle/>
          <a:p>
            <a:pPr lvl="1" eaLnBrk="1" hangingPunct="1">
              <a:defRPr/>
            </a:pPr>
            <a:r>
              <a:rPr lang="en-US" dirty="0" smtClean="0"/>
              <a:t>diffusion (passive) samplers</a:t>
            </a:r>
          </a:p>
          <a:p>
            <a:pPr lvl="2" eaLnBrk="1" hangingPunct="1">
              <a:defRPr/>
            </a:pPr>
            <a:r>
              <a:rPr lang="en-US" dirty="0" smtClean="0"/>
              <a:t>allow personal monitoring</a:t>
            </a:r>
          </a:p>
          <a:p>
            <a:pPr lvl="2" eaLnBrk="1" hangingPunct="1">
              <a:defRPr/>
            </a:pPr>
            <a:r>
              <a:rPr lang="en-US" dirty="0" smtClean="0"/>
              <a:t>inexpensive</a:t>
            </a:r>
          </a:p>
          <a:p>
            <a:pPr lvl="2" eaLnBrk="1" hangingPunct="1">
              <a:defRPr/>
            </a:pPr>
            <a:r>
              <a:rPr lang="en-US" dirty="0" smtClean="0"/>
              <a:t>easy to use</a:t>
            </a:r>
          </a:p>
          <a:p>
            <a:pPr lvl="2" eaLnBrk="1" hangingPunct="1">
              <a:defRPr/>
            </a:pPr>
            <a:r>
              <a:rPr lang="en-US" dirty="0" smtClean="0"/>
              <a:t>accurate</a:t>
            </a:r>
          </a:p>
          <a:p>
            <a:pPr lvl="2" eaLnBrk="1" hangingPunct="1">
              <a:defRPr/>
            </a:pPr>
            <a:r>
              <a:rPr lang="en-US" dirty="0" smtClean="0"/>
              <a:t>can provide quick </a:t>
            </a:r>
            <a:r>
              <a:rPr lang="en-US" dirty="0" smtClean="0"/>
              <a:t>feedback</a:t>
            </a:r>
            <a:endParaRPr lang="en-US" dirty="0"/>
          </a:p>
          <a:p>
            <a:pPr lvl="1">
              <a:defRPr/>
            </a:pPr>
            <a:r>
              <a:rPr lang="en-US" dirty="0" smtClean="0"/>
              <a:t>colorimetric passive monitors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00" y="2229592"/>
            <a:ext cx="3467370" cy="1219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7937" y="4694389"/>
            <a:ext cx="1762125" cy="1752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0028" y="4694389"/>
            <a:ext cx="1466491" cy="20801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800" y="4694389"/>
            <a:ext cx="1860811" cy="186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098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9" name="AutoShape 5"/>
          <p:cNvSpPr>
            <a:spLocks noGrp="1" noChangeArrowheads="1"/>
          </p:cNvSpPr>
          <p:nvPr>
            <p:ph type="title"/>
          </p:nvPr>
        </p:nvSpPr>
        <p:spPr>
          <a:xfrm>
            <a:off x="457200" y="455613"/>
            <a:ext cx="7769225" cy="9144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Collection Devices for Particulates</a:t>
            </a:r>
          </a:p>
        </p:txBody>
      </p:sp>
      <p:sp>
        <p:nvSpPr>
          <p:cNvPr id="11366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598613"/>
            <a:ext cx="8153400" cy="5183187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Airborne particulates can be solid, liquid, or both, and can range in size from visible to microscopic.</a:t>
            </a:r>
          </a:p>
          <a:p>
            <a:pPr lvl="1" eaLnBrk="1" hangingPunct="1">
              <a:defRPr/>
            </a:pPr>
            <a:r>
              <a:rPr lang="en-US" dirty="0" smtClean="0"/>
              <a:t>several </a:t>
            </a:r>
            <a:r>
              <a:rPr lang="en-US" dirty="0" smtClean="0"/>
              <a:t>types of collection media</a:t>
            </a:r>
            <a:endParaRPr lang="en-US" dirty="0"/>
          </a:p>
          <a:p>
            <a:pPr lvl="2" eaLnBrk="1" hangingPunct="1">
              <a:defRPr/>
            </a:pPr>
            <a:r>
              <a:rPr lang="en-US" dirty="0" smtClean="0"/>
              <a:t>glass, cellulose, polyvinyl chloride fibers</a:t>
            </a:r>
            <a:endParaRPr lang="en-US" dirty="0"/>
          </a:p>
          <a:p>
            <a:pPr lvl="1" eaLnBrk="1" hangingPunct="1">
              <a:defRPr/>
            </a:pPr>
            <a:r>
              <a:rPr lang="en-US" dirty="0" smtClean="0"/>
              <a:t>filters</a:t>
            </a:r>
          </a:p>
          <a:p>
            <a:pPr lvl="2" eaLnBrk="1" hangingPunct="1">
              <a:defRPr/>
            </a:pPr>
            <a:r>
              <a:rPr lang="en-US" dirty="0" smtClean="0"/>
              <a:t>filter overloading</a:t>
            </a:r>
          </a:p>
          <a:p>
            <a:pPr lvl="2" eaLnBrk="1" hangingPunct="1">
              <a:defRPr/>
            </a:pPr>
            <a:r>
              <a:rPr lang="en-US" dirty="0" smtClean="0"/>
              <a:t>particle sizing</a:t>
            </a:r>
          </a:p>
          <a:p>
            <a:pPr lvl="3" eaLnBrk="1" hangingPunct="1">
              <a:lnSpc>
                <a:spcPct val="80000"/>
              </a:lnSpc>
              <a:defRPr/>
            </a:pPr>
            <a:r>
              <a:rPr lang="en-US" dirty="0" smtClean="0"/>
              <a:t>inhalable</a:t>
            </a:r>
          </a:p>
          <a:p>
            <a:pPr lvl="3" eaLnBrk="1" hangingPunct="1">
              <a:lnSpc>
                <a:spcPct val="80000"/>
              </a:lnSpc>
              <a:defRPr/>
            </a:pPr>
            <a:r>
              <a:rPr lang="en-US" dirty="0" smtClean="0"/>
              <a:t>thoracic</a:t>
            </a:r>
          </a:p>
          <a:p>
            <a:pPr lvl="3" eaLnBrk="1" hangingPunct="1">
              <a:lnSpc>
                <a:spcPct val="80000"/>
              </a:lnSpc>
              <a:defRPr/>
            </a:pPr>
            <a:r>
              <a:rPr lang="en-US" dirty="0" err="1" smtClean="0"/>
              <a:t>respirable</a:t>
            </a:r>
            <a:endParaRPr lang="en-US" dirty="0"/>
          </a:p>
          <a:p>
            <a:pPr lvl="1" eaLnBrk="1" hangingPunct="1">
              <a:defRPr/>
            </a:pPr>
            <a:r>
              <a:rPr lang="en-US" dirty="0" smtClean="0"/>
              <a:t>cyclones</a:t>
            </a:r>
          </a:p>
          <a:p>
            <a:pPr lvl="1" eaLnBrk="1" hangingPunct="1">
              <a:defRPr/>
            </a:pPr>
            <a:r>
              <a:rPr lang="en-US" dirty="0" smtClean="0"/>
              <a:t>inertial </a:t>
            </a:r>
            <a:r>
              <a:rPr lang="en-US" dirty="0" err="1" smtClean="0"/>
              <a:t>impactors</a:t>
            </a:r>
            <a:endParaRPr 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2040" y="2514600"/>
            <a:ext cx="2971800" cy="1981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7600" y="4909441"/>
            <a:ext cx="1431004" cy="16447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7770" y="5039559"/>
            <a:ext cx="1219200" cy="1219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4400" y="4696659"/>
            <a:ext cx="1193887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136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9" name="AutoShape 5"/>
          <p:cNvSpPr>
            <a:spLocks noGrp="1" noChangeArrowheads="1"/>
          </p:cNvSpPr>
          <p:nvPr>
            <p:ph type="title"/>
          </p:nvPr>
        </p:nvSpPr>
        <p:spPr>
          <a:xfrm>
            <a:off x="457200" y="455613"/>
            <a:ext cx="7769225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Suction Pumps</a:t>
            </a:r>
          </a:p>
        </p:txBody>
      </p:sp>
      <p:sp>
        <p:nvSpPr>
          <p:cNvPr id="11366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598613"/>
            <a:ext cx="8153400" cy="5183187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Responsible for moving air through a sampling train.</a:t>
            </a:r>
          </a:p>
          <a:p>
            <a:pPr marL="511175" indent="-277813">
              <a:defRPr/>
            </a:pPr>
            <a:r>
              <a:rPr lang="en-US" sz="2000" dirty="0" smtClean="0"/>
              <a:t>Must be listed by UL or equivalent as </a:t>
            </a:r>
            <a:r>
              <a:rPr lang="en-US" sz="2000" i="1" dirty="0" smtClean="0"/>
              <a:t>intrinsically safe </a:t>
            </a:r>
            <a:r>
              <a:rPr lang="en-US" sz="2000" dirty="0" smtClean="0"/>
              <a:t>if used in flammable/explosive atmospheres.</a:t>
            </a:r>
          </a:p>
          <a:p>
            <a:pPr marL="925830">
              <a:defRPr/>
            </a:pPr>
            <a:r>
              <a:rPr lang="en-US" sz="1800" dirty="0" smtClean="0"/>
              <a:t>three </a:t>
            </a:r>
            <a:r>
              <a:rPr lang="en-US" sz="1800" dirty="0" smtClean="0"/>
              <a:t>types</a:t>
            </a:r>
          </a:p>
          <a:p>
            <a:pPr marL="1051560">
              <a:defRPr/>
            </a:pPr>
            <a:r>
              <a:rPr lang="en-US" sz="1600" dirty="0" smtClean="0"/>
              <a:t>low flow (</a:t>
            </a:r>
            <a:r>
              <a:rPr lang="en-US" sz="1600" dirty="0" smtClean="0"/>
              <a:t>5–500 mL/min)</a:t>
            </a:r>
            <a:endParaRPr lang="en-US" sz="1600" dirty="0" smtClean="0"/>
          </a:p>
          <a:p>
            <a:pPr marL="1051560">
              <a:defRPr/>
            </a:pPr>
            <a:r>
              <a:rPr lang="en-US" sz="1600" dirty="0" smtClean="0"/>
              <a:t>high flow (</a:t>
            </a:r>
            <a:r>
              <a:rPr lang="en-US" sz="1600" dirty="0" smtClean="0"/>
              <a:t>0.5–15 L/min)</a:t>
            </a:r>
            <a:endParaRPr lang="en-US" sz="1600" dirty="0" smtClean="0"/>
          </a:p>
          <a:p>
            <a:pPr marL="1051560">
              <a:defRPr/>
            </a:pPr>
            <a:r>
              <a:rPr lang="en-US" sz="1600" dirty="0" smtClean="0"/>
              <a:t>dual range</a:t>
            </a:r>
          </a:p>
        </p:txBody>
      </p:sp>
    </p:spTree>
    <p:extLst>
      <p:ext uri="{BB962C8B-B14F-4D97-AF65-F5344CB8AC3E}">
        <p14:creationId xmlns:p14="http://schemas.microsoft.com/office/powerpoint/2010/main" val="724584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87CC680A97E1C40AF050045783C8667" ma:contentTypeVersion="0" ma:contentTypeDescription="Create a new document." ma:contentTypeScope="" ma:versionID="3812dd1121bf833e8deae658c465e2c1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7856c988c67c08041d1f76481abc744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HeadLin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5DE3964-C987-4AF3-81A9-950421C156C0}"/>
</file>

<file path=customXml/itemProps2.xml><?xml version="1.0" encoding="utf-8"?>
<ds:datastoreItem xmlns:ds="http://schemas.openxmlformats.org/officeDocument/2006/customXml" ds:itemID="{1E235E80-52DC-4E91-8FB3-CD790C02AF07}"/>
</file>

<file path=customXml/itemProps3.xml><?xml version="1.0" encoding="utf-8"?>
<ds:datastoreItem xmlns:ds="http://schemas.openxmlformats.org/officeDocument/2006/customXml" ds:itemID="{30271414-5416-4721-ABC8-01CD34CF9730}"/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43161</TotalTime>
  <Words>572</Words>
  <Application>Microsoft Office PowerPoint</Application>
  <PresentationFormat>On-screen Show (4:3)</PresentationFormat>
  <Paragraphs>130</Paragraphs>
  <Slides>15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Clarity</vt:lpstr>
      <vt:lpstr>Fundamentals of Industrial Hygiene 6th Edition</vt:lpstr>
      <vt:lpstr>Introduction</vt:lpstr>
      <vt:lpstr>Types of Air Samples</vt:lpstr>
      <vt:lpstr>Air-Sampling Equipment</vt:lpstr>
      <vt:lpstr>Collection Devices for Gases/Vapors</vt:lpstr>
      <vt:lpstr>Collection Devices for Gases/Vapors (cont.)</vt:lpstr>
      <vt:lpstr>Collection Devices for Gases/Vapors (cont.)</vt:lpstr>
      <vt:lpstr>Collection Devices for Particulates</vt:lpstr>
      <vt:lpstr>Suction Pumps</vt:lpstr>
      <vt:lpstr>Flow-Rate Meters</vt:lpstr>
      <vt:lpstr>Selecting Sampling Methods</vt:lpstr>
      <vt:lpstr>Selecting Sampling Methods (cont.)</vt:lpstr>
      <vt:lpstr>Calibration</vt:lpstr>
      <vt:lpstr>Sampling and Analytical Error</vt:lpstr>
      <vt:lpstr>Record Keeping</vt:lpstr>
    </vt:vector>
  </TitlesOfParts>
  <Company>John Wiley and Sons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John Wiley &amp; Sons</dc:title>
  <dc:creator>Nicole Spiegel</dc:creator>
  <cp:lastModifiedBy>Deborah Meyer</cp:lastModifiedBy>
  <cp:revision>485</cp:revision>
  <dcterms:created xsi:type="dcterms:W3CDTF">2004-12-09T15:05:43Z</dcterms:created>
  <dcterms:modified xsi:type="dcterms:W3CDTF">2016-04-08T18:58:22Z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0x010100A87CC680A97E1C40AF050045783C8667</vt:lpwstr>
  </property>
</Properties>
</file>