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17"/>
  </p:notesMasterIdLst>
  <p:handoutMasterIdLst>
    <p:handoutMasterId r:id="rId18"/>
  </p:handoutMasterIdLst>
  <p:sldIdLst>
    <p:sldId id="509" r:id="rId2"/>
    <p:sldId id="370" r:id="rId3"/>
    <p:sldId id="496" r:id="rId4"/>
    <p:sldId id="481" r:id="rId5"/>
    <p:sldId id="369" r:id="rId6"/>
    <p:sldId id="497" r:id="rId7"/>
    <p:sldId id="493" r:id="rId8"/>
    <p:sldId id="494" r:id="rId9"/>
    <p:sldId id="371" r:id="rId10"/>
    <p:sldId id="495" r:id="rId11"/>
    <p:sldId id="508" r:id="rId12"/>
    <p:sldId id="498" r:id="rId13"/>
    <p:sldId id="499" r:id="rId14"/>
    <p:sldId id="500" r:id="rId15"/>
    <p:sldId id="50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April 08,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55613"/>
            <a:ext cx="73136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April 08,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259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Fundamentals of Industrial Hygiene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4410456"/>
          </a:xfrm>
        </p:spPr>
        <p:txBody>
          <a:bodyPr>
            <a:normAutofit/>
          </a:bodyPr>
          <a:lstStyle/>
          <a:p>
            <a:pPr marL="3175" indent="4763" algn="ctr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Part </a:t>
            </a:r>
            <a:r>
              <a:rPr lang="en-US" b="1" dirty="0" smtClean="0">
                <a:solidFill>
                  <a:srgbClr val="000000"/>
                </a:solidFill>
              </a:rPr>
              <a:t>V: Control of </a:t>
            </a:r>
            <a:r>
              <a:rPr lang="en-US" b="1" dirty="0">
                <a:solidFill>
                  <a:srgbClr val="000000"/>
                </a:solidFill>
              </a:rPr>
              <a:t>Hazards</a:t>
            </a:r>
          </a:p>
          <a:p>
            <a:pPr marL="3175" indent="4763" algn="ctr">
              <a:buNone/>
              <a:defRPr/>
            </a:pPr>
            <a:endParaRPr lang="en-US" sz="4400" b="1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Chapter </a:t>
            </a:r>
            <a:r>
              <a:rPr lang="en-US" b="1" dirty="0" smtClean="0">
                <a:solidFill>
                  <a:srgbClr val="000000"/>
                </a:solidFill>
              </a:rPr>
              <a:t>18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Methods of Control</a:t>
            </a:r>
            <a:endParaRPr lang="en-US" dirty="0"/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r>
              <a:rPr lang="en-US" sz="1800" dirty="0"/>
              <a:t>Compiled by Allen Sullivan, </a:t>
            </a:r>
          </a:p>
          <a:p>
            <a:pPr marL="3175" indent="4763" algn="ctr">
              <a:buNone/>
              <a:defRPr/>
            </a:pPr>
            <a:r>
              <a:rPr lang="en-US" sz="1800" dirty="0"/>
              <a:t>Assistant Professor, Safety and Health Management</a:t>
            </a:r>
            <a:br>
              <a:rPr lang="en-US" sz="1800" dirty="0"/>
            </a:br>
            <a:r>
              <a:rPr lang="en-US" sz="1800" dirty="0"/>
              <a:t>Central Washington University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1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Principles of Engineering Controls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458200" cy="518318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Substitution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changing the </a:t>
            </a:r>
            <a:r>
              <a:rPr lang="en-US" dirty="0"/>
              <a:t>material (e.g., less </a:t>
            </a:r>
            <a:r>
              <a:rPr lang="en-US" dirty="0" smtClean="0"/>
              <a:t>toxic or non-toxic for a highly toxic)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changing the process (</a:t>
            </a:r>
            <a:r>
              <a:rPr lang="en-US" dirty="0"/>
              <a:t>e.g., </a:t>
            </a:r>
            <a:r>
              <a:rPr lang="en-US" dirty="0" smtClean="0"/>
              <a:t>reduce dust/fume dispersion)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Isolation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physical barrier (e.g., acoustic panels)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time (</a:t>
            </a:r>
            <a:r>
              <a:rPr lang="en-US" dirty="0"/>
              <a:t>e.g., </a:t>
            </a:r>
            <a:r>
              <a:rPr lang="en-US" dirty="0" smtClean="0"/>
              <a:t>remote control equipment)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separation (e.g., isolating hazardous operations from other work areas)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containment (e.g., isolate hazardous materials in airtight enclosures)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scheduling (minimize number of workers exposed . . . mine blasting)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Ventilation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general ventilation (dilute contaminants)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local exhaust ventilation (capture and remove contaminants)</a:t>
            </a:r>
          </a:p>
        </p:txBody>
      </p:sp>
    </p:spTree>
    <p:extLst>
      <p:ext uri="{BB962C8B-B14F-4D97-AF65-F5344CB8AC3E}">
        <p14:creationId xmlns:p14="http://schemas.microsoft.com/office/powerpoint/2010/main" val="42685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2"/>
            <a:ext cx="8305800" cy="12207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Principles of Engineering </a:t>
            </a:r>
            <a:r>
              <a:rPr lang="en-US" dirty="0" smtClean="0">
                <a:cs typeface="+mj-cs"/>
              </a:rPr>
              <a:t>Controls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(cont.)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6868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Shielding</a:t>
            </a:r>
          </a:p>
          <a:p>
            <a:pPr lvl="1">
              <a:defRPr/>
            </a:pPr>
            <a:r>
              <a:rPr lang="en-US" dirty="0"/>
              <a:t>eliminate exposures to physical hazards</a:t>
            </a:r>
          </a:p>
          <a:p>
            <a:pPr lvl="2">
              <a:defRPr/>
            </a:pPr>
            <a:r>
              <a:rPr lang="en-US" dirty="0"/>
              <a:t>heat (reflective panels)</a:t>
            </a:r>
          </a:p>
          <a:p>
            <a:pPr lvl="2">
              <a:defRPr/>
            </a:pPr>
            <a:r>
              <a:rPr lang="en-US" dirty="0"/>
              <a:t>ionizing radiation (lead or concrete walls) </a:t>
            </a:r>
          </a:p>
          <a:p>
            <a:pPr lvl="2">
              <a:defRPr/>
            </a:pPr>
            <a:r>
              <a:rPr lang="en-US" dirty="0"/>
              <a:t>non-ionizing radiation (Faraday cages, grounding)</a:t>
            </a:r>
          </a:p>
          <a:p>
            <a:pPr lvl="2">
              <a:defRPr/>
            </a:pPr>
            <a:r>
              <a:rPr lang="en-US" dirty="0"/>
              <a:t>noise (acoustical barriers)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956810"/>
            <a:ext cx="251460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1447800"/>
            <a:ext cx="23368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3505200"/>
            <a:ext cx="2501900" cy="1378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722367"/>
            <a:ext cx="2027428" cy="2135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765782"/>
            <a:ext cx="2057400" cy="2092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77657"/>
            <a:ext cx="2133600" cy="21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1534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Principles of Administrative Controls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18318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Reduction of </a:t>
            </a:r>
            <a:r>
              <a:rPr lang="en-US" dirty="0" smtClean="0"/>
              <a:t>work periods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use caution (exposes more workers to the </a:t>
            </a:r>
            <a:r>
              <a:rPr lang="en-US" dirty="0" smtClean="0"/>
              <a:t>hazard)</a:t>
            </a:r>
          </a:p>
          <a:p>
            <a:pPr marL="274320" lvl="1" indent="0">
              <a:buNone/>
              <a:defRPr/>
            </a:pPr>
            <a:r>
              <a:rPr lang="en-US" i="1" dirty="0" smtClean="0"/>
              <a:t>Note</a:t>
            </a:r>
            <a:r>
              <a:rPr lang="en-US" dirty="0" smtClean="0"/>
              <a:t>:  </a:t>
            </a:r>
            <a:r>
              <a:rPr lang="en-US" dirty="0" smtClean="0"/>
              <a:t>Not permitted by certain OSHA standards for highly </a:t>
            </a:r>
          </a:p>
          <a:p>
            <a:pPr marL="640080" lvl="1" indent="0">
              <a:lnSpc>
                <a:spcPct val="80000"/>
              </a:lnSpc>
              <a:buNone/>
              <a:defRPr/>
            </a:pPr>
            <a:r>
              <a:rPr lang="en-US" dirty="0"/>
              <a:t>	 </a:t>
            </a:r>
            <a:r>
              <a:rPr lang="en-US" dirty="0" smtClean="0"/>
              <a:t> </a:t>
            </a:r>
            <a:r>
              <a:rPr lang="en-US" dirty="0" smtClean="0"/>
              <a:t>toxic </a:t>
            </a:r>
            <a:r>
              <a:rPr lang="en-US" dirty="0" smtClean="0"/>
              <a:t>materials (e.g., asbestos).</a:t>
            </a:r>
          </a:p>
          <a:p>
            <a:pPr>
              <a:defRPr/>
            </a:pPr>
            <a:r>
              <a:rPr lang="en-US" dirty="0" smtClean="0"/>
              <a:t>Wet-work methods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wetting to control dust</a:t>
            </a:r>
          </a:p>
          <a:p>
            <a:pPr lvl="1">
              <a:defRPr/>
            </a:pPr>
            <a:r>
              <a:rPr lang="en-US" dirty="0" smtClean="0"/>
              <a:t>may need to add surfactants</a:t>
            </a:r>
          </a:p>
          <a:p>
            <a:pPr>
              <a:defRPr/>
            </a:pPr>
            <a:r>
              <a:rPr lang="en-US" dirty="0" smtClean="0"/>
              <a:t>Housekeeping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often mandated by OSHA standards</a:t>
            </a:r>
          </a:p>
          <a:p>
            <a:pPr lvl="2">
              <a:defRPr/>
            </a:pPr>
            <a:r>
              <a:rPr lang="en-US" dirty="0" smtClean="0"/>
              <a:t>remove dust on overhead ledges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floors </a:t>
            </a:r>
            <a:r>
              <a:rPr lang="en-US" dirty="0" smtClean="0"/>
              <a:t>(re-suspension)</a:t>
            </a:r>
          </a:p>
          <a:p>
            <a:pPr lvl="2">
              <a:defRPr/>
            </a:pPr>
            <a:r>
              <a:rPr lang="en-US" dirty="0" smtClean="0"/>
              <a:t>immediate cleanup of spills</a:t>
            </a:r>
          </a:p>
          <a:p>
            <a:pPr lvl="2">
              <a:defRPr/>
            </a:pPr>
            <a:r>
              <a:rPr lang="en-US" dirty="0" smtClean="0"/>
              <a:t>all absorbents placed in airtight receptacles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emptied daily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3124200"/>
            <a:ext cx="3429001" cy="2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2"/>
            <a:ext cx="7769225" cy="12969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Principles of Administrative </a:t>
            </a:r>
            <a:r>
              <a:rPr lang="en-US" dirty="0" smtClean="0">
                <a:cs typeface="+mj-cs"/>
              </a:rPr>
              <a:t>Controls (cont.)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686800" cy="4800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Personal </a:t>
            </a:r>
            <a:r>
              <a:rPr lang="en-US" dirty="0" smtClean="0"/>
              <a:t>hygiene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provision of hand-washing facilities, showers, eyewash stations</a:t>
            </a:r>
          </a:p>
          <a:p>
            <a:pPr lvl="1">
              <a:defRPr/>
            </a:pPr>
            <a:r>
              <a:rPr lang="en-US" dirty="0" smtClean="0"/>
              <a:t>prohibition of using compressed air</a:t>
            </a:r>
          </a:p>
          <a:p>
            <a:pPr lvl="2">
              <a:defRPr/>
            </a:pPr>
            <a:r>
              <a:rPr lang="en-US" dirty="0" smtClean="0"/>
              <a:t>re-suspends contaminant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may cause hearing damage</a:t>
            </a:r>
          </a:p>
          <a:p>
            <a:pPr lvl="2">
              <a:defRPr/>
            </a:pPr>
            <a:r>
              <a:rPr lang="en-US" dirty="0" smtClean="0"/>
              <a:t>can result in physical injury</a:t>
            </a:r>
          </a:p>
          <a:p>
            <a:pPr lvl="2">
              <a:defRPr/>
            </a:pPr>
            <a:r>
              <a:rPr lang="en-US" dirty="0" smtClean="0"/>
              <a:t>may result in injection</a:t>
            </a:r>
          </a:p>
          <a:p>
            <a:pPr lvl="1">
              <a:defRPr/>
            </a:pPr>
            <a:r>
              <a:rPr lang="en-US" dirty="0" smtClean="0"/>
              <a:t>prohibition </a:t>
            </a:r>
            <a:r>
              <a:rPr lang="en-US" dirty="0" smtClean="0"/>
              <a:t>on eating, drinking, or food storage in areas where toxic materials are used</a:t>
            </a:r>
          </a:p>
        </p:txBody>
      </p:sp>
    </p:spTree>
    <p:extLst>
      <p:ext uri="{BB962C8B-B14F-4D97-AF65-F5344CB8AC3E}">
        <p14:creationId xmlns:p14="http://schemas.microsoft.com/office/powerpoint/2010/main" val="2134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Maintenance Provisions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Large-scale, periodic equipment and process shutdown typically results in employees from many crafts working to clean and repair equipment.</a:t>
            </a:r>
          </a:p>
          <a:p>
            <a:pPr lvl="1" eaLnBrk="1" hangingPunct="1">
              <a:defRPr/>
            </a:pPr>
            <a:r>
              <a:rPr lang="en-US" dirty="0" smtClean="0"/>
              <a:t>anticipate </a:t>
            </a:r>
            <a:r>
              <a:rPr lang="en-US" dirty="0" smtClean="0"/>
              <a:t>exposure of all workers to contaminants</a:t>
            </a:r>
          </a:p>
          <a:p>
            <a:pPr lvl="1" eaLnBrk="1" hangingPunct="1">
              <a:defRPr/>
            </a:pPr>
            <a:r>
              <a:rPr lang="en-US" dirty="0" smtClean="0"/>
              <a:t>clean equipment/piping systems before dismantling</a:t>
            </a:r>
          </a:p>
          <a:p>
            <a:pPr lvl="1" eaLnBrk="1" hangingPunct="1">
              <a:defRPr/>
            </a:pPr>
            <a:r>
              <a:rPr lang="en-US" dirty="0" smtClean="0"/>
              <a:t>implement short-term exposure controls before disassembly</a:t>
            </a:r>
          </a:p>
          <a:p>
            <a:pPr lvl="1" eaLnBrk="1" hangingPunct="1">
              <a:defRPr/>
            </a:pPr>
            <a:r>
              <a:rPr lang="en-US" dirty="0" smtClean="0"/>
              <a:t>decontaminate equipment, tools, and PPE before removal from worksite</a:t>
            </a:r>
          </a:p>
          <a:p>
            <a:pPr lvl="1" eaLnBrk="1" hangingPunct="1">
              <a:defRPr/>
            </a:pPr>
            <a:r>
              <a:rPr lang="en-US" dirty="0" smtClean="0"/>
              <a:t>conduct air monitoring</a:t>
            </a:r>
          </a:p>
        </p:txBody>
      </p:sp>
    </p:spTree>
    <p:extLst>
      <p:ext uri="{BB962C8B-B14F-4D97-AF65-F5344CB8AC3E}">
        <p14:creationId xmlns:p14="http://schemas.microsoft.com/office/powerpoint/2010/main" val="2134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Waste Disposal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82000" cy="5183187"/>
          </a:xfrm>
        </p:spPr>
        <p:txBody>
          <a:bodyPr/>
          <a:lstStyle/>
          <a:p>
            <a:pPr marL="225425" indent="-225425">
              <a:lnSpc>
                <a:spcPct val="80000"/>
              </a:lnSpc>
              <a:defRPr/>
            </a:pPr>
            <a:r>
              <a:rPr lang="en-US" dirty="0" smtClean="0"/>
              <a:t>Most wastes are regulated by complex requirements of federal, state, and local agencies.</a:t>
            </a:r>
          </a:p>
          <a:p>
            <a:pPr marL="403225" lvl="1" indent="-169863">
              <a:lnSpc>
                <a:spcPct val="80000"/>
              </a:lnSpc>
              <a:defRPr/>
            </a:pPr>
            <a:r>
              <a:rPr lang="en-US" dirty="0"/>
              <a:t>D</a:t>
            </a:r>
            <a:r>
              <a:rPr lang="en-US" dirty="0" smtClean="0"/>
              <a:t>evelopment of an appropriate waste-management plan requires employers to determine: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are potentially regulated wastes generated on-site?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have wastes been tested to determine their characteristics?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what types of wastes are generated (e.g., hazardous, toxic, infectious)?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can wastes be treated and rendered safe prior to disposal?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can wastes be recycled?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what quantities of wastes are generated (i.e., </a:t>
            </a:r>
            <a:r>
              <a:rPr lang="en-US" dirty="0" smtClean="0"/>
              <a:t>small-quantity vs. </a:t>
            </a:r>
            <a:r>
              <a:rPr lang="en-US" smtClean="0"/>
              <a:t>large-quantity </a:t>
            </a:r>
            <a:r>
              <a:rPr lang="en-US" dirty="0" smtClean="0"/>
              <a:t>generator)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is facility a waste generator, transporter, or treatment-storage-disposal facility (TSDF).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134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Introduction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The types of industrial hygiene control measures to be instituted depend on: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nature of the substance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its route(s) of entry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traditional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industrial settings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non-traditional workplaces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To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lower exposures, the industrial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cs typeface="+mn-cs"/>
              </a:rPr>
              <a:t>hygienist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must determine: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the contaminant source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the path it travels to the worker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the employee’s work pattern and use of PPE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62200"/>
            <a:ext cx="384101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Methods of Control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534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Engineering </a:t>
            </a:r>
            <a:r>
              <a:rPr lang="en-US" dirty="0" smtClean="0">
                <a:solidFill>
                  <a:srgbClr val="000000"/>
                </a:solidFill>
              </a:rPr>
              <a:t>controls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remove or reduce the hazard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ventilation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isolation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substitution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Administrative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controls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minimize workers’ exposure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scheduling reduced work times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good work practices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training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Personal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protective equipment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last line of defense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27" y="1981200"/>
            <a:ext cx="1447800" cy="1972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27" y="4562480"/>
            <a:ext cx="2235200" cy="14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Engineering Controls at Design Stage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The best time to introduce engineering controls is when facility is in its design phase, because controls can be: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integrated more readily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reconciled with regulations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less costly than retrofitting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design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so airborne contaminants are kept below OELs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isolate process equipment and vent to a collector/incinerator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remotely control process from a protected room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accumulation</a:t>
            </a:r>
            <a:endParaRPr lang="en-US" sz="2000" dirty="0" smtClean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concurrent activities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5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8397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Design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259387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In processes where toxic, reactive, flammable, or explosive chemicals are involved, OSHA requires a process hazard analysis (29 CFR 1910.19).</a:t>
            </a:r>
          </a:p>
          <a:p>
            <a:pPr marL="463550" lvl="1" indent="-230188">
              <a:defRPr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esign factors to be addressed include:</a:t>
            </a:r>
            <a:endParaRPr lang="en-US" dirty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en-US" dirty="0" smtClean="0"/>
              <a:t>can hazardous residues be removed before equipment is opened?</a:t>
            </a:r>
          </a:p>
          <a:p>
            <a:pPr lvl="2" eaLnBrk="1" hangingPunct="1">
              <a:defRPr/>
            </a:pPr>
            <a:r>
              <a:rPr lang="en-US" dirty="0" smtClean="0"/>
              <a:t>how can system be designed to be maintenance-free?</a:t>
            </a:r>
          </a:p>
          <a:p>
            <a:pPr lvl="2" eaLnBrk="1" hangingPunct="1">
              <a:defRPr/>
            </a:pPr>
            <a:r>
              <a:rPr lang="en-US" dirty="0" smtClean="0"/>
              <a:t>can a closed-system be used?</a:t>
            </a:r>
          </a:p>
          <a:p>
            <a:pPr lvl="2" eaLnBrk="1" hangingPunct="1">
              <a:defRPr/>
            </a:pPr>
            <a:r>
              <a:rPr lang="en-US" dirty="0" smtClean="0"/>
              <a:t>can process be conducted automatically (no worker involvement)?</a:t>
            </a:r>
          </a:p>
          <a:p>
            <a:pPr lvl="2" eaLnBrk="1" hangingPunct="1">
              <a:defRPr/>
            </a:pPr>
            <a:r>
              <a:rPr lang="en-US" dirty="0" smtClean="0"/>
              <a:t>can system be cleaned automatically?</a:t>
            </a:r>
          </a:p>
          <a:p>
            <a:pPr lvl="2" eaLnBrk="1" hangingPunct="1">
              <a:defRPr/>
            </a:pPr>
            <a:r>
              <a:rPr lang="en-US" dirty="0" smtClean="0"/>
              <a:t>what precautions can be taken to prevent/detect unplanned releases?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(cont.)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259387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When air contaminants are created, generated, or released in concentrations that can injure, ventilation is the usual method of control.</a:t>
            </a:r>
          </a:p>
          <a:p>
            <a:pPr marL="463550" lvl="1" indent="-230188">
              <a:defRPr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esign factors to be addressed include:</a:t>
            </a:r>
            <a:endParaRPr lang="en-US" dirty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has building been designed to effectively control moisture?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is fresh air intake located away from contaminant source?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can HVAC system deliver an appropriate volume of air?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is local exhaust ventilation required in any special-use areas?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are special filters required?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if smoking is permitted, is it located away from doors, windows, etc.?</a:t>
            </a:r>
          </a:p>
        </p:txBody>
      </p:sp>
    </p:spTree>
    <p:extLst>
      <p:ext uri="{BB962C8B-B14F-4D97-AF65-F5344CB8AC3E}">
        <p14:creationId xmlns:p14="http://schemas.microsoft.com/office/powerpoint/2010/main" val="36422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5613"/>
            <a:ext cx="76930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Maintenance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Untoward events leading to the release of contaminants fall into two general classes: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continuous </a:t>
            </a:r>
            <a:r>
              <a:rPr lang="en-US" dirty="0" smtClean="0">
                <a:solidFill>
                  <a:srgbClr val="000000"/>
                </a:solidFill>
              </a:rPr>
              <a:t>leaks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low-level background exposures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becomes more serious as equipment wears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momentary </a:t>
            </a:r>
            <a:r>
              <a:rPr lang="en-US" dirty="0" smtClean="0">
                <a:solidFill>
                  <a:srgbClr val="000000"/>
                </a:solidFill>
              </a:rPr>
              <a:t>openings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brief, high-level exposures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adjustments, lubrication, cleaning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sampling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filter replacement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3600"/>
            <a:ext cx="2921946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43400"/>
            <a:ext cx="2926080" cy="19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Hazardous Materials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Some materials must be handled carefully because of their toxicity, flammability, corrosiveness, or reactivity.</a:t>
            </a:r>
          </a:p>
          <a:p>
            <a:pPr marL="576263" lvl="1" indent="-342900">
              <a:defRPr/>
            </a:pPr>
            <a:r>
              <a:rPr lang="en-US" dirty="0" smtClean="0">
                <a:solidFill>
                  <a:srgbClr val="000000"/>
                </a:solidFill>
              </a:rPr>
              <a:t>Federal codes (OSHA and others) impose stringent controls regulating: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mutual process proximity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ventilation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sources of ignition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facility/process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724400"/>
            <a:ext cx="25146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801457"/>
            <a:ext cx="2209800" cy="15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Industrial Hygiene Control Measures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98613"/>
            <a:ext cx="8534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Industrial hygiene control methods include:</a:t>
            </a:r>
            <a:endParaRPr lang="en-US" sz="1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engineering controls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substitution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change or alteration of the process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isolation or enclosure of process or operation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local exhaust ventilation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general (dilution) </a:t>
            </a:r>
            <a:r>
              <a:rPr lang="en-US" dirty="0" smtClean="0"/>
              <a:t>ventilation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shielding</a:t>
            </a: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administrative controls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good housekeeping and maintenance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wet work-methods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employee training ( including emergency response training)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waste treatment and disposal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continuous monitoring (with pre-set alarms)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personal protective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847A09-C41F-4693-95EA-93935365C415}"/>
</file>

<file path=customXml/itemProps2.xml><?xml version="1.0" encoding="utf-8"?>
<ds:datastoreItem xmlns:ds="http://schemas.openxmlformats.org/officeDocument/2006/customXml" ds:itemID="{F258D127-619D-444E-AA5A-9D380A60A684}"/>
</file>

<file path=customXml/itemProps3.xml><?xml version="1.0" encoding="utf-8"?>
<ds:datastoreItem xmlns:ds="http://schemas.openxmlformats.org/officeDocument/2006/customXml" ds:itemID="{2EFF144B-4B3B-4730-82A8-3F40C219A004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41897</TotalTime>
  <Words>862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Fundamentals of Industrial Hygiene 6th Edition  </vt:lpstr>
      <vt:lpstr>Introduction</vt:lpstr>
      <vt:lpstr>Methods of Control</vt:lpstr>
      <vt:lpstr>Engineering Controls at Design Stage</vt:lpstr>
      <vt:lpstr>Design</vt:lpstr>
      <vt:lpstr>Design (cont.)</vt:lpstr>
      <vt:lpstr>Maintenance</vt:lpstr>
      <vt:lpstr>Hazardous Materials</vt:lpstr>
      <vt:lpstr>Industrial Hygiene Control Measures</vt:lpstr>
      <vt:lpstr>Principles of Engineering Controls</vt:lpstr>
      <vt:lpstr>Principles of Engineering Controls  (cont.)</vt:lpstr>
      <vt:lpstr>Principles of Administrative Controls</vt:lpstr>
      <vt:lpstr>Principles of Administrative Controls (cont.)</vt:lpstr>
      <vt:lpstr>Maintenance Provisions</vt:lpstr>
      <vt:lpstr>Waste Disposal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499</cp:revision>
  <dcterms:created xsi:type="dcterms:W3CDTF">2004-12-09T15:05:43Z</dcterms:created>
  <dcterms:modified xsi:type="dcterms:W3CDTF">2016-04-08T20:00:26Z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