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0" r:id="rId1"/>
  </p:sldMasterIdLst>
  <p:notesMasterIdLst>
    <p:notesMasterId r:id="rId27"/>
  </p:notesMasterIdLst>
  <p:handoutMasterIdLst>
    <p:handoutMasterId r:id="rId28"/>
  </p:handoutMasterIdLst>
  <p:sldIdLst>
    <p:sldId id="562" r:id="rId2"/>
    <p:sldId id="370" r:id="rId3"/>
    <p:sldId id="509" r:id="rId4"/>
    <p:sldId id="551" r:id="rId5"/>
    <p:sldId id="554" r:id="rId6"/>
    <p:sldId id="555" r:id="rId7"/>
    <p:sldId id="557" r:id="rId8"/>
    <p:sldId id="556" r:id="rId9"/>
    <p:sldId id="525" r:id="rId10"/>
    <p:sldId id="512" r:id="rId11"/>
    <p:sldId id="511" r:id="rId12"/>
    <p:sldId id="549" r:id="rId13"/>
    <p:sldId id="526" r:id="rId14"/>
    <p:sldId id="517" r:id="rId15"/>
    <p:sldId id="496" r:id="rId16"/>
    <p:sldId id="481" r:id="rId17"/>
    <p:sldId id="534" r:id="rId18"/>
    <p:sldId id="535" r:id="rId19"/>
    <p:sldId id="536" r:id="rId20"/>
    <p:sldId id="537" r:id="rId21"/>
    <p:sldId id="513" r:id="rId22"/>
    <p:sldId id="518" r:id="rId23"/>
    <p:sldId id="560" r:id="rId24"/>
    <p:sldId id="559" r:id="rId25"/>
    <p:sldId id="522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00"/>
    <a:srgbClr val="A19157"/>
    <a:srgbClr val="CCCC99"/>
    <a:srgbClr val="BBE0E3"/>
    <a:srgbClr val="47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1" d="100"/>
          <a:sy n="151" d="100"/>
        </p:scale>
        <p:origin x="-2112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535E228-9799-2D45-825B-7171CA1D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2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DC534E3A-0430-BC47-8809-8A0C62BF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April 20,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A5F8-42A7-D644-8329-B9D75FB5D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4B774-0AF2-7845-9AF6-6CDAA31625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55613"/>
            <a:ext cx="73136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5986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598613"/>
            <a:ext cx="3581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5229-741E-554B-8925-87A062911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69AC-01E5-9942-9245-A71AD3C08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8FD03-89E3-6B4F-AB30-121E3E90CC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6FD5F-F2BA-034C-8CAC-F2741E6940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478C5-CDEE-7E4F-A12E-330C8894C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E0DED-7C17-CB46-B76A-A4A5FB49AB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52873-0931-C647-9CB1-1959A7678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3921B-CFE7-B048-B3A1-2A8F54A6D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CDA3D-BA50-944B-ADE4-CF0E164B54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April 20,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01E915-6857-6043-B30A-89C09EB9B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2590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Fundamentals of Industrial Hygiene</a:t>
            </a:r>
            <a:br>
              <a:rPr lang="en-US" dirty="0"/>
            </a:b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4410456"/>
          </a:xfrm>
        </p:spPr>
        <p:txBody>
          <a:bodyPr>
            <a:normAutofit/>
          </a:bodyPr>
          <a:lstStyle/>
          <a:p>
            <a:pPr marL="3175" indent="4763" algn="ctr">
              <a:buNone/>
              <a:defRPr/>
            </a:pPr>
            <a:endParaRPr lang="en-US" sz="4400" b="1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Chapter </a:t>
            </a:r>
            <a:r>
              <a:rPr lang="en-US" b="1" dirty="0" smtClean="0">
                <a:solidFill>
                  <a:srgbClr val="000000"/>
                </a:solidFill>
              </a:rPr>
              <a:t>22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Respiratory Protection</a:t>
            </a:r>
            <a:endParaRPr lang="en-US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endParaRPr lang="en-US" sz="3000" dirty="0"/>
          </a:p>
          <a:p>
            <a:pPr marL="3175" indent="4763" algn="ctr">
              <a:buNone/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>
              <a:buNone/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>
              <a:buNone/>
              <a:defRPr/>
            </a:pPr>
            <a:r>
              <a:rPr lang="en-US" sz="1800" dirty="0"/>
              <a:t>Compiled by Allen Sullivan, </a:t>
            </a:r>
          </a:p>
          <a:p>
            <a:pPr marL="3175" indent="4763" algn="ctr">
              <a:buNone/>
              <a:defRPr/>
            </a:pPr>
            <a:r>
              <a:rPr lang="en-US" sz="1800" dirty="0"/>
              <a:t>Assistant Professor, Safety and Health Management</a:t>
            </a:r>
            <a:br>
              <a:rPr lang="en-US" sz="1800" dirty="0"/>
            </a:br>
            <a:r>
              <a:rPr lang="en-US" sz="1800" dirty="0"/>
              <a:t>Central Washington University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4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Classes of Respirators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Respiratory-protective devices can be categorized into three classes based on the capabilities and limitations: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air-purifying devices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atmosphere-supplying devices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combination air-purifying and atmosphere supplying devices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HVAC </a:t>
            </a:r>
            <a:r>
              <a:rPr lang="en-US" dirty="0">
                <a:solidFill>
                  <a:srgbClr val="000000"/>
                </a:solidFill>
              </a:rPr>
              <a:t>systems also provide for odor control and maintenance of oxygen and carbon dioxide levels.</a:t>
            </a:r>
          </a:p>
          <a:p>
            <a:pPr lvl="1">
              <a:defRPr/>
            </a:pPr>
            <a:endParaRPr lang="en-US" sz="20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Air-Purifying Devices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Function to cleanse the contaminated atmosphere before breathing.</a:t>
            </a:r>
          </a:p>
          <a:p>
            <a:pPr marL="463550" indent="-230188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limited to use in atmospheres containing sufficient oxygen and contaminant level is within devices ability to cleanse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useful life is limited: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concentration of contaminants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breathing rate of wearer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temperature and humidity levels in workplace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removal capacity of air-purifying medium</a:t>
            </a:r>
          </a:p>
          <a:p>
            <a:pPr marL="914400" lvl="2" indent="0" eaLnBrk="1" hangingPunct="1"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aerosol-removing respirators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gas/vapor-removing respirators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combination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powered air-purifying respirators (PAPRs)</a:t>
            </a:r>
          </a:p>
        </p:txBody>
      </p:sp>
    </p:spTree>
    <p:extLst>
      <p:ext uri="{BB962C8B-B14F-4D97-AF65-F5344CB8AC3E}">
        <p14:creationId xmlns:p14="http://schemas.microsoft.com/office/powerpoint/2010/main" val="36434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533400" y="455613"/>
            <a:ext cx="7848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Aerosol-Removing Respirators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225425" lvl="1" indent="-225425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Offer protection against airborne particulate matter, but do not protect against gases, vapors, and oxygen deficiency</a:t>
            </a:r>
          </a:p>
          <a:p>
            <a:pPr marL="463550" lvl="1" indent="-230188">
              <a:defRPr/>
            </a:pPr>
            <a:r>
              <a:rPr lang="en-US" dirty="0" smtClean="0">
                <a:solidFill>
                  <a:srgbClr val="000000"/>
                </a:solidFill>
              </a:rPr>
              <a:t>nine classes of filter respirators allowed:</a:t>
            </a:r>
          </a:p>
          <a:p>
            <a:pPr marL="737870" lvl="2" indent="-230188">
              <a:defRPr/>
            </a:pPr>
            <a:r>
              <a:rPr lang="en-US" dirty="0" smtClean="0">
                <a:solidFill>
                  <a:srgbClr val="000000"/>
                </a:solidFill>
              </a:rPr>
              <a:t>type of aerosol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N-series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R-series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P-series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filter efficiency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95%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99%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99.97%</a:t>
            </a:r>
          </a:p>
        </p:txBody>
      </p:sp>
    </p:spTree>
    <p:extLst>
      <p:ext uri="{BB962C8B-B14F-4D97-AF65-F5344CB8AC3E}">
        <p14:creationId xmlns:p14="http://schemas.microsoft.com/office/powerpoint/2010/main" val="12655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Gas/Vapor-Removing Respirators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Protect against certain gases and vapors by using various chemical filters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adsorption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chemosorption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service life depends on several factors: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high contaminant concentrations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high breathing rate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high humidity levels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488" y="2438400"/>
            <a:ext cx="2362200" cy="22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648200"/>
            <a:ext cx="1455725" cy="1828800"/>
          </a:xfrm>
          <a:prstGeom prst="rect">
            <a:avLst/>
          </a:prstGeom>
        </p:spPr>
      </p:pic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Atmosphere-Supplying Respirators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Provide a </a:t>
            </a:r>
            <a:r>
              <a:rPr lang="en-US" dirty="0" err="1" smtClean="0">
                <a:solidFill>
                  <a:srgbClr val="000000"/>
                </a:solidFill>
              </a:rPr>
              <a:t>respirable</a:t>
            </a:r>
            <a:r>
              <a:rPr lang="en-US" dirty="0" smtClean="0">
                <a:solidFill>
                  <a:srgbClr val="000000"/>
                </a:solidFill>
              </a:rPr>
              <a:t> atmosphere to wearer independent of ambient air.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air-line respirators </a:t>
            </a:r>
            <a:r>
              <a:rPr lang="en-US" sz="2000" dirty="0" smtClean="0">
                <a:solidFill>
                  <a:srgbClr val="000000"/>
                </a:solidFill>
              </a:rPr>
              <a:t>(non-IDLH atmospheres only)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demand mode (negative pressure on inhalation)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pressure mode (positive pressure at all times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continuous flow (used where ample air supply is available)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self-contained breathing apparatus (SCBA) respirators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closed-circuit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open-circuit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combination air-line and SCBA respirators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primary airline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auxillary</a:t>
            </a:r>
            <a:r>
              <a:rPr lang="en-US" dirty="0" smtClean="0">
                <a:solidFill>
                  <a:srgbClr val="000000"/>
                </a:solidFill>
              </a:rPr>
              <a:t> SCBA</a:t>
            </a:r>
          </a:p>
          <a:p>
            <a:pPr marL="1371600" lvl="3" indent="0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≤ 10-minute (escape only)</a:t>
            </a:r>
            <a:endParaRPr lang="en-US" dirty="0">
              <a:solidFill>
                <a:srgbClr val="000000"/>
              </a:solidFill>
            </a:endParaRPr>
          </a:p>
          <a:p>
            <a:pPr marL="1371600" lvl="3" indent="0" eaLnBrk="1" hangingPunct="1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&gt; 15-minute (emergency entry)</a:t>
            </a:r>
            <a:endParaRPr lang="en-US" sz="2000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endParaRPr lang="en-US" sz="2000" i="1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725" y="4627847"/>
            <a:ext cx="1437091" cy="1823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839" y="2362200"/>
            <a:ext cx="1371600" cy="18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2"/>
            <a:ext cx="8229600" cy="12969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Combination Air-Purifying and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Atmosphere-Supplying Devices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686800" cy="487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Can be used in either air-purifying or air-line mode.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limitations include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cannot be used in IDLH atmospheres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cannot be used in oxygen-deficient atmospheres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must use hose lengths and pressure ranges specified by manufacturer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can only be used in atmospheres for which the air-purifying element is approved</a:t>
            </a:r>
          </a:p>
        </p:txBody>
      </p:sp>
    </p:spTree>
    <p:extLst>
      <p:ext uri="{BB962C8B-B14F-4D97-AF65-F5344CB8AC3E}">
        <p14:creationId xmlns:p14="http://schemas.microsoft.com/office/powerpoint/2010/main" val="11191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Respirator Selection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5257800"/>
          </a:xfrm>
        </p:spPr>
        <p:txBody>
          <a:bodyPr/>
          <a:lstStyle/>
          <a:p>
            <a:pPr marL="225425" lvl="1" indent="-225425"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Proper selection starts with an assessment of the inhalation hazards present in the workplace.</a:t>
            </a:r>
          </a:p>
          <a:p>
            <a:pPr marL="576263" lvl="1" indent="-342900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29 CFR 1910.134 states that respirators shall be selected on the basis of respiratory hazard(s) in the workplace and relevant workplace and user factors: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nature of hazardous operation or process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type of respiratory hazard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location of hazardous area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(in relation to nearest </a:t>
            </a:r>
            <a:r>
              <a:rPr lang="en-US" sz="1800" dirty="0" err="1" smtClean="0">
                <a:solidFill>
                  <a:srgbClr val="000000"/>
                </a:solidFill>
                <a:cs typeface="+mn-cs"/>
              </a:rPr>
              <a:t>respirable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 air source)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time period respirators must be worn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worker activities</a:t>
            </a:r>
          </a:p>
          <a:p>
            <a:pPr lvl="2" indent="0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052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Hazard Determination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5257800"/>
          </a:xfrm>
        </p:spPr>
        <p:txBody>
          <a:bodyPr/>
          <a:lstStyle/>
          <a:p>
            <a:pPr marL="225425" lvl="1" indent="-225425"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The steps for hazard determination are:</a:t>
            </a:r>
          </a:p>
          <a:p>
            <a:pPr marL="0" lvl="1" indent="0" eaLnBrk="1" hangingPunct="1">
              <a:buNone/>
              <a:defRPr/>
            </a:pPr>
            <a:endParaRPr lang="en-US" sz="1000" dirty="0" smtClean="0">
              <a:solidFill>
                <a:srgbClr val="000000"/>
              </a:solidFill>
              <a:cs typeface="+mn-cs"/>
            </a:endParaRPr>
          </a:p>
          <a:p>
            <a:pPr marL="688975" lvl="2" indent="-344488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f the potential for an oxygen-deficient atmosphere exists, measure the oxygen level.</a:t>
            </a: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 marL="688975" lvl="2" indent="-344488" eaLnBrk="1" hangingPunct="1">
              <a:buFont typeface="+mj-lt"/>
              <a:buAutoNum type="arabicParenR"/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etermine what contaminant(s) may be present.</a:t>
            </a:r>
          </a:p>
          <a:p>
            <a:pPr marL="688975" lvl="2" indent="-344488" eaLnBrk="1" hangingPunct="1">
              <a:buFont typeface="+mj-lt"/>
              <a:buAutoNum type="arabicParenR"/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etermine if any OELs exist for the contaminant(s).</a:t>
            </a:r>
          </a:p>
          <a:p>
            <a:pPr marL="688975" lvl="2" indent="-344488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etermine if any IDLH concentrations for contaminant(s) exist.</a:t>
            </a:r>
          </a:p>
          <a:p>
            <a:pPr marL="688975" lvl="2" indent="-344488" eaLnBrk="1" hangingPunct="1">
              <a:buFont typeface="+mj-lt"/>
              <a:buAutoNum type="arabicParenR"/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easure the concentration of the contaminant(s).</a:t>
            </a:r>
          </a:p>
          <a:p>
            <a:pPr marL="688975" lvl="2" indent="-344488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etermine if the contaminant(s) can be absorbed through the skin, cause skin irritation, or be irritating or corrosive to the eyes or skin.</a:t>
            </a:r>
          </a:p>
          <a:p>
            <a:pPr marL="688975" lvl="2" indent="-344488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or gases/vapors, determine if there is a known taste, odor, or irritation threshold.</a:t>
            </a:r>
          </a:p>
        </p:txBody>
      </p:sp>
    </p:spTree>
    <p:extLst>
      <p:ext uri="{BB962C8B-B14F-4D97-AF65-F5344CB8AC3E}">
        <p14:creationId xmlns:p14="http://schemas.microsoft.com/office/powerpoint/2010/main" val="39788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Warning Properties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5257800"/>
          </a:xfrm>
        </p:spPr>
        <p:txBody>
          <a:bodyPr/>
          <a:lstStyle/>
          <a:p>
            <a:pPr marL="225425" lvl="1" indent="-225425"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Warning properties rely on human senses, and those senses are not foolproof.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variation of odor threshold of general population</a:t>
            </a:r>
          </a:p>
          <a:p>
            <a:pPr marL="1147763" lvl="2" indent="0" eaLnBrk="1" hangingPunct="1"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(two orders of magnitude)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shift in odor threshold </a:t>
            </a:r>
          </a:p>
          <a:p>
            <a:pPr marL="1147763" lvl="2" indent="0" eaLnBrk="1" hangingPunct="1"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(caused by extended exposure to low concentrations)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shifts in odor 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threshold</a:t>
            </a:r>
          </a:p>
          <a:p>
            <a:pPr marL="1147763" lvl="2" indent="0" eaLnBrk="1" hangingPunct="1"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(caused by simple colds or other illnesses)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failure to notice odors </a:t>
            </a:r>
          </a:p>
          <a:p>
            <a:pPr marL="1147763" lvl="2" indent="0" eaLnBrk="1" hangingPunct="1"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(distractions in workplace)	</a:t>
            </a:r>
          </a:p>
        </p:txBody>
      </p:sp>
    </p:spTree>
    <p:extLst>
      <p:ext uri="{BB962C8B-B14F-4D97-AF65-F5344CB8AC3E}">
        <p14:creationId xmlns:p14="http://schemas.microsoft.com/office/powerpoint/2010/main" val="39788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2"/>
            <a:ext cx="8686800" cy="12207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Immediately Dangerous </a:t>
            </a: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to </a:t>
            </a:r>
            <a:r>
              <a:rPr lang="en-US" dirty="0" smtClean="0">
                <a:cs typeface="+mj-cs"/>
              </a:rPr>
              <a:t>Life </a:t>
            </a:r>
            <a:r>
              <a:rPr lang="en-US" dirty="0" smtClean="0">
                <a:cs typeface="+mj-cs"/>
              </a:rPr>
              <a:t>and </a:t>
            </a:r>
            <a:r>
              <a:rPr lang="en-US" dirty="0" smtClean="0">
                <a:cs typeface="+mj-cs"/>
              </a:rPr>
              <a:t>Health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686800" cy="4876800"/>
          </a:xfrm>
        </p:spPr>
        <p:txBody>
          <a:bodyPr/>
          <a:lstStyle/>
          <a:p>
            <a:pPr marL="342900" lvl="1" indent="-342900"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Numerous definitions have been presented, but the common theme is that exposure to IDLH atmospheres would affect workers acutely as opposed to chronically.</a:t>
            </a:r>
          </a:p>
          <a:p>
            <a:pPr marL="576263" lvl="1" indent="-342900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OHSA defines IDLH as an atmosphere that: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poses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an immediate threat to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life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would cause irreversible adverse health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effects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would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impair an individual’s ability to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escape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569913" lvl="3" indent="-284163" eaLnBrk="1" hangingPunct="1">
              <a:lnSpc>
                <a:spcPct val="80000"/>
              </a:lnSpc>
              <a:buNone/>
              <a:defRPr/>
            </a:pPr>
            <a:r>
              <a:rPr lang="en-US" i="1" dirty="0" smtClean="0">
                <a:solidFill>
                  <a:srgbClr val="000000"/>
                </a:solidFill>
                <a:cs typeface="+mn-cs"/>
              </a:rPr>
              <a:t>Note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:  The only two devices that can be used in IDLH atmospheres are the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full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facepiece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pressure-demand SCBA (minimum 30 minutes) and the combination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full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facepiece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</a:t>
            </a:r>
            <a:br>
              <a:rPr lang="en-US" dirty="0" smtClean="0">
                <a:solidFill>
                  <a:srgbClr val="000000"/>
                </a:solidFill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cs typeface="+mn-cs"/>
              </a:rPr>
              <a:t>air-line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with auxiliary SCBA (minimum 10-minute).	</a:t>
            </a:r>
          </a:p>
        </p:txBody>
      </p:sp>
    </p:spTree>
    <p:extLst>
      <p:ext uri="{BB962C8B-B14F-4D97-AF65-F5344CB8AC3E}">
        <p14:creationId xmlns:p14="http://schemas.microsoft.com/office/powerpoint/2010/main" val="39788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Introduction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If the work environment is still not  completely safe after engineering and administrative controls have been implemented, it will be necessary to use respirators.</a:t>
            </a:r>
          </a:p>
          <a:p>
            <a:pPr marL="166688" indent="-166688"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OSHA has established 29 CFR 1910.134:  </a:t>
            </a:r>
            <a:r>
              <a:rPr lang="en-US" sz="2400" i="1" dirty="0" smtClean="0">
                <a:solidFill>
                  <a:srgbClr val="000000"/>
                </a:solidFill>
                <a:cs typeface="+mn-cs"/>
              </a:rPr>
              <a:t>Respiratory Protection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, for regulating the use of respiratory-protective equipment.</a:t>
            </a:r>
          </a:p>
          <a:p>
            <a:pPr marL="688975" lvl="1" indent="-231775">
              <a:defRPr/>
            </a:pPr>
            <a:r>
              <a:rPr lang="en-US" dirty="0" smtClean="0">
                <a:solidFill>
                  <a:srgbClr val="000000"/>
                </a:solidFill>
              </a:rPr>
              <a:t>Respirators are the least satisfactory means of exposure control:</a:t>
            </a:r>
          </a:p>
          <a:p>
            <a:pPr marL="914400" lvl="2" indent="-225425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some employees may not be able to wear a respirator;</a:t>
            </a:r>
          </a:p>
          <a:p>
            <a:pPr marL="914400" lvl="2" indent="-225425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respirators can be cumbersome to use and hot to wear</a:t>
            </a:r>
          </a:p>
          <a:p>
            <a:pPr marL="914400" lvl="2" indent="-225425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respirators may reduce vision and interfere with communication</a:t>
            </a:r>
          </a:p>
          <a:p>
            <a:pPr marL="914400" lvl="1" indent="-225425" eaLnBrk="1" hangingPunct="1"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Assigned Protection Factors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225425" lvl="1" indent="-225425"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The expected workplace level of respiratory protection provided by a properly functioning respirator that was properly fitted to a trained user.</a:t>
            </a:r>
          </a:p>
          <a:p>
            <a:pPr marL="576263" lvl="1" indent="-342900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Established by OSHA 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(see Table 22-G in text)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.</a:t>
            </a:r>
          </a:p>
          <a:p>
            <a:pPr marL="0" lvl="1" indent="0" eaLnBrk="1" hangingPunct="1">
              <a:buNone/>
              <a:defRPr/>
            </a:pP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marL="0" lvl="1" indent="0" eaLnBrk="1" hangingPunct="1">
              <a:lnSpc>
                <a:spcPct val="70000"/>
              </a:lnSpc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cs typeface="+mn-cs"/>
              </a:rPr>
              <a:t>	Note</a:t>
            </a:r>
            <a:r>
              <a:rPr lang="en-US" sz="1600" dirty="0" smtClean="0">
                <a:solidFill>
                  <a:srgbClr val="000000"/>
                </a:solidFill>
                <a:cs typeface="+mn-cs"/>
              </a:rPr>
              <a:t>:  An APF of 10 means the respirator will reduce the </a:t>
            </a:r>
            <a:r>
              <a:rPr lang="en-US" sz="1600" dirty="0" smtClean="0">
                <a:solidFill>
                  <a:srgbClr val="000000"/>
                </a:solidFill>
                <a:cs typeface="+mn-cs"/>
              </a:rPr>
              <a:t>concentration </a:t>
            </a:r>
            <a:r>
              <a:rPr lang="en-US" sz="1600" dirty="0" smtClean="0">
                <a:solidFill>
                  <a:srgbClr val="000000"/>
                </a:solidFill>
                <a:cs typeface="+mn-cs"/>
              </a:rPr>
              <a:t>of </a:t>
            </a:r>
            <a:r>
              <a:rPr lang="en-US" sz="1600" dirty="0" smtClean="0">
                <a:solidFill>
                  <a:srgbClr val="000000"/>
                </a:solidFill>
                <a:cs typeface="+mn-cs"/>
              </a:rPr>
              <a:t>	contaminant </a:t>
            </a:r>
            <a:r>
              <a:rPr lang="en-US" sz="1600" dirty="0" smtClean="0">
                <a:solidFill>
                  <a:srgbClr val="000000"/>
                </a:solidFill>
                <a:cs typeface="+mn-cs"/>
              </a:rPr>
              <a:t>actually breathed by the </a:t>
            </a:r>
            <a:r>
              <a:rPr lang="en-US" sz="1600" dirty="0" smtClean="0">
                <a:solidFill>
                  <a:srgbClr val="000000"/>
                </a:solidFill>
                <a:cs typeface="+mn-cs"/>
              </a:rPr>
              <a:t>worker </a:t>
            </a:r>
            <a:r>
              <a:rPr lang="en-US" sz="1600" dirty="0" smtClean="0">
                <a:solidFill>
                  <a:srgbClr val="000000"/>
                </a:solidFill>
                <a:cs typeface="+mn-cs"/>
              </a:rPr>
              <a:t>by 10 times compared to actual </a:t>
            </a:r>
            <a:r>
              <a:rPr lang="en-US" sz="1600" dirty="0" smtClean="0">
                <a:solidFill>
                  <a:srgbClr val="000000"/>
                </a:solidFill>
                <a:cs typeface="+mn-cs"/>
              </a:rPr>
              <a:t>	airborne contamination</a:t>
            </a:r>
            <a:r>
              <a:rPr lang="en-US" sz="1600" dirty="0" smtClean="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4648200"/>
            <a:ext cx="4495800" cy="19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Change Schedules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225425" lvl="1" indent="-225425"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Unless the cartridge has an end-of-service indicator built in, the only method available for replacing cartridges before breakthrough is by a cartridge change schedule.</a:t>
            </a:r>
          </a:p>
          <a:p>
            <a:pPr marL="463550" lvl="1" indent="-230188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Unless OSHA has established a change schedule, a documented,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/>
            </a:r>
            <a:br>
              <a:rPr lang="en-US" dirty="0" smtClean="0">
                <a:solidFill>
                  <a:srgbClr val="000000"/>
                </a:solidFill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cs typeface="+mn-cs"/>
              </a:rPr>
              <a:t>pre-determined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interval must be established based on: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specific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respirator and cartridge to be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used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airborne concentration of contaminant(s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)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temperature and humidity in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workplace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pattern of respirator use (hours/shift, shifts/week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)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expected work 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876800"/>
            <a:ext cx="2209800" cy="14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Respirator Selection Steps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640080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if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atmosphere is oxygen-deficient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000000"/>
                </a:solidFill>
                <a:cs typeface="+mn-cs"/>
              </a:rPr>
              <a:t>a respirator approved for IDLH atmospheres must be selected </a:t>
            </a:r>
          </a:p>
          <a:p>
            <a:pPr marL="640080" lvl="1" indent="0">
              <a:buNone/>
              <a:defRPr/>
            </a:pPr>
            <a:endParaRPr lang="en-US" sz="1200" dirty="0" smtClean="0">
              <a:solidFill>
                <a:srgbClr val="000000"/>
              </a:solidFill>
              <a:cs typeface="+mn-cs"/>
            </a:endParaRPr>
          </a:p>
          <a:p>
            <a:pPr marL="640080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if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potential contaminant(s) could not be identified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</a:rPr>
              <a:t>a respirator approved for IDLH atmospheres must be selected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548640" lvl="2" indent="0"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640080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if no OEL is available and estimates of toxicity cannot be determined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 </a:t>
            </a:r>
            <a:r>
              <a:rPr lang="en-US" sz="2000" dirty="0" smtClean="0">
                <a:solidFill>
                  <a:srgbClr val="000000"/>
                </a:solidFill>
              </a:rPr>
              <a:t>respirator approved for IDLH atmospheres must be selected </a:t>
            </a:r>
          </a:p>
          <a:p>
            <a:pPr indent="0">
              <a:buNone/>
              <a:defRPr/>
            </a:pPr>
            <a:endParaRPr lang="en-US" sz="1400" dirty="0" smtClean="0">
              <a:solidFill>
                <a:srgbClr val="000000"/>
              </a:solidFill>
              <a:cs typeface="+mn-cs"/>
            </a:endParaRPr>
          </a:p>
          <a:p>
            <a:pPr marL="640080" indent="-457200">
              <a:buFont typeface="+mj-lt"/>
              <a:buAutoNum type="arabicPeriod" startAt="4"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if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concentration of contaminant(s) exceed published IDLH</a:t>
            </a: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</a:rPr>
              <a:t>a respirator approved for IDLH atmospheres must be </a:t>
            </a:r>
            <a:r>
              <a:rPr lang="en-US" sz="2000" dirty="0" smtClean="0">
                <a:solidFill>
                  <a:srgbClr val="000000"/>
                </a:solidFill>
              </a:rPr>
              <a:t>selected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620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Respirator Selection Steps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 marL="640080" indent="-457200">
              <a:buFont typeface="+mj-lt"/>
              <a:buAutoNum type="arabicPeriod" startAt="5"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divide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the contaminant concentration by the exposure limit to obtain a hazard ratio</a:t>
            </a:r>
          </a:p>
          <a:p>
            <a:pPr marL="525780" indent="-342900">
              <a:buFont typeface="+mj-lt"/>
              <a:buAutoNum type="arabicPeriod" startAt="5"/>
              <a:defRPr/>
            </a:pPr>
            <a:endParaRPr lang="en-US" sz="1400" dirty="0" smtClean="0">
              <a:solidFill>
                <a:srgbClr val="000000"/>
              </a:solidFill>
              <a:cs typeface="+mn-cs"/>
            </a:endParaRPr>
          </a:p>
          <a:p>
            <a:pPr marL="640080" indent="-457200">
              <a:buFont typeface="+mj-lt"/>
              <a:buAutoNum type="arabicPeriod" startAt="5"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if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substance-specific standards exist for the contaminant(s), consider those guidelines</a:t>
            </a:r>
          </a:p>
          <a:p>
            <a:pPr marL="525780" indent="-342900">
              <a:buFont typeface="+mj-lt"/>
              <a:buAutoNum type="arabicPeriod" startAt="5"/>
              <a:defRPr/>
            </a:pPr>
            <a:endParaRPr lang="en-US" sz="1400" dirty="0" smtClean="0">
              <a:solidFill>
                <a:srgbClr val="000000"/>
              </a:solidFill>
              <a:cs typeface="+mn-cs"/>
            </a:endParaRPr>
          </a:p>
          <a:p>
            <a:pPr marL="640080" indent="-457200">
              <a:buFont typeface="+mj-lt"/>
              <a:buAutoNum type="arabicPeriod" startAt="5"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if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more than one contaminant is present, consider potential additive/synergistic effects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000000"/>
                </a:solidFill>
                <a:cs typeface="+mn-cs"/>
              </a:rPr>
              <a:t>use the ACGIH TLV for mixtures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000000"/>
                </a:solidFill>
                <a:cs typeface="+mn-cs"/>
              </a:rPr>
              <a:t>select a filter with an APF greater than the hazard ratio</a:t>
            </a:r>
          </a:p>
        </p:txBody>
      </p:sp>
    </p:spTree>
    <p:extLst>
      <p:ext uri="{BB962C8B-B14F-4D97-AF65-F5344CB8AC3E}">
        <p14:creationId xmlns:p14="http://schemas.microsoft.com/office/powerpoint/2010/main" val="30807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762000" y="455613"/>
            <a:ext cx="7620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Respirator Selection Steps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640080" indent="-457200">
              <a:buFont typeface="+mj-lt"/>
              <a:buAutoNum type="arabicPeriod" startAt="8"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if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contaminant(s) is an particle</a:t>
            </a:r>
          </a:p>
          <a:p>
            <a:pPr marL="730250" lvl="1" indent="-219075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 respirator with a particulate filter must be selected</a:t>
            </a:r>
          </a:p>
          <a:p>
            <a:pPr marL="730250" lvl="2" indent="-219075">
              <a:defRPr/>
            </a:pPr>
            <a:r>
              <a:rPr lang="en-US" sz="2000" dirty="0" smtClean="0">
                <a:solidFill>
                  <a:srgbClr val="000000"/>
                </a:solidFill>
                <a:cs typeface="+mn-cs"/>
              </a:rPr>
              <a:t>proper series (N, R, P)</a:t>
            </a:r>
          </a:p>
          <a:p>
            <a:pPr marL="730250" lvl="2" indent="-219075">
              <a:defRPr/>
            </a:pPr>
            <a:r>
              <a:rPr lang="en-US" sz="2000" dirty="0" smtClean="0">
                <a:solidFill>
                  <a:srgbClr val="000000"/>
                </a:solidFill>
                <a:cs typeface="+mn-cs"/>
              </a:rPr>
              <a:t>proper efficiency (95%, 99%, 99.97%)</a:t>
            </a:r>
          </a:p>
          <a:p>
            <a:pPr marL="1097280" lvl="2" indent="0">
              <a:buNone/>
              <a:defRPr/>
            </a:pPr>
            <a:endParaRPr lang="en-US" sz="1200" dirty="0" smtClean="0">
              <a:solidFill>
                <a:srgbClr val="000000"/>
              </a:solidFill>
              <a:cs typeface="+mn-cs"/>
            </a:endParaRPr>
          </a:p>
          <a:p>
            <a:pPr marL="640080" indent="-457200">
              <a:buFont typeface="+mj-lt"/>
              <a:buAutoNum type="arabicPeriod" startAt="8"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if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contaminant is a gas/vapor</a:t>
            </a:r>
          </a:p>
          <a:p>
            <a:pPr marL="747713" lvl="1" indent="-236538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 respirator with an effective cartridge must be selected</a:t>
            </a:r>
          </a:p>
          <a:p>
            <a:pPr marL="747713" lvl="1" indent="-236538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establish a change schedule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Respirator Fit Testing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Proper protection will not be provided if the respirator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facepiece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does not fit the wearer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properly.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All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tight-fitting (half- and full-</a:t>
            </a:r>
            <a:r>
              <a:rPr lang="en-US" sz="2400" dirty="0" err="1" smtClean="0">
                <a:solidFill>
                  <a:srgbClr val="000000"/>
                </a:solidFill>
                <a:cs typeface="+mn-cs"/>
              </a:rPr>
              <a:t>facepiece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) respirators (whether positive or negative pressure) must be fit tested.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qualitative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fit testing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relies on wearer’s subjective response 				  to detection of a test agent</a:t>
            </a:r>
            <a:endParaRPr lang="en-US" dirty="0">
              <a:solidFill>
                <a:srgbClr val="000000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quantitative fit testing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measures for actual leakage 					  of a test agent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029364"/>
            <a:ext cx="1905000" cy="2828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031343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Respiratory Protection Programs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29 CFR 1910.134 requires a written program be developed when respiratory protection is required.</a:t>
            </a:r>
          </a:p>
          <a:p>
            <a:pPr marL="463550" indent="-230188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Should include worksite-specific procedures covering: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exposure assessment;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proper selection of equipment;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medical evaluation of respirator wearers;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fit testing of workers;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proper respirator use </a:t>
            </a:r>
            <a:r>
              <a:rPr lang="en-US" sz="1800" dirty="0" smtClean="0">
                <a:solidFill>
                  <a:srgbClr val="000000"/>
                </a:solidFill>
              </a:rPr>
              <a:t>(routine, emergency, and 		         rescue operations)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schedules (</a:t>
            </a:r>
            <a:r>
              <a:rPr lang="en-US" sz="1800" dirty="0" smtClean="0">
                <a:solidFill>
                  <a:srgbClr val="000000"/>
                </a:solidFill>
              </a:rPr>
              <a:t>cleaning, storing, inspection, repairing, 		               and discarding)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regular program evaluation.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659" y="2971800"/>
            <a:ext cx="2324341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726633"/>
            <a:ext cx="1752600" cy="21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6868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Respiratory Protection Programs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Worksite-specific procedures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procedures must cover each element in enough detail so it is clear exactly how each element will be accomplished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should include disciplinary policies regarding failure to use respirators and facial hair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Exposure assessment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identify the need for respirators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identify the level of protection required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establish required change schedule for chemical cartridge respirators</a:t>
            </a:r>
          </a:p>
        </p:txBody>
      </p:sp>
    </p:spTree>
    <p:extLst>
      <p:ext uri="{BB962C8B-B14F-4D97-AF65-F5344CB8AC3E}">
        <p14:creationId xmlns:p14="http://schemas.microsoft.com/office/powerpoint/2010/main" val="42479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6868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Respiratory Protection Programs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7630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Proper selection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hazard to which worker is exposed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exposure assessment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relevant workplace and use factors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Medical </a:t>
            </a:r>
            <a:r>
              <a:rPr lang="en-US" dirty="0">
                <a:solidFill>
                  <a:srgbClr val="000000"/>
                </a:solidFill>
              </a:rPr>
              <a:t>evaluation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physiological stresses associated with respirator use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type of respirator (types and weights)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job/task being performed (work activities, physical effort, duration)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workplace conditions (additional PPE, environmental conditions)</a:t>
            </a: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68172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Respiratory Protection Programs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Respirator fit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workers using tight-fitting respirators must be fit tested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Respirator use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respirator wearers must check seal before entering harmful atmospheres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not a substitute for a qualitative or quantitative fit test</a:t>
            </a:r>
          </a:p>
          <a:p>
            <a:pPr lvl="2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575810"/>
            <a:ext cx="3042920" cy="2282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18000"/>
            <a:ext cx="2286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4318000"/>
            <a:ext cx="2286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686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Respiratory Protection Programs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Training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upon initial assignment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annual retraining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retrain when: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changes in workplace or respirator type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inadequacies in worker knowledge or use of respirator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any other situation where retraining appears necessary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wearer must be able to demonstrate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why respirator is necessary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limitations and capabilities of respirator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how to use respirator in emergency situations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to to inspect, don &amp; doff, use, and check seals</a:t>
            </a:r>
          </a:p>
          <a:p>
            <a:pPr lvl="3">
              <a:defRPr/>
            </a:pP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Note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:  Must include an opportunity for each wearer to handle the respirator and include demonstrations and practice.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how </a:t>
            </a:r>
            <a:r>
              <a:rPr lang="en-US" dirty="0">
                <a:solidFill>
                  <a:srgbClr val="000000"/>
                </a:solidFill>
              </a:rPr>
              <a:t>to recognize signs and symptoms that may prevent respirator use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general requirements of the OSHA standard</a:t>
            </a:r>
          </a:p>
          <a:p>
            <a:pPr lvl="2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686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Respiratory Protection Programs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Respirator maintenance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cleaning and disinfecting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inspection for defects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proper storage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Exposure assessment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identify the need for respirators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identify the level of protection required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establish required change schedule for chemical cartridge respirators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7800"/>
            <a:ext cx="25146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99" y="5334000"/>
            <a:ext cx="1840189" cy="1559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330952"/>
            <a:ext cx="2057400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Respiratory Program Administration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Responsibility for program must be assigned to one person who may have the assistance of others.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must have sufficient knowledge of: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current issue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advances in technology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regulatory changes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responsibilities include: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conducting exposure assessments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selecting appropriate respirators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maintaining records and written procedures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evaluating program effectiveness (ongoing surveillance)</a:t>
            </a:r>
          </a:p>
        </p:txBody>
      </p:sp>
    </p:spTree>
    <p:extLst>
      <p:ext uri="{BB962C8B-B14F-4D97-AF65-F5344CB8AC3E}">
        <p14:creationId xmlns:p14="http://schemas.microsoft.com/office/powerpoint/2010/main" val="25264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C680A97E1C40AF050045783C8667" ma:contentTypeVersion="0" ma:contentTypeDescription="Create a new document." ma:contentTypeScope="" ma:versionID="3812dd1121bf833e8deae658c465e2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56c988c67c08041d1f76481abc744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4F2EC6-462A-4A7E-8ECE-9665A77A7E51}"/>
</file>

<file path=customXml/itemProps2.xml><?xml version="1.0" encoding="utf-8"?>
<ds:datastoreItem xmlns:ds="http://schemas.openxmlformats.org/officeDocument/2006/customXml" ds:itemID="{03957025-B42C-4724-9AB9-54C95AB75B71}"/>
</file>

<file path=customXml/itemProps3.xml><?xml version="1.0" encoding="utf-8"?>
<ds:datastoreItem xmlns:ds="http://schemas.openxmlformats.org/officeDocument/2006/customXml" ds:itemID="{E8660D98-718E-407D-B4AA-F84A9CC71692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44717</TotalTime>
  <Words>1447</Words>
  <Application>Microsoft Office PowerPoint</Application>
  <PresentationFormat>On-screen Show (4:3)</PresentationFormat>
  <Paragraphs>232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Fundamentals of Industrial Hygiene 6th Edition  </vt:lpstr>
      <vt:lpstr>Introduction</vt:lpstr>
      <vt:lpstr>Respiratory Protection Programs</vt:lpstr>
      <vt:lpstr>Respiratory Protection Programs (cont.)</vt:lpstr>
      <vt:lpstr>Respiratory Protection Programs (cont.)</vt:lpstr>
      <vt:lpstr>Respiratory Protection Programs (cont.)</vt:lpstr>
      <vt:lpstr>Respiratory Protection Programs (cont.)</vt:lpstr>
      <vt:lpstr>Respiratory Protection Programs (cont.)</vt:lpstr>
      <vt:lpstr>Respiratory Program Administration</vt:lpstr>
      <vt:lpstr>Classes of Respirators</vt:lpstr>
      <vt:lpstr>Air-Purifying Devices</vt:lpstr>
      <vt:lpstr>Aerosol-Removing Respirators</vt:lpstr>
      <vt:lpstr>Gas/Vapor-Removing Respirators</vt:lpstr>
      <vt:lpstr>Atmosphere-Supplying Respirators</vt:lpstr>
      <vt:lpstr>Combination Air-Purifying and  Atmosphere-Supplying Devices</vt:lpstr>
      <vt:lpstr>Respirator Selection</vt:lpstr>
      <vt:lpstr>Hazard Determination</vt:lpstr>
      <vt:lpstr>Warning Properties</vt:lpstr>
      <vt:lpstr>Immediately Dangerous  to Life and Health</vt:lpstr>
      <vt:lpstr>Assigned Protection Factors</vt:lpstr>
      <vt:lpstr>Change Schedules</vt:lpstr>
      <vt:lpstr>Respirator Selection Steps</vt:lpstr>
      <vt:lpstr>Respirator Selection Steps (cont.)</vt:lpstr>
      <vt:lpstr>Respirator Selection Steps (cont.)</vt:lpstr>
      <vt:lpstr>Respirator Fit Testing</vt:lpstr>
    </vt:vector>
  </TitlesOfParts>
  <Company>John Wiley and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Wiley &amp; Sons</dc:title>
  <dc:creator>Nicole Spiegel</dc:creator>
  <cp:lastModifiedBy>Deborah Meyer</cp:lastModifiedBy>
  <cp:revision>577</cp:revision>
  <dcterms:created xsi:type="dcterms:W3CDTF">2004-12-09T15:05:43Z</dcterms:created>
  <dcterms:modified xsi:type="dcterms:W3CDTF">2016-04-20T16:58:40Z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0x010100A87CC680A97E1C40AF050045783C8667</vt:lpwstr>
  </property>
</Properties>
</file>