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drawing2.xml" ContentType="application/vnd.ms-office.drawingml.diagramDrawing+xml"/>
  <Override PartName="/ppt/diagrams/layout2.xml" ContentType="application/vnd.openxmlformats-officedocument.drawingml.diagramLayout+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44" r:id="rId3"/>
  </p:sldMasterIdLst>
  <p:notesMasterIdLst>
    <p:notesMasterId r:id="rId19"/>
  </p:notesMasterIdLst>
  <p:sldIdLst>
    <p:sldId id="256" r:id="rId4"/>
    <p:sldId id="280" r:id="rId5"/>
    <p:sldId id="295" r:id="rId6"/>
    <p:sldId id="294" r:id="rId7"/>
    <p:sldId id="293" r:id="rId8"/>
    <p:sldId id="292" r:id="rId9"/>
    <p:sldId id="291" r:id="rId10"/>
    <p:sldId id="290" r:id="rId11"/>
    <p:sldId id="297" r:id="rId12"/>
    <p:sldId id="298" r:id="rId13"/>
    <p:sldId id="296" r:id="rId14"/>
    <p:sldId id="299" r:id="rId15"/>
    <p:sldId id="300" r:id="rId16"/>
    <p:sldId id="302" r:id="rId17"/>
    <p:sldId id="28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370D6"/>
    <a:srgbClr val="667BD4"/>
    <a:srgbClr val="7B77CF"/>
    <a:srgbClr val="5151B7"/>
    <a:srgbClr val="8265D5"/>
    <a:srgbClr val="7846C2"/>
    <a:srgbClr val="0000FF"/>
    <a:srgbClr val="103C10"/>
    <a:srgbClr val="0C2E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69636" autoAdjust="0"/>
  </p:normalViewPr>
  <p:slideViewPr>
    <p:cSldViewPr>
      <p:cViewPr varScale="1">
        <p:scale>
          <a:sx n="51" d="100"/>
          <a:sy n="51" d="100"/>
        </p:scale>
        <p:origin x="2130" y="7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ECB03-6268-4C26-AE3E-F44133D5160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5704B8A-96EB-436A-BADE-88EFDFEB810A}">
      <dgm:prSet phldrT="[Text]"/>
      <dgm:spPr>
        <a:solidFill>
          <a:srgbClr val="8370D6"/>
        </a:solidFill>
      </dgm:spPr>
      <dgm:t>
        <a:bodyPr/>
        <a:lstStyle/>
        <a:p>
          <a:r>
            <a:rPr lang="en-US" dirty="0" smtClean="0"/>
            <a:t>Lost Work Days</a:t>
          </a:r>
          <a:endParaRPr lang="en-US" dirty="0"/>
        </a:p>
      </dgm:t>
    </dgm:pt>
    <dgm:pt modelId="{11D4C028-01E3-4D41-A0B3-4E41139CCAEA}" type="parTrans" cxnId="{C95FD831-BC51-4FD1-901A-7FE344B35A6F}">
      <dgm:prSet/>
      <dgm:spPr/>
      <dgm:t>
        <a:bodyPr/>
        <a:lstStyle/>
        <a:p>
          <a:endParaRPr lang="en-US"/>
        </a:p>
      </dgm:t>
    </dgm:pt>
    <dgm:pt modelId="{1F8DEB2E-7C27-4A8D-8B34-2B67407D8D78}" type="sibTrans" cxnId="{C95FD831-BC51-4FD1-901A-7FE344B35A6F}">
      <dgm:prSet/>
      <dgm:spPr/>
      <dgm:t>
        <a:bodyPr/>
        <a:lstStyle/>
        <a:p>
          <a:endParaRPr lang="en-US"/>
        </a:p>
      </dgm:t>
    </dgm:pt>
    <dgm:pt modelId="{14E5E10E-2264-40BE-9A83-BF8E98223983}">
      <dgm:prSet phldrT="[Text]"/>
      <dgm:spPr>
        <a:solidFill>
          <a:srgbClr val="8370D6"/>
        </a:solidFill>
      </dgm:spPr>
      <dgm:t>
        <a:bodyPr/>
        <a:lstStyle/>
        <a:p>
          <a:r>
            <a:rPr lang="en-US" dirty="0" smtClean="0"/>
            <a:t>Higher Insurance Premiums</a:t>
          </a:r>
          <a:endParaRPr lang="en-US" dirty="0"/>
        </a:p>
      </dgm:t>
    </dgm:pt>
    <dgm:pt modelId="{0DC87B7A-0AD9-4613-BAD4-1407C8979276}" type="parTrans" cxnId="{32DCAA6D-A45C-4618-861D-D2D69F2EC474}">
      <dgm:prSet/>
      <dgm:spPr/>
      <dgm:t>
        <a:bodyPr/>
        <a:lstStyle/>
        <a:p>
          <a:endParaRPr lang="en-US"/>
        </a:p>
      </dgm:t>
    </dgm:pt>
    <dgm:pt modelId="{5ADEF0D8-D025-45D3-89A0-8DCEF4680B68}" type="sibTrans" cxnId="{32DCAA6D-A45C-4618-861D-D2D69F2EC474}">
      <dgm:prSet/>
      <dgm:spPr/>
      <dgm:t>
        <a:bodyPr/>
        <a:lstStyle/>
        <a:p>
          <a:endParaRPr lang="en-US"/>
        </a:p>
      </dgm:t>
    </dgm:pt>
    <dgm:pt modelId="{A2FBC8F3-C039-4E74-94CE-6EFD3657358B}">
      <dgm:prSet phldrT="[Text]"/>
      <dgm:spPr>
        <a:solidFill>
          <a:srgbClr val="8370D6"/>
        </a:solidFill>
      </dgm:spPr>
      <dgm:t>
        <a:bodyPr/>
        <a:lstStyle/>
        <a:p>
          <a:r>
            <a:rPr lang="en-US" dirty="0" smtClean="0"/>
            <a:t>Cost of Injuries</a:t>
          </a:r>
          <a:br>
            <a:rPr lang="en-US" dirty="0" smtClean="0"/>
          </a:br>
          <a:r>
            <a:rPr lang="en-US" dirty="0" smtClean="0"/>
            <a:t>$$$</a:t>
          </a:r>
          <a:endParaRPr lang="en-US" dirty="0"/>
        </a:p>
      </dgm:t>
    </dgm:pt>
    <dgm:pt modelId="{558EBEEF-9212-4090-9117-FC305525613F}" type="sibTrans" cxnId="{1B3C60CA-FC58-47E1-8FEB-06ACCB0CE796}">
      <dgm:prSet/>
      <dgm:spPr/>
      <dgm:t>
        <a:bodyPr/>
        <a:lstStyle/>
        <a:p>
          <a:endParaRPr lang="en-US"/>
        </a:p>
      </dgm:t>
    </dgm:pt>
    <dgm:pt modelId="{6AA3EB56-86FA-4134-A46D-D00CBEFB8EDE}" type="parTrans" cxnId="{1B3C60CA-FC58-47E1-8FEB-06ACCB0CE796}">
      <dgm:prSet/>
      <dgm:spPr/>
      <dgm:t>
        <a:bodyPr/>
        <a:lstStyle/>
        <a:p>
          <a:endParaRPr lang="en-US"/>
        </a:p>
      </dgm:t>
    </dgm:pt>
    <dgm:pt modelId="{5F9FF45D-7A03-400F-90F1-90CBCBD53583}">
      <dgm:prSet phldrT="[Text]"/>
      <dgm:spPr>
        <a:solidFill>
          <a:srgbClr val="8370D6"/>
        </a:solidFill>
      </dgm:spPr>
      <dgm:t>
        <a:bodyPr/>
        <a:lstStyle/>
        <a:p>
          <a:r>
            <a:rPr lang="en-US" dirty="0" smtClean="0"/>
            <a:t>Impact on Employee &amp; Family</a:t>
          </a:r>
          <a:endParaRPr lang="en-US" dirty="0"/>
        </a:p>
      </dgm:t>
    </dgm:pt>
    <dgm:pt modelId="{222ADC14-1067-4D8C-A02E-3AC9B4874827}" type="sibTrans" cxnId="{90A8CF1F-8BBC-4595-93F9-BDE6D322CD54}">
      <dgm:prSet/>
      <dgm:spPr/>
      <dgm:t>
        <a:bodyPr/>
        <a:lstStyle/>
        <a:p>
          <a:endParaRPr lang="en-US"/>
        </a:p>
      </dgm:t>
    </dgm:pt>
    <dgm:pt modelId="{34275EAF-E1D1-4AF2-952F-74436D17CEE8}" type="parTrans" cxnId="{90A8CF1F-8BBC-4595-93F9-BDE6D322CD54}">
      <dgm:prSet/>
      <dgm:spPr/>
      <dgm:t>
        <a:bodyPr/>
        <a:lstStyle/>
        <a:p>
          <a:endParaRPr lang="en-US"/>
        </a:p>
      </dgm:t>
    </dgm:pt>
    <dgm:pt modelId="{C20AEB6F-A5E1-412D-9664-A97A3051FDD8}" type="pres">
      <dgm:prSet presAssocID="{F64ECB03-6268-4C26-AE3E-F44133D51604}" presName="cycle" presStyleCnt="0">
        <dgm:presLayoutVars>
          <dgm:chMax val="1"/>
          <dgm:dir/>
          <dgm:animLvl val="ctr"/>
          <dgm:resizeHandles val="exact"/>
        </dgm:presLayoutVars>
      </dgm:prSet>
      <dgm:spPr/>
      <dgm:t>
        <a:bodyPr/>
        <a:lstStyle/>
        <a:p>
          <a:endParaRPr lang="en-US"/>
        </a:p>
      </dgm:t>
    </dgm:pt>
    <dgm:pt modelId="{2094AEAA-4D3D-46E0-B302-D49068ED9185}" type="pres">
      <dgm:prSet presAssocID="{A2FBC8F3-C039-4E74-94CE-6EFD3657358B}" presName="centerShape" presStyleLbl="node0" presStyleIdx="0" presStyleCnt="1"/>
      <dgm:spPr/>
      <dgm:t>
        <a:bodyPr/>
        <a:lstStyle/>
        <a:p>
          <a:endParaRPr lang="en-US"/>
        </a:p>
      </dgm:t>
    </dgm:pt>
    <dgm:pt modelId="{AFBE5BC3-10CC-4B70-8231-7FD8AF55E419}" type="pres">
      <dgm:prSet presAssocID="{11D4C028-01E3-4D41-A0B3-4E41139CCAEA}" presName="parTrans" presStyleLbl="bgSibTrans2D1" presStyleIdx="0" presStyleCnt="3"/>
      <dgm:spPr/>
      <dgm:t>
        <a:bodyPr/>
        <a:lstStyle/>
        <a:p>
          <a:endParaRPr lang="en-US"/>
        </a:p>
      </dgm:t>
    </dgm:pt>
    <dgm:pt modelId="{7ADE4720-D0A5-4906-8442-10E243A7D83F}" type="pres">
      <dgm:prSet presAssocID="{85704B8A-96EB-436A-BADE-88EFDFEB810A}" presName="node" presStyleLbl="node1" presStyleIdx="0" presStyleCnt="3">
        <dgm:presLayoutVars>
          <dgm:bulletEnabled val="1"/>
        </dgm:presLayoutVars>
      </dgm:prSet>
      <dgm:spPr/>
      <dgm:t>
        <a:bodyPr/>
        <a:lstStyle/>
        <a:p>
          <a:endParaRPr lang="en-US"/>
        </a:p>
      </dgm:t>
    </dgm:pt>
    <dgm:pt modelId="{BF3DDCF9-7667-44B2-8B19-50296FA328B4}" type="pres">
      <dgm:prSet presAssocID="{34275EAF-E1D1-4AF2-952F-74436D17CEE8}" presName="parTrans" presStyleLbl="bgSibTrans2D1" presStyleIdx="1" presStyleCnt="3"/>
      <dgm:spPr/>
      <dgm:t>
        <a:bodyPr/>
        <a:lstStyle/>
        <a:p>
          <a:endParaRPr lang="en-US"/>
        </a:p>
      </dgm:t>
    </dgm:pt>
    <dgm:pt modelId="{7ADA8AFE-5147-4E71-A3E3-FF6C65BBA72B}" type="pres">
      <dgm:prSet presAssocID="{5F9FF45D-7A03-400F-90F1-90CBCBD53583}" presName="node" presStyleLbl="node1" presStyleIdx="1" presStyleCnt="3">
        <dgm:presLayoutVars>
          <dgm:bulletEnabled val="1"/>
        </dgm:presLayoutVars>
      </dgm:prSet>
      <dgm:spPr/>
      <dgm:t>
        <a:bodyPr/>
        <a:lstStyle/>
        <a:p>
          <a:endParaRPr lang="en-US"/>
        </a:p>
      </dgm:t>
    </dgm:pt>
    <dgm:pt modelId="{9A94399D-DE6C-4C90-AA9C-C592677669A1}" type="pres">
      <dgm:prSet presAssocID="{0DC87B7A-0AD9-4613-BAD4-1407C8979276}" presName="parTrans" presStyleLbl="bgSibTrans2D1" presStyleIdx="2" presStyleCnt="3"/>
      <dgm:spPr/>
      <dgm:t>
        <a:bodyPr/>
        <a:lstStyle/>
        <a:p>
          <a:endParaRPr lang="en-US"/>
        </a:p>
      </dgm:t>
    </dgm:pt>
    <dgm:pt modelId="{296900E6-3244-4319-81D0-5D9D71A19C91}" type="pres">
      <dgm:prSet presAssocID="{14E5E10E-2264-40BE-9A83-BF8E98223983}" presName="node" presStyleLbl="node1" presStyleIdx="2" presStyleCnt="3">
        <dgm:presLayoutVars>
          <dgm:bulletEnabled val="1"/>
        </dgm:presLayoutVars>
      </dgm:prSet>
      <dgm:spPr/>
      <dgm:t>
        <a:bodyPr/>
        <a:lstStyle/>
        <a:p>
          <a:endParaRPr lang="en-US"/>
        </a:p>
      </dgm:t>
    </dgm:pt>
  </dgm:ptLst>
  <dgm:cxnLst>
    <dgm:cxn modelId="{088D2280-157D-41FD-989E-C02885C01655}" type="presOf" srcId="{F64ECB03-6268-4C26-AE3E-F44133D51604}" destId="{C20AEB6F-A5E1-412D-9664-A97A3051FDD8}" srcOrd="0" destOrd="0" presId="urn:microsoft.com/office/officeart/2005/8/layout/radial4"/>
    <dgm:cxn modelId="{FC0F3688-DD73-47FA-A990-D31E6A521C3B}" type="presOf" srcId="{14E5E10E-2264-40BE-9A83-BF8E98223983}" destId="{296900E6-3244-4319-81D0-5D9D71A19C91}" srcOrd="0" destOrd="0" presId="urn:microsoft.com/office/officeart/2005/8/layout/radial4"/>
    <dgm:cxn modelId="{C5E9DDCA-7B3D-4099-A7CA-DBFBF38B063C}" type="presOf" srcId="{A2FBC8F3-C039-4E74-94CE-6EFD3657358B}" destId="{2094AEAA-4D3D-46E0-B302-D49068ED9185}" srcOrd="0" destOrd="0" presId="urn:microsoft.com/office/officeart/2005/8/layout/radial4"/>
    <dgm:cxn modelId="{B693A0DB-411F-4B12-8605-0548A8F0475C}" type="presOf" srcId="{0DC87B7A-0AD9-4613-BAD4-1407C8979276}" destId="{9A94399D-DE6C-4C90-AA9C-C592677669A1}" srcOrd="0" destOrd="0" presId="urn:microsoft.com/office/officeart/2005/8/layout/radial4"/>
    <dgm:cxn modelId="{C95FD831-BC51-4FD1-901A-7FE344B35A6F}" srcId="{A2FBC8F3-C039-4E74-94CE-6EFD3657358B}" destId="{85704B8A-96EB-436A-BADE-88EFDFEB810A}" srcOrd="0" destOrd="0" parTransId="{11D4C028-01E3-4D41-A0B3-4E41139CCAEA}" sibTransId="{1F8DEB2E-7C27-4A8D-8B34-2B67407D8D78}"/>
    <dgm:cxn modelId="{D7C19CD3-A06F-4D36-A823-799A4C9B7D6E}" type="presOf" srcId="{5F9FF45D-7A03-400F-90F1-90CBCBD53583}" destId="{7ADA8AFE-5147-4E71-A3E3-FF6C65BBA72B}" srcOrd="0" destOrd="0" presId="urn:microsoft.com/office/officeart/2005/8/layout/radial4"/>
    <dgm:cxn modelId="{40471654-B9A0-470F-95A1-0D459674C811}" type="presOf" srcId="{85704B8A-96EB-436A-BADE-88EFDFEB810A}" destId="{7ADE4720-D0A5-4906-8442-10E243A7D83F}" srcOrd="0" destOrd="0" presId="urn:microsoft.com/office/officeart/2005/8/layout/radial4"/>
    <dgm:cxn modelId="{5A179204-E50E-4C27-BF6C-312AB05B4BA4}" type="presOf" srcId="{11D4C028-01E3-4D41-A0B3-4E41139CCAEA}" destId="{AFBE5BC3-10CC-4B70-8231-7FD8AF55E419}" srcOrd="0" destOrd="0" presId="urn:microsoft.com/office/officeart/2005/8/layout/radial4"/>
    <dgm:cxn modelId="{1B3C60CA-FC58-47E1-8FEB-06ACCB0CE796}" srcId="{F64ECB03-6268-4C26-AE3E-F44133D51604}" destId="{A2FBC8F3-C039-4E74-94CE-6EFD3657358B}" srcOrd="0" destOrd="0" parTransId="{6AA3EB56-86FA-4134-A46D-D00CBEFB8EDE}" sibTransId="{558EBEEF-9212-4090-9117-FC305525613F}"/>
    <dgm:cxn modelId="{32DCAA6D-A45C-4618-861D-D2D69F2EC474}" srcId="{A2FBC8F3-C039-4E74-94CE-6EFD3657358B}" destId="{14E5E10E-2264-40BE-9A83-BF8E98223983}" srcOrd="2" destOrd="0" parTransId="{0DC87B7A-0AD9-4613-BAD4-1407C8979276}" sibTransId="{5ADEF0D8-D025-45D3-89A0-8DCEF4680B68}"/>
    <dgm:cxn modelId="{90A8CF1F-8BBC-4595-93F9-BDE6D322CD54}" srcId="{A2FBC8F3-C039-4E74-94CE-6EFD3657358B}" destId="{5F9FF45D-7A03-400F-90F1-90CBCBD53583}" srcOrd="1" destOrd="0" parTransId="{34275EAF-E1D1-4AF2-952F-74436D17CEE8}" sibTransId="{222ADC14-1067-4D8C-A02E-3AC9B4874827}"/>
    <dgm:cxn modelId="{22895035-0A55-44EE-A734-07614707C4D0}" type="presOf" srcId="{34275EAF-E1D1-4AF2-952F-74436D17CEE8}" destId="{BF3DDCF9-7667-44B2-8B19-50296FA328B4}" srcOrd="0" destOrd="0" presId="urn:microsoft.com/office/officeart/2005/8/layout/radial4"/>
    <dgm:cxn modelId="{CB192D0E-5C3C-426F-9E81-4E96F4ED3050}" type="presParOf" srcId="{C20AEB6F-A5E1-412D-9664-A97A3051FDD8}" destId="{2094AEAA-4D3D-46E0-B302-D49068ED9185}" srcOrd="0" destOrd="0" presId="urn:microsoft.com/office/officeart/2005/8/layout/radial4"/>
    <dgm:cxn modelId="{D5CF4D06-E405-47F0-8A5F-F22732A31A15}" type="presParOf" srcId="{C20AEB6F-A5E1-412D-9664-A97A3051FDD8}" destId="{AFBE5BC3-10CC-4B70-8231-7FD8AF55E419}" srcOrd="1" destOrd="0" presId="urn:microsoft.com/office/officeart/2005/8/layout/radial4"/>
    <dgm:cxn modelId="{C1F09B82-0BE1-4342-B078-39EC9BE8AC76}" type="presParOf" srcId="{C20AEB6F-A5E1-412D-9664-A97A3051FDD8}" destId="{7ADE4720-D0A5-4906-8442-10E243A7D83F}" srcOrd="2" destOrd="0" presId="urn:microsoft.com/office/officeart/2005/8/layout/radial4"/>
    <dgm:cxn modelId="{C07FF55E-C283-44CC-85A5-5F2F85084BF8}" type="presParOf" srcId="{C20AEB6F-A5E1-412D-9664-A97A3051FDD8}" destId="{BF3DDCF9-7667-44B2-8B19-50296FA328B4}" srcOrd="3" destOrd="0" presId="urn:microsoft.com/office/officeart/2005/8/layout/radial4"/>
    <dgm:cxn modelId="{BD9874F7-5390-4EDB-A039-5A9ACC10A469}" type="presParOf" srcId="{C20AEB6F-A5E1-412D-9664-A97A3051FDD8}" destId="{7ADA8AFE-5147-4E71-A3E3-FF6C65BBA72B}" srcOrd="4" destOrd="0" presId="urn:microsoft.com/office/officeart/2005/8/layout/radial4"/>
    <dgm:cxn modelId="{70391BE9-2C27-4028-8CF4-A086777544EF}" type="presParOf" srcId="{C20AEB6F-A5E1-412D-9664-A97A3051FDD8}" destId="{9A94399D-DE6C-4C90-AA9C-C592677669A1}" srcOrd="5" destOrd="0" presId="urn:microsoft.com/office/officeart/2005/8/layout/radial4"/>
    <dgm:cxn modelId="{A292BA8A-7084-4AFA-839B-2D139F12EFF3}" type="presParOf" srcId="{C20AEB6F-A5E1-412D-9664-A97A3051FDD8}" destId="{296900E6-3244-4319-81D0-5D9D71A19C91}"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8C912-BBA9-4B24-8C5B-A09FA8BD6F4E}" type="doc">
      <dgm:prSet loTypeId="urn:microsoft.com/office/officeart/2005/8/layout/rings+Icon" loCatId="officeonline" qsTypeId="urn:microsoft.com/office/officeart/2005/8/quickstyle/simple1" qsCatId="simple" csTypeId="urn:microsoft.com/office/officeart/2005/8/colors/colorful4" csCatId="colorful" phldr="1"/>
      <dgm:spPr/>
      <dgm:t>
        <a:bodyPr/>
        <a:lstStyle/>
        <a:p>
          <a:endParaRPr lang="en-US"/>
        </a:p>
      </dgm:t>
    </dgm:pt>
    <dgm:pt modelId="{20E42DCE-9F87-4A61-B78F-E05162BBF024}">
      <dgm:prSet phldrT="[Text]"/>
      <dgm:spPr/>
      <dgm:t>
        <a:bodyPr/>
        <a:lstStyle/>
        <a:p>
          <a:r>
            <a:rPr lang="en-US" dirty="0" smtClean="0"/>
            <a:t>Pull over	</a:t>
          </a:r>
          <a:endParaRPr lang="en-US" dirty="0"/>
        </a:p>
      </dgm:t>
    </dgm:pt>
    <dgm:pt modelId="{D62E486D-4BAD-4E7B-A8F6-AFF58D0FE641}" type="parTrans" cxnId="{D63DBA60-D13E-4EB8-A030-CAABD2EC7E36}">
      <dgm:prSet/>
      <dgm:spPr/>
      <dgm:t>
        <a:bodyPr/>
        <a:lstStyle/>
        <a:p>
          <a:endParaRPr lang="en-US"/>
        </a:p>
      </dgm:t>
    </dgm:pt>
    <dgm:pt modelId="{1ECED386-E679-43F7-B829-711C7E869EA8}" type="sibTrans" cxnId="{D63DBA60-D13E-4EB8-A030-CAABD2EC7E36}">
      <dgm:prSet/>
      <dgm:spPr/>
      <dgm:t>
        <a:bodyPr/>
        <a:lstStyle/>
        <a:p>
          <a:endParaRPr lang="en-US"/>
        </a:p>
      </dgm:t>
    </dgm:pt>
    <dgm:pt modelId="{D50DCB82-4BB3-4EC5-9D1D-A56D17A8E68B}">
      <dgm:prSet phldrT="[Text]"/>
      <dgm:spPr/>
      <dgm:t>
        <a:bodyPr/>
        <a:lstStyle/>
        <a:p>
          <a:r>
            <a:rPr lang="en-US" dirty="0" smtClean="0"/>
            <a:t>Schedule travel breaks</a:t>
          </a:r>
          <a:endParaRPr lang="en-US" dirty="0"/>
        </a:p>
      </dgm:t>
    </dgm:pt>
    <dgm:pt modelId="{F0DAC0AA-339A-47BA-B897-B3BEB47114DA}" type="parTrans" cxnId="{F08C22CD-BB7A-459E-AF93-CE2655D750E7}">
      <dgm:prSet/>
      <dgm:spPr/>
      <dgm:t>
        <a:bodyPr/>
        <a:lstStyle/>
        <a:p>
          <a:endParaRPr lang="en-US"/>
        </a:p>
      </dgm:t>
    </dgm:pt>
    <dgm:pt modelId="{E484380F-FCD8-4849-AD2A-58C27159AB34}" type="sibTrans" cxnId="{F08C22CD-BB7A-459E-AF93-CE2655D750E7}">
      <dgm:prSet/>
      <dgm:spPr/>
      <dgm:t>
        <a:bodyPr/>
        <a:lstStyle/>
        <a:p>
          <a:endParaRPr lang="en-US"/>
        </a:p>
      </dgm:t>
    </dgm:pt>
    <dgm:pt modelId="{8FA76B54-BB49-46D4-A74D-31AADB0599FC}">
      <dgm:prSet phldrT="[Text]"/>
      <dgm:spPr/>
      <dgm:t>
        <a:bodyPr/>
        <a:lstStyle/>
        <a:p>
          <a:r>
            <a:rPr lang="en-US" dirty="0" smtClean="0"/>
            <a:t>Drink a caffeinated beverage</a:t>
          </a:r>
          <a:endParaRPr lang="en-US" dirty="0"/>
        </a:p>
      </dgm:t>
    </dgm:pt>
    <dgm:pt modelId="{02F82BFD-7DD7-4C29-BA34-1AACB3690C68}" type="parTrans" cxnId="{08B882D4-EC1F-4306-9611-C46336CCDB9A}">
      <dgm:prSet/>
      <dgm:spPr/>
      <dgm:t>
        <a:bodyPr/>
        <a:lstStyle/>
        <a:p>
          <a:endParaRPr lang="en-US"/>
        </a:p>
      </dgm:t>
    </dgm:pt>
    <dgm:pt modelId="{D898693A-05A3-4755-852A-B65E69171800}" type="sibTrans" cxnId="{08B882D4-EC1F-4306-9611-C46336CCDB9A}">
      <dgm:prSet/>
      <dgm:spPr/>
      <dgm:t>
        <a:bodyPr/>
        <a:lstStyle/>
        <a:p>
          <a:endParaRPr lang="en-US"/>
        </a:p>
      </dgm:t>
    </dgm:pt>
    <dgm:pt modelId="{F4621A46-4499-497E-B4EF-356AB52A4DE6}">
      <dgm:prSet phldrT="[Text]"/>
      <dgm:spPr/>
      <dgm:t>
        <a:bodyPr/>
        <a:lstStyle/>
        <a:p>
          <a:pPr algn="ctr"/>
          <a:r>
            <a:rPr lang="en-US" dirty="0" smtClean="0"/>
            <a:t>Take a 20  minute </a:t>
          </a:r>
          <a:br>
            <a:rPr lang="en-US" dirty="0" smtClean="0"/>
          </a:br>
          <a:r>
            <a:rPr lang="en-US" dirty="0" smtClean="0"/>
            <a:t>    nap	</a:t>
          </a:r>
          <a:endParaRPr lang="en-US" dirty="0"/>
        </a:p>
      </dgm:t>
    </dgm:pt>
    <dgm:pt modelId="{783B3506-6E46-4694-99A4-9C362F74A93E}" type="parTrans" cxnId="{4D35E343-CD77-4201-8D38-C501C1F072E6}">
      <dgm:prSet/>
      <dgm:spPr/>
      <dgm:t>
        <a:bodyPr/>
        <a:lstStyle/>
        <a:p>
          <a:endParaRPr lang="en-US"/>
        </a:p>
      </dgm:t>
    </dgm:pt>
    <dgm:pt modelId="{08F7E84A-BC1F-4059-9195-C1C954E5A41E}" type="sibTrans" cxnId="{4D35E343-CD77-4201-8D38-C501C1F072E6}">
      <dgm:prSet/>
      <dgm:spPr/>
      <dgm:t>
        <a:bodyPr/>
        <a:lstStyle/>
        <a:p>
          <a:endParaRPr lang="en-US"/>
        </a:p>
      </dgm:t>
    </dgm:pt>
    <dgm:pt modelId="{E07EE4EE-F659-42BC-B79E-4358EF59357A}" type="pres">
      <dgm:prSet presAssocID="{FD28C912-BBA9-4B24-8C5B-A09FA8BD6F4E}" presName="Name0" presStyleCnt="0">
        <dgm:presLayoutVars>
          <dgm:chMax val="7"/>
          <dgm:dir/>
          <dgm:resizeHandles val="exact"/>
        </dgm:presLayoutVars>
      </dgm:prSet>
      <dgm:spPr/>
      <dgm:t>
        <a:bodyPr/>
        <a:lstStyle/>
        <a:p>
          <a:endParaRPr lang="en-US"/>
        </a:p>
      </dgm:t>
    </dgm:pt>
    <dgm:pt modelId="{8C298FC9-3130-4FF9-BAEC-8544A9E5C540}" type="pres">
      <dgm:prSet presAssocID="{FD28C912-BBA9-4B24-8C5B-A09FA8BD6F4E}" presName="ellipse1" presStyleLbl="vennNode1" presStyleIdx="0" presStyleCnt="4" custLinFactNeighborX="-37148" custLinFactNeighborY="-1664">
        <dgm:presLayoutVars>
          <dgm:bulletEnabled val="1"/>
        </dgm:presLayoutVars>
      </dgm:prSet>
      <dgm:spPr/>
      <dgm:t>
        <a:bodyPr/>
        <a:lstStyle/>
        <a:p>
          <a:endParaRPr lang="en-US"/>
        </a:p>
      </dgm:t>
    </dgm:pt>
    <dgm:pt modelId="{9C4BA094-CA8F-4578-A913-6509CB6F8E95}" type="pres">
      <dgm:prSet presAssocID="{FD28C912-BBA9-4B24-8C5B-A09FA8BD6F4E}" presName="ellipse2" presStyleLbl="vennNode1" presStyleIdx="1" presStyleCnt="4" custLinFactNeighborX="99555" custLinFactNeighborY="-3214">
        <dgm:presLayoutVars>
          <dgm:bulletEnabled val="1"/>
        </dgm:presLayoutVars>
      </dgm:prSet>
      <dgm:spPr/>
      <dgm:t>
        <a:bodyPr/>
        <a:lstStyle/>
        <a:p>
          <a:endParaRPr lang="en-US"/>
        </a:p>
      </dgm:t>
    </dgm:pt>
    <dgm:pt modelId="{5F1E5300-5E92-49D1-9F4B-543B4747BCDC}" type="pres">
      <dgm:prSet presAssocID="{FD28C912-BBA9-4B24-8C5B-A09FA8BD6F4E}" presName="ellipse3" presStyleLbl="vennNode1" presStyleIdx="2" presStyleCnt="4" custLinFactNeighborX="-2204" custLinFactNeighborY="-2741">
        <dgm:presLayoutVars>
          <dgm:bulletEnabled val="1"/>
        </dgm:presLayoutVars>
      </dgm:prSet>
      <dgm:spPr/>
      <dgm:t>
        <a:bodyPr/>
        <a:lstStyle/>
        <a:p>
          <a:endParaRPr lang="en-US"/>
        </a:p>
      </dgm:t>
    </dgm:pt>
    <dgm:pt modelId="{815352A8-BFC9-4ECB-BEC0-91B4BDFEBD00}" type="pres">
      <dgm:prSet presAssocID="{FD28C912-BBA9-4B24-8C5B-A09FA8BD6F4E}" presName="ellipse4" presStyleLbl="vennNode1" presStyleIdx="3" presStyleCnt="4" custLinFactX="-9287" custLinFactNeighborX="-100000" custLinFactNeighborY="-3214">
        <dgm:presLayoutVars>
          <dgm:bulletEnabled val="1"/>
        </dgm:presLayoutVars>
      </dgm:prSet>
      <dgm:spPr/>
      <dgm:t>
        <a:bodyPr/>
        <a:lstStyle/>
        <a:p>
          <a:endParaRPr lang="en-US"/>
        </a:p>
      </dgm:t>
    </dgm:pt>
  </dgm:ptLst>
  <dgm:cxnLst>
    <dgm:cxn modelId="{08B882D4-EC1F-4306-9611-C46336CCDB9A}" srcId="{FD28C912-BBA9-4B24-8C5B-A09FA8BD6F4E}" destId="{8FA76B54-BB49-46D4-A74D-31AADB0599FC}" srcOrd="2" destOrd="0" parTransId="{02F82BFD-7DD7-4C29-BA34-1AACB3690C68}" sibTransId="{D898693A-05A3-4755-852A-B65E69171800}"/>
    <dgm:cxn modelId="{CDADBC00-DDF5-4A36-B29E-82FA4ACB42A9}" type="presOf" srcId="{20E42DCE-9F87-4A61-B78F-E05162BBF024}" destId="{8C298FC9-3130-4FF9-BAEC-8544A9E5C540}" srcOrd="0" destOrd="0" presId="urn:microsoft.com/office/officeart/2005/8/layout/rings+Icon"/>
    <dgm:cxn modelId="{E63818F6-AB4D-427A-9E0F-47CCBC95D693}" type="presOf" srcId="{F4621A46-4499-497E-B4EF-356AB52A4DE6}" destId="{815352A8-BFC9-4ECB-BEC0-91B4BDFEBD00}" srcOrd="0" destOrd="0" presId="urn:microsoft.com/office/officeart/2005/8/layout/rings+Icon"/>
    <dgm:cxn modelId="{F08C22CD-BB7A-459E-AF93-CE2655D750E7}" srcId="{FD28C912-BBA9-4B24-8C5B-A09FA8BD6F4E}" destId="{D50DCB82-4BB3-4EC5-9D1D-A56D17A8E68B}" srcOrd="1" destOrd="0" parTransId="{F0DAC0AA-339A-47BA-B897-B3BEB47114DA}" sibTransId="{E484380F-FCD8-4849-AD2A-58C27159AB34}"/>
    <dgm:cxn modelId="{C280E380-38F2-49CA-B5D6-C39917432A7A}" type="presOf" srcId="{FD28C912-BBA9-4B24-8C5B-A09FA8BD6F4E}" destId="{E07EE4EE-F659-42BC-B79E-4358EF59357A}" srcOrd="0" destOrd="0" presId="urn:microsoft.com/office/officeart/2005/8/layout/rings+Icon"/>
    <dgm:cxn modelId="{D63DBA60-D13E-4EB8-A030-CAABD2EC7E36}" srcId="{FD28C912-BBA9-4B24-8C5B-A09FA8BD6F4E}" destId="{20E42DCE-9F87-4A61-B78F-E05162BBF024}" srcOrd="0" destOrd="0" parTransId="{D62E486D-4BAD-4E7B-A8F6-AFF58D0FE641}" sibTransId="{1ECED386-E679-43F7-B829-711C7E869EA8}"/>
    <dgm:cxn modelId="{60DE54F3-7809-40B2-BFAF-35098EE41578}" type="presOf" srcId="{D50DCB82-4BB3-4EC5-9D1D-A56D17A8E68B}" destId="{9C4BA094-CA8F-4578-A913-6509CB6F8E95}" srcOrd="0" destOrd="0" presId="urn:microsoft.com/office/officeart/2005/8/layout/rings+Icon"/>
    <dgm:cxn modelId="{B07EC8D2-F74C-4674-BD6D-1AAB57CFCEB7}" type="presOf" srcId="{8FA76B54-BB49-46D4-A74D-31AADB0599FC}" destId="{5F1E5300-5E92-49D1-9F4B-543B4747BCDC}" srcOrd="0" destOrd="0" presId="urn:microsoft.com/office/officeart/2005/8/layout/rings+Icon"/>
    <dgm:cxn modelId="{4D35E343-CD77-4201-8D38-C501C1F072E6}" srcId="{FD28C912-BBA9-4B24-8C5B-A09FA8BD6F4E}" destId="{F4621A46-4499-497E-B4EF-356AB52A4DE6}" srcOrd="3" destOrd="0" parTransId="{783B3506-6E46-4694-99A4-9C362F74A93E}" sibTransId="{08F7E84A-BC1F-4059-9195-C1C954E5A41E}"/>
    <dgm:cxn modelId="{BC0AFF76-02C3-4B60-AC88-01A6F8B4DC04}" type="presParOf" srcId="{E07EE4EE-F659-42BC-B79E-4358EF59357A}" destId="{8C298FC9-3130-4FF9-BAEC-8544A9E5C540}" srcOrd="0" destOrd="0" presId="urn:microsoft.com/office/officeart/2005/8/layout/rings+Icon"/>
    <dgm:cxn modelId="{00BCC10C-6580-4D8D-9AE5-E019B756B907}" type="presParOf" srcId="{E07EE4EE-F659-42BC-B79E-4358EF59357A}" destId="{9C4BA094-CA8F-4578-A913-6509CB6F8E95}" srcOrd="1" destOrd="0" presId="urn:microsoft.com/office/officeart/2005/8/layout/rings+Icon"/>
    <dgm:cxn modelId="{63795454-CA2C-423C-ABDF-CC966E91D599}" type="presParOf" srcId="{E07EE4EE-F659-42BC-B79E-4358EF59357A}" destId="{5F1E5300-5E92-49D1-9F4B-543B4747BCDC}" srcOrd="2" destOrd="0" presId="urn:microsoft.com/office/officeart/2005/8/layout/rings+Icon"/>
    <dgm:cxn modelId="{904D5576-049A-4456-B2CD-202DE5B7CB02}" type="presParOf" srcId="{E07EE4EE-F659-42BC-B79E-4358EF59357A}" destId="{815352A8-BFC9-4ECB-BEC0-91B4BDFEBD00}"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4AEAA-4D3D-46E0-B302-D49068ED9185}">
      <dsp:nvSpPr>
        <dsp:cNvPr id="0" name=""/>
        <dsp:cNvSpPr/>
      </dsp:nvSpPr>
      <dsp:spPr>
        <a:xfrm>
          <a:off x="2667440" y="2743636"/>
          <a:ext cx="2208918" cy="2208918"/>
        </a:xfrm>
        <a:prstGeom prst="ellipse">
          <a:avLst/>
        </a:prstGeom>
        <a:solidFill>
          <a:srgbClr val="8370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Cost of Injuries</a:t>
          </a:r>
          <a:br>
            <a:rPr lang="en-US" sz="3600" kern="1200" dirty="0" smtClean="0"/>
          </a:br>
          <a:r>
            <a:rPr lang="en-US" sz="3600" kern="1200" dirty="0" smtClean="0"/>
            <a:t>$$$</a:t>
          </a:r>
          <a:endParaRPr lang="en-US" sz="3600" kern="1200" dirty="0"/>
        </a:p>
      </dsp:txBody>
      <dsp:txXfrm>
        <a:off x="2990929" y="3067125"/>
        <a:ext cx="1561940" cy="1561940"/>
      </dsp:txXfrm>
    </dsp:sp>
    <dsp:sp modelId="{AFBE5BC3-10CC-4B70-8231-7FD8AF55E419}">
      <dsp:nvSpPr>
        <dsp:cNvPr id="0" name=""/>
        <dsp:cNvSpPr/>
      </dsp:nvSpPr>
      <dsp:spPr>
        <a:xfrm rot="12900000">
          <a:off x="1144994" y="2323815"/>
          <a:ext cx="1799094" cy="6295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DE4720-D0A5-4906-8442-10E243A7D83F}">
      <dsp:nvSpPr>
        <dsp:cNvPr id="0" name=""/>
        <dsp:cNvSpPr/>
      </dsp:nvSpPr>
      <dsp:spPr>
        <a:xfrm>
          <a:off x="258438" y="1283238"/>
          <a:ext cx="2098472" cy="1678778"/>
        </a:xfrm>
        <a:prstGeom prst="roundRect">
          <a:avLst>
            <a:gd name="adj" fmla="val 10000"/>
          </a:avLst>
        </a:prstGeom>
        <a:solidFill>
          <a:srgbClr val="8370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Lost Work Days</a:t>
          </a:r>
          <a:endParaRPr lang="en-US" sz="3400" kern="1200" dirty="0"/>
        </a:p>
      </dsp:txBody>
      <dsp:txXfrm>
        <a:off x="307608" y="1332408"/>
        <a:ext cx="2000132" cy="1580438"/>
      </dsp:txXfrm>
    </dsp:sp>
    <dsp:sp modelId="{BF3DDCF9-7667-44B2-8B19-50296FA328B4}">
      <dsp:nvSpPr>
        <dsp:cNvPr id="0" name=""/>
        <dsp:cNvSpPr/>
      </dsp:nvSpPr>
      <dsp:spPr>
        <a:xfrm rot="16200000">
          <a:off x="2872352" y="1424609"/>
          <a:ext cx="1799094" cy="6295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DA8AFE-5147-4E71-A3E3-FF6C65BBA72B}">
      <dsp:nvSpPr>
        <dsp:cNvPr id="0" name=""/>
        <dsp:cNvSpPr/>
      </dsp:nvSpPr>
      <dsp:spPr>
        <a:xfrm>
          <a:off x="2722663" y="444"/>
          <a:ext cx="2098472" cy="1678778"/>
        </a:xfrm>
        <a:prstGeom prst="roundRect">
          <a:avLst>
            <a:gd name="adj" fmla="val 10000"/>
          </a:avLst>
        </a:prstGeom>
        <a:solidFill>
          <a:srgbClr val="8370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Impact on Employee &amp; Family</a:t>
          </a:r>
          <a:endParaRPr lang="en-US" sz="3400" kern="1200" dirty="0"/>
        </a:p>
      </dsp:txBody>
      <dsp:txXfrm>
        <a:off x="2771833" y="49614"/>
        <a:ext cx="2000132" cy="1580438"/>
      </dsp:txXfrm>
    </dsp:sp>
    <dsp:sp modelId="{9A94399D-DE6C-4C90-AA9C-C592677669A1}">
      <dsp:nvSpPr>
        <dsp:cNvPr id="0" name=""/>
        <dsp:cNvSpPr/>
      </dsp:nvSpPr>
      <dsp:spPr>
        <a:xfrm rot="19500000">
          <a:off x="4599711" y="2323815"/>
          <a:ext cx="1799094" cy="62954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6900E6-3244-4319-81D0-5D9D71A19C91}">
      <dsp:nvSpPr>
        <dsp:cNvPr id="0" name=""/>
        <dsp:cNvSpPr/>
      </dsp:nvSpPr>
      <dsp:spPr>
        <a:xfrm>
          <a:off x="5186888" y="1283238"/>
          <a:ext cx="2098472" cy="1678778"/>
        </a:xfrm>
        <a:prstGeom prst="roundRect">
          <a:avLst>
            <a:gd name="adj" fmla="val 10000"/>
          </a:avLst>
        </a:prstGeom>
        <a:solidFill>
          <a:srgbClr val="8370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1511300">
            <a:lnSpc>
              <a:spcPct val="90000"/>
            </a:lnSpc>
            <a:spcBef>
              <a:spcPct val="0"/>
            </a:spcBef>
            <a:spcAft>
              <a:spcPct val="35000"/>
            </a:spcAft>
          </a:pPr>
          <a:r>
            <a:rPr lang="en-US" sz="3400" kern="1200" dirty="0" smtClean="0"/>
            <a:t>Higher Insurance Premiums</a:t>
          </a:r>
          <a:endParaRPr lang="en-US" sz="3400" kern="1200" dirty="0"/>
        </a:p>
      </dsp:txBody>
      <dsp:txXfrm>
        <a:off x="5236058" y="1332408"/>
        <a:ext cx="2000132" cy="1580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98FC9-3130-4FF9-BAEC-8544A9E5C540}">
      <dsp:nvSpPr>
        <dsp:cNvPr id="0" name=""/>
        <dsp:cNvSpPr/>
      </dsp:nvSpPr>
      <dsp:spPr>
        <a:xfrm>
          <a:off x="0" y="0"/>
          <a:ext cx="2876336" cy="287668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Pull over	</a:t>
          </a:r>
          <a:endParaRPr lang="en-US" sz="3100" kern="1200" dirty="0"/>
        </a:p>
      </dsp:txBody>
      <dsp:txXfrm>
        <a:off x="421230" y="421281"/>
        <a:ext cx="2033876" cy="2034126"/>
      </dsp:txXfrm>
    </dsp:sp>
    <dsp:sp modelId="{9C4BA094-CA8F-4578-A913-6509CB6F8E95}">
      <dsp:nvSpPr>
        <dsp:cNvPr id="0" name=""/>
        <dsp:cNvSpPr/>
      </dsp:nvSpPr>
      <dsp:spPr>
        <a:xfrm>
          <a:off x="4343401" y="1828794"/>
          <a:ext cx="2876336" cy="2876688"/>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Schedule travel breaks</a:t>
          </a:r>
          <a:endParaRPr lang="en-US" sz="3100" kern="1200" dirty="0"/>
        </a:p>
      </dsp:txBody>
      <dsp:txXfrm>
        <a:off x="4764631" y="2250075"/>
        <a:ext cx="2033876" cy="2034126"/>
      </dsp:txXfrm>
    </dsp:sp>
    <dsp:sp modelId="{5F1E5300-5E92-49D1-9F4B-543B4747BCDC}">
      <dsp:nvSpPr>
        <dsp:cNvPr id="0" name=""/>
        <dsp:cNvSpPr/>
      </dsp:nvSpPr>
      <dsp:spPr>
        <a:xfrm>
          <a:off x="2895603" y="0"/>
          <a:ext cx="2876336" cy="2876688"/>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Drink a caffeinated beverage</a:t>
          </a:r>
          <a:endParaRPr lang="en-US" sz="3100" kern="1200" dirty="0"/>
        </a:p>
      </dsp:txBody>
      <dsp:txXfrm>
        <a:off x="3316833" y="421281"/>
        <a:ext cx="2033876" cy="2034126"/>
      </dsp:txXfrm>
    </dsp:sp>
    <dsp:sp modelId="{815352A8-BFC9-4ECB-BEC0-91B4BDFEBD00}">
      <dsp:nvSpPr>
        <dsp:cNvPr id="0" name=""/>
        <dsp:cNvSpPr/>
      </dsp:nvSpPr>
      <dsp:spPr>
        <a:xfrm>
          <a:off x="1295401" y="1828794"/>
          <a:ext cx="2876336" cy="2876688"/>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smtClean="0"/>
            <a:t>Take a 20  minute </a:t>
          </a:r>
          <a:br>
            <a:rPr lang="en-US" sz="3100" kern="1200" dirty="0" smtClean="0"/>
          </a:br>
          <a:r>
            <a:rPr lang="en-US" sz="3100" kern="1200" dirty="0" smtClean="0"/>
            <a:t>    nap	</a:t>
          </a:r>
          <a:endParaRPr lang="en-US" sz="3100" kern="1200" dirty="0"/>
        </a:p>
      </dsp:txBody>
      <dsp:txXfrm>
        <a:off x="1716631" y="2250075"/>
        <a:ext cx="2033876" cy="203412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75FC138-FD8F-4621-94BF-D0B114AC2B48}" type="datetimeFigureOut">
              <a:rPr lang="en-US" smtClean="0"/>
              <a:t>9/6/2017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3FF4A83-3598-424A-9C26-3094308D3E8F}" type="slidenum">
              <a:rPr lang="en-US" smtClean="0"/>
              <a:t>‹#›</a:t>
            </a:fld>
            <a:endParaRPr lang="en-US" dirty="0"/>
          </a:p>
        </p:txBody>
      </p:sp>
    </p:spTree>
    <p:extLst>
      <p:ext uri="{BB962C8B-B14F-4D97-AF65-F5344CB8AC3E}">
        <p14:creationId xmlns:p14="http://schemas.microsoft.com/office/powerpoint/2010/main" val="176449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sc.org/learn/NSC-Initiatives/Pages/Fatigue.asp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Driver Safety</a:t>
            </a:r>
          </a:p>
        </p:txBody>
      </p:sp>
      <p:sp>
        <p:nvSpPr>
          <p:cNvPr id="4" name="Slide Number Placeholder 3"/>
          <p:cNvSpPr>
            <a:spLocks noGrp="1"/>
          </p:cNvSpPr>
          <p:nvPr>
            <p:ph type="sldNum" sz="quarter" idx="10"/>
          </p:nvPr>
        </p:nvSpPr>
        <p:spPr/>
        <p:txBody>
          <a:bodyPr/>
          <a:lstStyle/>
          <a:p>
            <a:fld id="{C3FF4A83-3598-424A-9C26-3094308D3E8F}" type="slidenum">
              <a:rPr lang="en-US" smtClean="0"/>
              <a:t>1</a:t>
            </a:fld>
            <a:endParaRPr lang="en-US" dirty="0"/>
          </a:p>
        </p:txBody>
      </p:sp>
    </p:spTree>
    <p:extLst>
      <p:ext uri="{BB962C8B-B14F-4D97-AF65-F5344CB8AC3E}">
        <p14:creationId xmlns:p14="http://schemas.microsoft.com/office/powerpoint/2010/main" val="4015879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Remember, you are still your vehicle’s best safety feature. If you are tired, pull over. Three more ideas to share at your workplace: </a:t>
            </a:r>
          </a:p>
          <a:p>
            <a:r>
              <a:rPr lang="en-US" sz="1200" b="0" i="0" u="none" strike="noStrike" kern="1200" baseline="0" dirty="0" smtClean="0">
                <a:solidFill>
                  <a:schemeClr val="tx1"/>
                </a:solidFill>
                <a:latin typeface="+mn-lt"/>
                <a:ea typeface="+mn-ea"/>
                <a:cs typeface="+mn-cs"/>
              </a:rPr>
              <a:t>• Take a nap (20 minutes of sleep can alleviate feelings of drowsiness, at least temporarily) </a:t>
            </a:r>
          </a:p>
          <a:p>
            <a:r>
              <a:rPr lang="en-US" sz="1200" b="0" i="0" u="none" strike="noStrike" kern="1200" baseline="0" dirty="0" smtClean="0">
                <a:solidFill>
                  <a:schemeClr val="tx1"/>
                </a:solidFill>
                <a:latin typeface="+mn-lt"/>
                <a:ea typeface="+mn-ea"/>
                <a:cs typeface="+mn-cs"/>
              </a:rPr>
              <a:t>• Drink a caffeinated beverage (coffee or cola) </a:t>
            </a:r>
          </a:p>
          <a:p>
            <a:r>
              <a:rPr lang="en-US" sz="1200" b="0" i="0" u="none" strike="noStrike" kern="1200" baseline="0" dirty="0" smtClean="0">
                <a:solidFill>
                  <a:schemeClr val="tx1"/>
                </a:solidFill>
                <a:latin typeface="+mn-lt"/>
                <a:ea typeface="+mn-ea"/>
                <a:cs typeface="+mn-cs"/>
              </a:rPr>
              <a:t>• Schedule travel breaks </a:t>
            </a:r>
          </a:p>
        </p:txBody>
      </p:sp>
      <p:sp>
        <p:nvSpPr>
          <p:cNvPr id="4" name="Slide Number Placeholder 3"/>
          <p:cNvSpPr>
            <a:spLocks noGrp="1"/>
          </p:cNvSpPr>
          <p:nvPr>
            <p:ph type="sldNum" sz="quarter" idx="10"/>
          </p:nvPr>
        </p:nvSpPr>
        <p:spPr/>
        <p:txBody>
          <a:bodyPr/>
          <a:lstStyle/>
          <a:p>
            <a:fld id="{C3FF4A83-3598-424A-9C26-3094308D3E8F}" type="slidenum">
              <a:rPr lang="en-US" smtClean="0"/>
              <a:t>10</a:t>
            </a:fld>
            <a:endParaRPr lang="en-US" dirty="0"/>
          </a:p>
        </p:txBody>
      </p:sp>
    </p:spTree>
    <p:extLst>
      <p:ext uri="{BB962C8B-B14F-4D97-AF65-F5344CB8AC3E}">
        <p14:creationId xmlns:p14="http://schemas.microsoft.com/office/powerpoint/2010/main" val="1839618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Passenger restraint </a:t>
            </a:r>
          </a:p>
          <a:p>
            <a:r>
              <a:rPr lang="en-US" sz="1200" b="0" i="0" u="none" strike="noStrike" kern="1200" baseline="0" dirty="0" smtClean="0">
                <a:solidFill>
                  <a:schemeClr val="tx1"/>
                </a:solidFill>
                <a:latin typeface="+mn-lt"/>
                <a:ea typeface="+mn-ea"/>
                <a:cs typeface="+mn-cs"/>
              </a:rPr>
              <a:t>Seat belts are inexpensive and effective. They save lives and reduce injuries. Employees who are in the habit of using a safety belt during work hours also are more likely to buckle up when they are off the clock. </a:t>
            </a:r>
          </a:p>
          <a:p>
            <a:r>
              <a:rPr lang="en-US" sz="1200" b="0" i="0" u="none" strike="noStrike" kern="1200" baseline="0" dirty="0" smtClean="0">
                <a:solidFill>
                  <a:schemeClr val="tx1"/>
                </a:solidFill>
                <a:latin typeface="+mn-lt"/>
                <a:ea typeface="+mn-ea"/>
                <a:cs typeface="+mn-cs"/>
              </a:rPr>
              <a:t>More than half of teens and adults who die in crashes are reported as unrestrained at the time of the crash, according to the CDC. </a:t>
            </a:r>
          </a:p>
        </p:txBody>
      </p:sp>
      <p:sp>
        <p:nvSpPr>
          <p:cNvPr id="4" name="Slide Number Placeholder 3"/>
          <p:cNvSpPr>
            <a:spLocks noGrp="1"/>
          </p:cNvSpPr>
          <p:nvPr>
            <p:ph type="sldNum" sz="quarter" idx="10"/>
          </p:nvPr>
        </p:nvSpPr>
        <p:spPr/>
        <p:txBody>
          <a:bodyPr/>
          <a:lstStyle/>
          <a:p>
            <a:fld id="{C3FF4A83-3598-424A-9C26-3094308D3E8F}" type="slidenum">
              <a:rPr lang="en-US" smtClean="0"/>
              <a:t>11</a:t>
            </a:fld>
            <a:endParaRPr lang="en-US" dirty="0"/>
          </a:p>
        </p:txBody>
      </p:sp>
    </p:spTree>
    <p:extLst>
      <p:ext uri="{BB962C8B-B14F-4D97-AF65-F5344CB8AC3E}">
        <p14:creationId xmlns:p14="http://schemas.microsoft.com/office/powerpoint/2010/main" val="1915675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Network of Employers for Traffic Safety, the National Highway Traffic Safety Administration and the Occupational Safety &amp; Health Administration produced a report indicating the average crash costs an employer more than $16,000. Furthermore, when a worker has an on-the-job crash that results in an injury, the cost to their employer jumps to more than $70,000. Costs can exceed $500,000 when a fatality is involved, according to the report.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Bottom line: No organization can afford to ignore traffic safety because of the impact on personnel and budget.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12</a:t>
            </a:fld>
            <a:endParaRPr lang="en-US" dirty="0"/>
          </a:p>
        </p:txBody>
      </p:sp>
    </p:spTree>
    <p:extLst>
      <p:ext uri="{BB962C8B-B14F-4D97-AF65-F5344CB8AC3E}">
        <p14:creationId xmlns:p14="http://schemas.microsoft.com/office/powerpoint/2010/main" val="2561305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This Driver Safety Toolkit is located at nsc.org/members under Workplace Safety Team Toolkits. </a:t>
            </a:r>
          </a:p>
        </p:txBody>
      </p:sp>
      <p:sp>
        <p:nvSpPr>
          <p:cNvPr id="4" name="Slide Number Placeholder 3"/>
          <p:cNvSpPr>
            <a:spLocks noGrp="1"/>
          </p:cNvSpPr>
          <p:nvPr>
            <p:ph type="sldNum" sz="quarter" idx="10"/>
          </p:nvPr>
        </p:nvSpPr>
        <p:spPr/>
        <p:txBody>
          <a:bodyPr/>
          <a:lstStyle/>
          <a:p>
            <a:fld id="{C3FF4A83-3598-424A-9C26-3094308D3E8F}" type="slidenum">
              <a:rPr lang="en-US" smtClean="0"/>
              <a:t>13</a:t>
            </a:fld>
            <a:endParaRPr lang="en-US" dirty="0"/>
          </a:p>
        </p:txBody>
      </p:sp>
    </p:spTree>
    <p:extLst>
      <p:ext uri="{BB962C8B-B14F-4D97-AF65-F5344CB8AC3E}">
        <p14:creationId xmlns:p14="http://schemas.microsoft.com/office/powerpoint/2010/main" val="19039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More</a:t>
            </a:r>
            <a:r>
              <a:rPr lang="en-US" sz="1200" baseline="0" dirty="0" smtClean="0"/>
              <a:t> resources about Drowsy Driving </a:t>
            </a:r>
            <a:r>
              <a:rPr lang="en-US" sz="1200" dirty="0" smtClean="0"/>
              <a:t>are available at </a:t>
            </a:r>
            <a:r>
              <a:rPr lang="en-US" sz="1200" b="1" dirty="0" smtClean="0"/>
              <a:t>nsc.org</a:t>
            </a:r>
            <a:r>
              <a:rPr lang="en-US" sz="1200" dirty="0" smtClean="0"/>
              <a:t> when your type Drowsy</a:t>
            </a:r>
            <a:r>
              <a:rPr lang="en-US" sz="1200" baseline="0" dirty="0" smtClean="0"/>
              <a:t> Driving</a:t>
            </a:r>
            <a:r>
              <a:rPr lang="en-US" sz="1200" dirty="0" smtClean="0"/>
              <a:t> in the Search Box or visit: </a:t>
            </a:r>
            <a:r>
              <a:rPr lang="en-US" sz="1200" dirty="0" smtClean="0">
                <a:hlinkClick r:id="rId3"/>
              </a:rPr>
              <a:t>http://www.nsc.org/learn/NSC-Initiatives/Pages/Fatigue.aspx</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C3FF4A83-3598-424A-9C26-3094308D3E8F}" type="slidenum">
              <a:rPr lang="en-US" smtClean="0"/>
              <a:t>14</a:t>
            </a:fld>
            <a:endParaRPr lang="en-US" dirty="0"/>
          </a:p>
        </p:txBody>
      </p:sp>
    </p:spTree>
    <p:extLst>
      <p:ext uri="{BB962C8B-B14F-4D97-AF65-F5344CB8AC3E}">
        <p14:creationId xmlns:p14="http://schemas.microsoft.com/office/powerpoint/2010/main" val="8274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Find more member-exclusive safety presentations, webinars,</a:t>
            </a:r>
            <a:r>
              <a:rPr lang="en-US" baseline="0" dirty="0" smtClean="0"/>
              <a:t> posters and resources at nsc.org/members.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discussion: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Questions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Observations &amp; Concerns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Safety Action Plan</a:t>
            </a:r>
            <a:endParaRPr lang="en-US" dirty="0"/>
          </a:p>
        </p:txBody>
      </p:sp>
      <p:sp>
        <p:nvSpPr>
          <p:cNvPr id="4" name="Slide Number Placeholder 3"/>
          <p:cNvSpPr>
            <a:spLocks noGrp="1"/>
          </p:cNvSpPr>
          <p:nvPr>
            <p:ph type="sldNum" sz="quarter" idx="10"/>
          </p:nvPr>
        </p:nvSpPr>
        <p:spPr/>
        <p:txBody>
          <a:bodyPr/>
          <a:lstStyle/>
          <a:p>
            <a:fld id="{C3FF4A83-3598-424A-9C26-3094308D3E8F}" type="slidenum">
              <a:rPr lang="en-US" smtClean="0"/>
              <a:t>15</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More than 35,000 people die in crashes every year on U.S. roads. That comes to about 96 deaths every day – or four deaths every hour. Many of those deaths are the result of incidents that take place during the workday or during the commute to-and-from work. More than 90% of crashes are the result of driver error and, therefore, are preventable. </a:t>
            </a:r>
            <a:endParaRPr lang="en-US" sz="10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3FF4A83-3598-424A-9C26-3094308D3E8F}" type="slidenum">
              <a:rPr lang="en-US" smtClean="0"/>
              <a:t>2</a:t>
            </a:fld>
            <a:endParaRPr lang="en-US" dirty="0"/>
          </a:p>
        </p:txBody>
      </p:sp>
    </p:spTree>
    <p:extLst>
      <p:ext uri="{BB962C8B-B14F-4D97-AF65-F5344CB8AC3E}">
        <p14:creationId xmlns:p14="http://schemas.microsoft.com/office/powerpoint/2010/main" val="140749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Employers absorb the brunt of costs for injuries that occur both on and off the job through items such as lost work days and insurance premiums. Whether you manage a fleet of vehicles, oversee a mobile sales force or simply employ commuters, by implementing a driver safety program in the workplace, you can greatly reduce risks faced by your employees and their families while protecting your company’s bottom line. </a:t>
            </a:r>
          </a:p>
        </p:txBody>
      </p:sp>
      <p:sp>
        <p:nvSpPr>
          <p:cNvPr id="4" name="Slide Number Placeholder 3"/>
          <p:cNvSpPr>
            <a:spLocks noGrp="1"/>
          </p:cNvSpPr>
          <p:nvPr>
            <p:ph type="sldNum" sz="quarter" idx="10"/>
          </p:nvPr>
        </p:nvSpPr>
        <p:spPr/>
        <p:txBody>
          <a:bodyPr/>
          <a:lstStyle/>
          <a:p>
            <a:fld id="{C3FF4A83-3598-424A-9C26-3094308D3E8F}" type="slidenum">
              <a:rPr lang="en-US" smtClean="0"/>
              <a:t>3</a:t>
            </a:fld>
            <a:endParaRPr lang="en-US" dirty="0"/>
          </a:p>
        </p:txBody>
      </p:sp>
    </p:spTree>
    <p:extLst>
      <p:ext uri="{BB962C8B-B14F-4D97-AF65-F5344CB8AC3E}">
        <p14:creationId xmlns:p14="http://schemas.microsoft.com/office/powerpoint/2010/main" val="221821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Thousands die every year in incidents involving smartphones and distractions from dashboard infotainment systems. Many employers have enacted cell phone driving policies. Typically, these policies ask employees to: </a:t>
            </a:r>
          </a:p>
          <a:p>
            <a:r>
              <a:rPr lang="en-US" sz="1200" b="0" i="0" u="none" strike="noStrike" kern="1200" baseline="0" dirty="0" smtClean="0">
                <a:solidFill>
                  <a:schemeClr val="tx1"/>
                </a:solidFill>
                <a:latin typeface="+mn-lt"/>
                <a:ea typeface="+mn-ea"/>
                <a:cs typeface="+mn-cs"/>
              </a:rPr>
              <a:t>• Program/start GPS equipment prior to starting the vehicle or pull over and park if changes need to be made </a:t>
            </a:r>
          </a:p>
          <a:p>
            <a:r>
              <a:rPr lang="en-US" sz="1200" b="0" i="0" u="none" strike="noStrike" kern="1200" baseline="0" dirty="0" smtClean="0">
                <a:solidFill>
                  <a:schemeClr val="tx1"/>
                </a:solidFill>
                <a:latin typeface="+mn-lt"/>
                <a:ea typeface="+mn-ea"/>
                <a:cs typeface="+mn-cs"/>
              </a:rPr>
              <a:t>• Turn off smartphones or other devices before starting the vehicle </a:t>
            </a:r>
          </a:p>
          <a:p>
            <a:r>
              <a:rPr lang="en-US" sz="1200" b="0" i="0" u="none" strike="noStrike" kern="1200" baseline="0" dirty="0" smtClean="0">
                <a:solidFill>
                  <a:schemeClr val="tx1"/>
                </a:solidFill>
                <a:latin typeface="+mn-lt"/>
                <a:ea typeface="+mn-ea"/>
                <a:cs typeface="+mn-cs"/>
              </a:rPr>
              <a:t>• Inform clients, associates and business partners that calls will be returned when they are not driving </a:t>
            </a:r>
          </a:p>
          <a:p>
            <a:r>
              <a:rPr lang="en-US" sz="1200" b="0" i="0" u="none" strike="noStrike" kern="1200" baseline="0" dirty="0" smtClean="0">
                <a:solidFill>
                  <a:schemeClr val="tx1"/>
                </a:solidFill>
                <a:latin typeface="+mn-lt"/>
                <a:ea typeface="+mn-ea"/>
                <a:cs typeface="+mn-cs"/>
              </a:rPr>
              <a:t>• Pull over to a safe location and put their vehicle in park if a call must be made </a:t>
            </a:r>
          </a:p>
        </p:txBody>
      </p:sp>
      <p:sp>
        <p:nvSpPr>
          <p:cNvPr id="4" name="Slide Number Placeholder 3"/>
          <p:cNvSpPr>
            <a:spLocks noGrp="1"/>
          </p:cNvSpPr>
          <p:nvPr>
            <p:ph type="sldNum" sz="quarter" idx="10"/>
          </p:nvPr>
        </p:nvSpPr>
        <p:spPr/>
        <p:txBody>
          <a:bodyPr/>
          <a:lstStyle/>
          <a:p>
            <a:fld id="{C3FF4A83-3598-424A-9C26-3094308D3E8F}" type="slidenum">
              <a:rPr lang="en-US" smtClean="0"/>
              <a:t>4</a:t>
            </a:fld>
            <a:endParaRPr lang="en-US" dirty="0"/>
          </a:p>
        </p:txBody>
      </p:sp>
    </p:spTree>
    <p:extLst>
      <p:ext uri="{BB962C8B-B14F-4D97-AF65-F5344CB8AC3E}">
        <p14:creationId xmlns:p14="http://schemas.microsoft.com/office/powerpoint/2010/main" val="317790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Many drivers continue to use phones even when they are aware of the crash risk associated with distraction. Cell phone blocking apps and devices can help drivers stay focused on driving. They prevent drivers from making or accepting calls, texting or accessing the internet. </a:t>
            </a:r>
          </a:p>
        </p:txBody>
      </p:sp>
      <p:sp>
        <p:nvSpPr>
          <p:cNvPr id="4" name="Slide Number Placeholder 3"/>
          <p:cNvSpPr>
            <a:spLocks noGrp="1"/>
          </p:cNvSpPr>
          <p:nvPr>
            <p:ph type="sldNum" sz="quarter" idx="10"/>
          </p:nvPr>
        </p:nvSpPr>
        <p:spPr/>
        <p:txBody>
          <a:bodyPr/>
          <a:lstStyle/>
          <a:p>
            <a:fld id="{C3FF4A83-3598-424A-9C26-3094308D3E8F}" type="slidenum">
              <a:rPr lang="en-US" smtClean="0"/>
              <a:t>5</a:t>
            </a:fld>
            <a:endParaRPr lang="en-US" dirty="0"/>
          </a:p>
        </p:txBody>
      </p:sp>
    </p:spTree>
    <p:extLst>
      <p:ext uri="{BB962C8B-B14F-4D97-AF65-F5344CB8AC3E}">
        <p14:creationId xmlns:p14="http://schemas.microsoft.com/office/powerpoint/2010/main" val="419688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Drunk and drugged driving </a:t>
            </a:r>
          </a:p>
          <a:p>
            <a:r>
              <a:rPr lang="en-US" sz="1200" b="0" i="0" u="none" strike="noStrike" kern="1200" baseline="0" dirty="0" smtClean="0">
                <a:solidFill>
                  <a:schemeClr val="tx1"/>
                </a:solidFill>
                <a:latin typeface="+mn-lt"/>
                <a:ea typeface="+mn-ea"/>
                <a:cs typeface="+mn-cs"/>
              </a:rPr>
              <a:t>One-third of traffic fatalities involve alcohol. Impairment begins with the first drink. Mental faculties such as judgment are the first to be diminished. This can make it difficult for a driver to reason and respond in an emergency situation. Taking over-the-counter or prescription medications can put drivers at risk, too. Safe driving requires comprehension, concentration, coordination and quick reflexes. Drugs (including marijuana) affect all of these skills. </a:t>
            </a:r>
          </a:p>
        </p:txBody>
      </p:sp>
      <p:sp>
        <p:nvSpPr>
          <p:cNvPr id="4" name="Slide Number Placeholder 3"/>
          <p:cNvSpPr>
            <a:spLocks noGrp="1"/>
          </p:cNvSpPr>
          <p:nvPr>
            <p:ph type="sldNum" sz="quarter" idx="10"/>
          </p:nvPr>
        </p:nvSpPr>
        <p:spPr/>
        <p:txBody>
          <a:bodyPr/>
          <a:lstStyle/>
          <a:p>
            <a:fld id="{C3FF4A83-3598-424A-9C26-3094308D3E8F}" type="slidenum">
              <a:rPr lang="en-US" smtClean="0"/>
              <a:t>6</a:t>
            </a:fld>
            <a:endParaRPr lang="en-US" dirty="0"/>
          </a:p>
        </p:txBody>
      </p:sp>
    </p:spTree>
    <p:extLst>
      <p:ext uri="{BB962C8B-B14F-4D97-AF65-F5344CB8AC3E}">
        <p14:creationId xmlns:p14="http://schemas.microsoft.com/office/powerpoint/2010/main" val="2229339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Aggressive driving </a:t>
            </a:r>
          </a:p>
          <a:p>
            <a:r>
              <a:rPr lang="en-US" sz="1200" b="0" i="0" u="none" strike="noStrike" kern="1200" baseline="0" dirty="0" smtClean="0">
                <a:solidFill>
                  <a:schemeClr val="tx1"/>
                </a:solidFill>
                <a:latin typeface="+mn-lt"/>
                <a:ea typeface="+mn-ea"/>
                <a:cs typeface="+mn-cs"/>
              </a:rPr>
              <a:t>Speeding is one of the three biggest contributing factors in fatalities on our nation’s roads. Aggressive driving behaviors also can include frequent and unnecessary lane changes, tailgating and running red or yellow lights. All of these behaviors can lead to road rage, which is a physical assault of a person or vehicle as a result of a traffic incident. </a:t>
            </a:r>
          </a:p>
          <a:p>
            <a:r>
              <a:rPr lang="en-US" sz="1200" b="0" i="0" u="none" strike="noStrike" kern="1200" baseline="0" dirty="0" smtClean="0">
                <a:solidFill>
                  <a:schemeClr val="tx1"/>
                </a:solidFill>
                <a:latin typeface="+mn-lt"/>
                <a:ea typeface="+mn-ea"/>
                <a:cs typeface="+mn-cs"/>
              </a:rPr>
              <a:t>Here, the best offense is a solid defense, as in teaching and promoting defensive driving skills. Talk to employees about risks. Encourage them to adopt safe driving habits. </a:t>
            </a:r>
          </a:p>
        </p:txBody>
      </p:sp>
      <p:sp>
        <p:nvSpPr>
          <p:cNvPr id="4" name="Slide Number Placeholder 3"/>
          <p:cNvSpPr>
            <a:spLocks noGrp="1"/>
          </p:cNvSpPr>
          <p:nvPr>
            <p:ph type="sldNum" sz="quarter" idx="10"/>
          </p:nvPr>
        </p:nvSpPr>
        <p:spPr/>
        <p:txBody>
          <a:bodyPr/>
          <a:lstStyle/>
          <a:p>
            <a:fld id="{C3FF4A83-3598-424A-9C26-3094308D3E8F}" type="slidenum">
              <a:rPr lang="en-US" smtClean="0"/>
              <a:t>7</a:t>
            </a:fld>
            <a:endParaRPr lang="en-US" dirty="0"/>
          </a:p>
        </p:txBody>
      </p:sp>
    </p:spTree>
    <p:extLst>
      <p:ext uri="{BB962C8B-B14F-4D97-AF65-F5344CB8AC3E}">
        <p14:creationId xmlns:p14="http://schemas.microsoft.com/office/powerpoint/2010/main" val="244358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Drowsy driving </a:t>
            </a:r>
          </a:p>
          <a:p>
            <a:r>
              <a:rPr lang="en-US" sz="1200" b="0" i="0" u="none" strike="noStrike" kern="1200" baseline="0" dirty="0" smtClean="0">
                <a:solidFill>
                  <a:schemeClr val="tx1"/>
                </a:solidFill>
                <a:latin typeface="+mn-lt"/>
                <a:ea typeface="+mn-ea"/>
                <a:cs typeface="+mn-cs"/>
              </a:rPr>
              <a:t>The Centers for Disease Control and Prevention reports more than one-third of U.S. adults sleep less than seven hours a day. Drowsy driving occurs when people take the wheel despite experiencing feelings of sleepiness and fatigue. The consequences can be deadly. More than 5,000 people died in drowsy driving-related crashes in 2015. </a:t>
            </a:r>
          </a:p>
        </p:txBody>
      </p:sp>
      <p:sp>
        <p:nvSpPr>
          <p:cNvPr id="4" name="Slide Number Placeholder 3"/>
          <p:cNvSpPr>
            <a:spLocks noGrp="1"/>
          </p:cNvSpPr>
          <p:nvPr>
            <p:ph type="sldNum" sz="quarter" idx="10"/>
          </p:nvPr>
        </p:nvSpPr>
        <p:spPr/>
        <p:txBody>
          <a:bodyPr/>
          <a:lstStyle/>
          <a:p>
            <a:fld id="{C3FF4A83-3598-424A-9C26-3094308D3E8F}" type="slidenum">
              <a:rPr lang="en-US" smtClean="0"/>
              <a:t>8</a:t>
            </a:fld>
            <a:endParaRPr lang="en-US" dirty="0"/>
          </a:p>
        </p:txBody>
      </p:sp>
    </p:spTree>
    <p:extLst>
      <p:ext uri="{BB962C8B-B14F-4D97-AF65-F5344CB8AC3E}">
        <p14:creationId xmlns:p14="http://schemas.microsoft.com/office/powerpoint/2010/main" val="2012564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Some vehicles today are equipped with technology that can detect when a driver is about to nod off and deliver a warning signal. Make sure your drivers know how to use all the safety features in their vehicles. Introduce them to learning opportunities provided by sites such as </a:t>
            </a:r>
            <a:r>
              <a:rPr lang="en-US" sz="1200" b="1" i="0" u="none" strike="noStrike" kern="1200" baseline="0" dirty="0" smtClean="0">
                <a:solidFill>
                  <a:schemeClr val="tx1"/>
                </a:solidFill>
                <a:latin typeface="+mn-lt"/>
                <a:ea typeface="+mn-ea"/>
                <a:cs typeface="+mn-cs"/>
              </a:rPr>
              <a:t>MyCarDoesWhat.org </a:t>
            </a:r>
            <a:r>
              <a:rPr lang="en-US" sz="1200" b="0" i="0" u="none" strike="noStrike" kern="1200" baseline="0" dirty="0" smtClean="0">
                <a:solidFill>
                  <a:schemeClr val="tx1"/>
                </a:solidFill>
                <a:latin typeface="+mn-lt"/>
                <a:ea typeface="+mn-ea"/>
                <a:cs typeface="+mn-cs"/>
              </a:rPr>
              <a:t>to fill in knowledge gaps. </a:t>
            </a:r>
          </a:p>
        </p:txBody>
      </p:sp>
      <p:sp>
        <p:nvSpPr>
          <p:cNvPr id="4" name="Slide Number Placeholder 3"/>
          <p:cNvSpPr>
            <a:spLocks noGrp="1"/>
          </p:cNvSpPr>
          <p:nvPr>
            <p:ph type="sldNum" sz="quarter" idx="10"/>
          </p:nvPr>
        </p:nvSpPr>
        <p:spPr/>
        <p:txBody>
          <a:bodyPr/>
          <a:lstStyle/>
          <a:p>
            <a:fld id="{C3FF4A83-3598-424A-9C26-3094308D3E8F}" type="slidenum">
              <a:rPr lang="en-US" smtClean="0"/>
              <a:t>9</a:t>
            </a:fld>
            <a:endParaRPr lang="en-US" dirty="0"/>
          </a:p>
        </p:txBody>
      </p:sp>
    </p:spTree>
    <p:extLst>
      <p:ext uri="{BB962C8B-B14F-4D97-AF65-F5344CB8AC3E}">
        <p14:creationId xmlns:p14="http://schemas.microsoft.com/office/powerpoint/2010/main" val="2641872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029200"/>
            <a:ext cx="1743075" cy="167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pic>
        <p:nvPicPr>
          <p:cNvPr id="3" name="Picture 2"/>
          <p:cNvPicPr>
            <a:picLocks noChangeAspect="1"/>
          </p:cNvPicPr>
          <p:nvPr userDrawn="1"/>
        </p:nvPicPr>
        <p:blipFill>
          <a:blip r:embed="rId4"/>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89710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620000" cy="685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066800" y="1447800"/>
            <a:ext cx="7620000" cy="5257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0350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7162800" cy="6858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85800" y="1828800"/>
            <a:ext cx="3771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8288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253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7678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3957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7086600" cy="6858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533400" y="1676400"/>
            <a:ext cx="3924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676400"/>
            <a:ext cx="3924300" cy="4724400"/>
          </a:xfrm>
        </p:spPr>
        <p:txBody>
          <a:bodyPr/>
          <a:lstStyle/>
          <a:p>
            <a:pPr lvl="0"/>
            <a:endParaRPr lang="en-US" noProof="0" dirty="0" smtClean="0"/>
          </a:p>
        </p:txBody>
      </p:sp>
    </p:spTree>
    <p:extLst>
      <p:ext uri="{BB962C8B-B14F-4D97-AF65-F5344CB8AC3E}">
        <p14:creationId xmlns:p14="http://schemas.microsoft.com/office/powerpoint/2010/main" val="2766584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DF6C4-CBF4-4F74-9C9B-7FB62C7F5F0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2207109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DF6C4-CBF4-4F74-9C9B-7FB62C7F5F0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57348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415977"/>
            <a:ext cx="914400" cy="87942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E3DF6C4-CBF4-4F74-9C9B-7FB62C7F5F0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724479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DF6C4-CBF4-4F74-9C9B-7FB62C7F5F0E}"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4055747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DF6C4-CBF4-4F74-9C9B-7FB62C7F5F0E}"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3303349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DF6C4-CBF4-4F74-9C9B-7FB62C7F5F0E}"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3708225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DF6C4-CBF4-4F74-9C9B-7FB62C7F5F0E}"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1477718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E3DF6C4-CBF4-4F74-9C9B-7FB62C7F5F0E}"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2148797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E3DF6C4-CBF4-4F74-9C9B-7FB62C7F5F0E}"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842945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DF6C4-CBF4-4F74-9C9B-7FB62C7F5F0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3339447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DF6C4-CBF4-4F74-9C9B-7FB62C7F5F0E}"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8632DC-5B13-4A2A-985D-AF0795E19369}" type="slidenum">
              <a:rPr lang="en-US" smtClean="0"/>
              <a:t>‹#›</a:t>
            </a:fld>
            <a:endParaRPr lang="en-US"/>
          </a:p>
        </p:txBody>
      </p:sp>
    </p:spTree>
    <p:extLst>
      <p:ext uri="{BB962C8B-B14F-4D97-AF65-F5344CB8AC3E}">
        <p14:creationId xmlns:p14="http://schemas.microsoft.com/office/powerpoint/2010/main" val="2035487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a:gsLst>
              <a:gs pos="0">
                <a:srgbClr val="8CC050">
                  <a:alpha val="53000"/>
                </a:srgbClr>
              </a:gs>
              <a:gs pos="76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 name="Text Box 25"/>
          <p:cNvSpPr txBox="1">
            <a:spLocks noChangeArrowheads="1"/>
          </p:cNvSpPr>
          <p:nvPr userDrawn="1"/>
        </p:nvSpPr>
        <p:spPr bwMode="auto">
          <a:xfrm>
            <a:off x="8648700" y="6400800"/>
            <a:ext cx="190500" cy="13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en-US" sz="500" baseline="30000" dirty="0" smtClean="0">
                <a:solidFill>
                  <a:schemeClr val="bg1"/>
                </a:solidFill>
              </a:rPr>
              <a:t>®</a:t>
            </a:r>
          </a:p>
        </p:txBody>
      </p:sp>
      <p:sp>
        <p:nvSpPr>
          <p:cNvPr id="6" name="Rectangle 6"/>
          <p:cNvSpPr>
            <a:spLocks noChangeArrowheads="1"/>
          </p:cNvSpPr>
          <p:nvPr userDrawn="1"/>
        </p:nvSpPr>
        <p:spPr bwMode="auto">
          <a:xfrm>
            <a:off x="246063" y="6553200"/>
            <a:ext cx="2895600"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9459" name="Rectangle 3"/>
          <p:cNvSpPr>
            <a:spLocks noGrp="1" noChangeArrowheads="1"/>
          </p:cNvSpPr>
          <p:nvPr>
            <p:ph type="ctrTitle"/>
          </p:nvPr>
        </p:nvSpPr>
        <p:spPr>
          <a:xfrm>
            <a:off x="1333500" y="3276600"/>
            <a:ext cx="6477000" cy="1143000"/>
          </a:xfrm>
        </p:spPr>
        <p:txBody>
          <a:bodyPr/>
          <a:lstStyle>
            <a:lvl1pPr algn="ctr">
              <a:defRPr>
                <a:solidFill>
                  <a:schemeClr val="tx1"/>
                </a:solidFill>
              </a:defRPr>
            </a:lvl1pPr>
          </a:lstStyle>
          <a:p>
            <a:pPr lvl="0"/>
            <a:r>
              <a:rPr lang="en-US" noProof="0" dirty="0" smtClean="0"/>
              <a:t>Click to edit Master title style</a:t>
            </a:r>
          </a:p>
        </p:txBody>
      </p:sp>
      <p:pic>
        <p:nvPicPr>
          <p:cNvPr id="9" name="Picture 8" descr="MEM_halo_2685_logo.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10082" t="19445"/>
          <a:stretch/>
        </p:blipFill>
        <p:spPr>
          <a:xfrm>
            <a:off x="0" y="0"/>
            <a:ext cx="4757058" cy="2209800"/>
          </a:xfrm>
          <a:prstGeom prst="rect">
            <a:avLst/>
          </a:prstGeom>
        </p:spPr>
      </p:pic>
      <p:pic>
        <p:nvPicPr>
          <p:cNvPr id="10" name="Picture 9" descr="clock graphic.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15263" y="0"/>
            <a:ext cx="5343393" cy="2975776"/>
          </a:xfrm>
          <a:prstGeom prst="rect">
            <a:avLst/>
          </a:prstGeom>
        </p:spPr>
      </p:pic>
      <p:pic>
        <p:nvPicPr>
          <p:cNvPr id="3" name="Picture 2"/>
          <p:cNvPicPr>
            <a:picLocks noChangeAspect="1"/>
          </p:cNvPicPr>
          <p:nvPr userDrawn="1"/>
        </p:nvPicPr>
        <p:blipFill>
          <a:blip r:embed="rId4"/>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177109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944CC7-734D-4DB4-A25A-EECF85887237}"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944CC7-734D-4DB4-A25A-EECF85887237}"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44339-5F27-4DAD-82AF-248A27DA0FF5}" type="datetimeFigureOut">
              <a:rPr lang="en-US" smtClean="0"/>
              <a:t>9/6/2017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944CC7-734D-4DB4-A25A-EECF8588723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4.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tiff"/><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B44339-5F27-4DAD-82AF-248A27DA0FF5}" type="datetimeFigureOut">
              <a:rPr lang="en-US" smtClean="0"/>
              <a:t>9/6/2017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A944CC7-734D-4DB4-A25A-EECF8588723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27" name="Rectangle 2"/>
          <p:cNvSpPr>
            <a:spLocks noGrp="1" noChangeArrowheads="1"/>
          </p:cNvSpPr>
          <p:nvPr>
            <p:ph type="title"/>
          </p:nvPr>
        </p:nvSpPr>
        <p:spPr bwMode="auto">
          <a:xfrm>
            <a:off x="1066800" y="1295400"/>
            <a:ext cx="7620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066800" y="2057400"/>
            <a:ext cx="76200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1032"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12" name="Picture 11" descr="MEM_halo_2685_logo.png"/>
          <p:cNvPicPr>
            <a:picLocks noChangeAspect="1"/>
          </p:cNvPicPr>
          <p:nvPr userDrawn="1"/>
        </p:nvPicPr>
        <p:blipFill rotWithShape="1">
          <a:blip r:embed="rId8"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pic>
        <p:nvPicPr>
          <p:cNvPr id="9" name="Picture 8"/>
          <p:cNvPicPr>
            <a:picLocks noChangeAspect="1"/>
          </p:cNvPicPr>
          <p:nvPr userDrawn="1"/>
        </p:nvPicPr>
        <p:blipFill>
          <a:blip r:embed="rId9"/>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2548534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txStyles>
    <p:titleStyle>
      <a:lvl1pPr algn="l" rtl="0" eaLnBrk="0" fontAlgn="base" hangingPunct="0">
        <a:spcBef>
          <a:spcPct val="0"/>
        </a:spcBef>
        <a:spcAft>
          <a:spcPct val="0"/>
        </a:spcAft>
        <a:defRPr sz="3800" b="1">
          <a:solidFill>
            <a:schemeClr val="tx2"/>
          </a:solidFill>
          <a:latin typeface="+mj-lt"/>
          <a:ea typeface="+mj-ea"/>
          <a:cs typeface="+mj-cs"/>
        </a:defRPr>
      </a:lvl1pPr>
      <a:lvl2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2pPr>
      <a:lvl3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3pPr>
      <a:lvl4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4pPr>
      <a:lvl5pPr algn="l" rtl="0" eaLnBrk="0" fontAlgn="base" hangingPunct="0">
        <a:spcBef>
          <a:spcPct val="0"/>
        </a:spcBef>
        <a:spcAft>
          <a:spcPct val="0"/>
        </a:spcAft>
        <a:defRPr sz="3800" b="1">
          <a:solidFill>
            <a:schemeClr val="tx2"/>
          </a:solidFill>
          <a:latin typeface="Helvetica" charset="0"/>
          <a:ea typeface="ＭＳ Ｐゴシック" charset="0"/>
          <a:cs typeface="ＭＳ Ｐゴシック" charset="0"/>
        </a:defRPr>
      </a:lvl5pPr>
      <a:lvl6pPr marL="457200" algn="l" rtl="0" fontAlgn="base">
        <a:spcBef>
          <a:spcPct val="0"/>
        </a:spcBef>
        <a:spcAft>
          <a:spcPct val="0"/>
        </a:spcAft>
        <a:defRPr sz="4400" b="1">
          <a:solidFill>
            <a:schemeClr val="tx2"/>
          </a:solidFill>
          <a:latin typeface="Helvetica" charset="0"/>
          <a:ea typeface="ＭＳ Ｐゴシック" charset="0"/>
          <a:cs typeface="ＭＳ Ｐゴシック" charset="0"/>
        </a:defRPr>
      </a:lvl6pPr>
      <a:lvl7pPr marL="914400" algn="l" rtl="0" fontAlgn="base">
        <a:spcBef>
          <a:spcPct val="0"/>
        </a:spcBef>
        <a:spcAft>
          <a:spcPct val="0"/>
        </a:spcAft>
        <a:defRPr sz="4400" b="1">
          <a:solidFill>
            <a:schemeClr val="tx2"/>
          </a:solidFill>
          <a:latin typeface="Helvetica" charset="0"/>
          <a:ea typeface="ＭＳ Ｐゴシック" charset="0"/>
          <a:cs typeface="ＭＳ Ｐゴシック" charset="0"/>
        </a:defRPr>
      </a:lvl7pPr>
      <a:lvl8pPr marL="1371600" algn="l" rtl="0" fontAlgn="base">
        <a:spcBef>
          <a:spcPct val="0"/>
        </a:spcBef>
        <a:spcAft>
          <a:spcPct val="0"/>
        </a:spcAft>
        <a:defRPr sz="4400" b="1">
          <a:solidFill>
            <a:schemeClr val="tx2"/>
          </a:solidFill>
          <a:latin typeface="Helvetica" charset="0"/>
          <a:ea typeface="ＭＳ Ｐゴシック" charset="0"/>
          <a:cs typeface="ＭＳ Ｐゴシック" charset="0"/>
        </a:defRPr>
      </a:lvl8pPr>
      <a:lvl9pPr marL="1828800" algn="l" rtl="0" fontAlgn="base">
        <a:spcBef>
          <a:spcPct val="0"/>
        </a:spcBef>
        <a:spcAft>
          <a:spcPct val="0"/>
        </a:spcAft>
        <a:defRPr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085850" indent="-228600" algn="l" rtl="0" eaLnBrk="0" fontAlgn="base" hangingPunct="0">
        <a:spcBef>
          <a:spcPct val="20000"/>
        </a:spcBef>
        <a:spcAft>
          <a:spcPct val="0"/>
        </a:spcAft>
        <a:buChar char="•"/>
        <a:defRPr sz="2400">
          <a:solidFill>
            <a:schemeClr val="tx1"/>
          </a:solidFill>
          <a:latin typeface="+mn-lt"/>
          <a:ea typeface="+mn-ea"/>
          <a:cs typeface="+mn-cs"/>
        </a:defRPr>
      </a:lvl3pPr>
      <a:lvl4pPr marL="1428750" indent="-228600" algn="l" rtl="0" eaLnBrk="0" fontAlgn="base" hangingPunct="0">
        <a:spcBef>
          <a:spcPct val="20000"/>
        </a:spcBef>
        <a:spcAft>
          <a:spcPct val="0"/>
        </a:spcAft>
        <a:buChar char="–"/>
        <a:defRPr sz="2000">
          <a:solidFill>
            <a:schemeClr val="tx1"/>
          </a:solidFill>
          <a:latin typeface="+mn-lt"/>
          <a:ea typeface="+mn-ea"/>
          <a:cs typeface="+mn-cs"/>
        </a:defRPr>
      </a:lvl4pPr>
      <a:lvl5pPr marL="1771650" indent="-228600" algn="l" rtl="0" eaLnBrk="0" fontAlgn="base" hangingPunct="0">
        <a:spcBef>
          <a:spcPct val="20000"/>
        </a:spcBef>
        <a:spcAft>
          <a:spcPct val="0"/>
        </a:spcAft>
        <a:buChar char="»"/>
        <a:defRPr sz="2000">
          <a:solidFill>
            <a:schemeClr val="tx1"/>
          </a:solidFill>
          <a:latin typeface="+mn-lt"/>
          <a:ea typeface="+mn-ea"/>
          <a:cs typeface="+mn-cs"/>
        </a:defRPr>
      </a:lvl5pPr>
      <a:lvl6pPr marL="2228850" indent="-228600" algn="l" rtl="0" fontAlgn="base">
        <a:spcBef>
          <a:spcPct val="20000"/>
        </a:spcBef>
        <a:spcAft>
          <a:spcPct val="0"/>
        </a:spcAft>
        <a:buChar char="»"/>
        <a:defRPr sz="2000">
          <a:solidFill>
            <a:schemeClr val="tx1"/>
          </a:solidFill>
          <a:latin typeface="+mn-lt"/>
          <a:ea typeface="+mn-ea"/>
          <a:cs typeface="+mn-cs"/>
        </a:defRPr>
      </a:lvl6pPr>
      <a:lvl7pPr marL="2686050" indent="-228600" algn="l" rtl="0" fontAlgn="base">
        <a:spcBef>
          <a:spcPct val="20000"/>
        </a:spcBef>
        <a:spcAft>
          <a:spcPct val="0"/>
        </a:spcAft>
        <a:buChar char="»"/>
        <a:defRPr sz="2000">
          <a:solidFill>
            <a:schemeClr val="tx1"/>
          </a:solidFill>
          <a:latin typeface="+mn-lt"/>
          <a:ea typeface="+mn-ea"/>
          <a:cs typeface="+mn-cs"/>
        </a:defRPr>
      </a:lvl7pPr>
      <a:lvl8pPr marL="3143250" indent="-228600" algn="l" rtl="0" fontAlgn="base">
        <a:spcBef>
          <a:spcPct val="20000"/>
        </a:spcBef>
        <a:spcAft>
          <a:spcPct val="0"/>
        </a:spcAft>
        <a:buChar char="»"/>
        <a:defRPr sz="2000">
          <a:solidFill>
            <a:schemeClr val="tx1"/>
          </a:solidFill>
          <a:latin typeface="+mn-lt"/>
          <a:ea typeface="+mn-ea"/>
          <a:cs typeface="+mn-cs"/>
        </a:defRPr>
      </a:lvl8pPr>
      <a:lvl9pPr marL="360045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B44339-5F27-4DAD-82AF-248A27DA0FF5}" type="datetimeFigureOut">
              <a:rPr lang="en-US" smtClean="0"/>
              <a:t>9/6/2017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944CC7-734D-4DB4-A25A-EECF85887237}" type="slidenum">
              <a:rPr lang="en-US" smtClean="0"/>
              <a:t>‹#›</a:t>
            </a:fld>
            <a:endParaRPr lang="en-US" dirty="0"/>
          </a:p>
        </p:txBody>
      </p:sp>
      <p:sp>
        <p:nvSpPr>
          <p:cNvPr id="7" name="Rectangle 6"/>
          <p:cNvSpPr/>
          <p:nvPr userDrawn="1"/>
        </p:nvSpPr>
        <p:spPr>
          <a:xfrm>
            <a:off x="0" y="0"/>
            <a:ext cx="9144000" cy="1676400"/>
          </a:xfrm>
          <a:prstGeom prst="rect">
            <a:avLst/>
          </a:prstGeom>
          <a:gradFill>
            <a:gsLst>
              <a:gs pos="0">
                <a:srgbClr val="8CC050">
                  <a:alpha val="53000"/>
                </a:srgbClr>
              </a:gs>
              <a:gs pos="100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Rectangle 6"/>
          <p:cNvSpPr>
            <a:spLocks noChangeArrowheads="1"/>
          </p:cNvSpPr>
          <p:nvPr userDrawn="1"/>
        </p:nvSpPr>
        <p:spPr bwMode="auto">
          <a:xfrm>
            <a:off x="685800" y="6596063"/>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sz="700" dirty="0"/>
              <a:t>© </a:t>
            </a:r>
            <a:r>
              <a:rPr lang="en-US" sz="700" dirty="0" smtClean="0"/>
              <a:t>2017 </a:t>
            </a:r>
            <a:r>
              <a:rPr lang="en-US" sz="700" dirty="0"/>
              <a:t>National Safety Council</a:t>
            </a:r>
          </a:p>
        </p:txBody>
      </p:sp>
      <p:sp>
        <p:nvSpPr>
          <p:cNvPr id="9" name="TextBox 1"/>
          <p:cNvSpPr txBox="1">
            <a:spLocks noChangeArrowheads="1"/>
          </p:cNvSpPr>
          <p:nvPr userDrawn="1"/>
        </p:nvSpPr>
        <p:spPr bwMode="auto">
          <a:xfrm>
            <a:off x="152400" y="65532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fld id="{2E2769C2-C150-614D-9064-58EC9BEFFFD3}" type="slidenum">
              <a:rPr lang="en-US" sz="1000" smtClean="0">
                <a:solidFill>
                  <a:srgbClr val="001400"/>
                </a:solidFill>
                <a:cs typeface="Arial" charset="0"/>
              </a:rPr>
              <a:pPr>
                <a:defRPr/>
              </a:pPr>
              <a:t>‹#›</a:t>
            </a:fld>
            <a:endParaRPr lang="en-US" sz="1000" dirty="0" smtClean="0">
              <a:solidFill>
                <a:srgbClr val="001400"/>
              </a:solidFill>
              <a:cs typeface="Arial" charset="0"/>
            </a:endParaRPr>
          </a:p>
          <a:p>
            <a:pPr>
              <a:defRPr/>
            </a:pPr>
            <a:endParaRPr lang="en-US" sz="1000" dirty="0" smtClean="0"/>
          </a:p>
        </p:txBody>
      </p:sp>
      <p:pic>
        <p:nvPicPr>
          <p:cNvPr id="10" name="Picture 9" descr="MEM_halo_2685_logo.p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082" t="19445"/>
          <a:stretch/>
        </p:blipFill>
        <p:spPr>
          <a:xfrm>
            <a:off x="-1" y="0"/>
            <a:ext cx="3608803" cy="1676400"/>
          </a:xfrm>
          <a:prstGeom prst="rect">
            <a:avLst/>
          </a:prstGeom>
        </p:spPr>
      </p:pic>
      <p:pic>
        <p:nvPicPr>
          <p:cNvPr id="11" name="Picture 10"/>
          <p:cNvPicPr>
            <a:picLocks noChangeAspect="1"/>
          </p:cNvPicPr>
          <p:nvPr userDrawn="1"/>
        </p:nvPicPr>
        <p:blipFill>
          <a:blip r:embed="rId15"/>
          <a:stretch>
            <a:fillRect/>
          </a:stretch>
        </p:blipFill>
        <p:spPr>
          <a:xfrm>
            <a:off x="7340412" y="6257326"/>
            <a:ext cx="1497986" cy="418512"/>
          </a:xfrm>
          <a:prstGeom prst="rect">
            <a:avLst/>
          </a:prstGeom>
        </p:spPr>
      </p:pic>
    </p:spTree>
    <p:extLst>
      <p:ext uri="{BB962C8B-B14F-4D97-AF65-F5344CB8AC3E}">
        <p14:creationId xmlns:p14="http://schemas.microsoft.com/office/powerpoint/2010/main" val="32165665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21.png"/><Relationship Id="rId4" Type="http://schemas.openxmlformats.org/officeDocument/2006/relationships/hyperlink" Target="http://www.nsc.org/learn/NSC-Initiatives/Pages/Fatigue-Drowsy-Driving.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MEMBERSHIPINFO@nsc.org"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70" y="3581400"/>
            <a:ext cx="8317230" cy="1447800"/>
          </a:xfrm>
        </p:spPr>
        <p:txBody>
          <a:bodyPr/>
          <a:lstStyle/>
          <a:p>
            <a:r>
              <a:rPr lang="en-US" sz="4800" dirty="0" smtClean="0"/>
              <a:t>Driver Safety</a:t>
            </a:r>
            <a:endParaRPr lang="en-US" sz="4800" dirty="0"/>
          </a:p>
        </p:txBody>
      </p:sp>
      <p:sp>
        <p:nvSpPr>
          <p:cNvPr id="3" name="TextBox 2"/>
          <p:cNvSpPr txBox="1"/>
          <p:nvPr/>
        </p:nvSpPr>
        <p:spPr>
          <a:xfrm>
            <a:off x="369570" y="5909846"/>
            <a:ext cx="4735830" cy="338554"/>
          </a:xfrm>
          <a:prstGeom prst="rect">
            <a:avLst/>
          </a:prstGeom>
          <a:noFill/>
        </p:spPr>
        <p:txBody>
          <a:bodyPr wrap="square" rtlCol="0">
            <a:spAutoFit/>
          </a:bodyPr>
          <a:lstStyle/>
          <a:p>
            <a:r>
              <a:rPr lang="en-US" sz="1600" dirty="0" smtClean="0"/>
              <a:t>For use in conjunction with 5-Minute Safety Talk</a:t>
            </a:r>
          </a:p>
        </p:txBody>
      </p:sp>
    </p:spTree>
    <p:extLst>
      <p:ext uri="{BB962C8B-B14F-4D97-AF65-F5344CB8AC3E}">
        <p14:creationId xmlns:p14="http://schemas.microsoft.com/office/powerpoint/2010/main" val="13486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70780050"/>
              </p:ext>
            </p:extLst>
          </p:nvPr>
        </p:nvGraphicFramePr>
        <p:xfrm>
          <a:off x="1066800" y="1524000"/>
          <a:ext cx="7315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066800" y="685800"/>
            <a:ext cx="7696200" cy="707886"/>
          </a:xfrm>
          <a:prstGeom prst="rect">
            <a:avLst/>
          </a:prstGeom>
          <a:noFill/>
        </p:spPr>
        <p:txBody>
          <a:bodyPr wrap="square" rtlCol="0">
            <a:spAutoFit/>
          </a:bodyPr>
          <a:lstStyle/>
          <a:p>
            <a:r>
              <a:rPr lang="en-US" sz="4000" dirty="0" smtClean="0"/>
              <a:t>If tired…	</a:t>
            </a:r>
            <a:endParaRPr lang="en-US" sz="4000" dirty="0"/>
          </a:p>
        </p:txBody>
      </p:sp>
    </p:spTree>
    <p:extLst>
      <p:ext uri="{BB962C8B-B14F-4D97-AF65-F5344CB8AC3E}">
        <p14:creationId xmlns:p14="http://schemas.microsoft.com/office/powerpoint/2010/main" val="118123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9100" y="1362432"/>
            <a:ext cx="7772400" cy="5139869"/>
          </a:xfrm>
          <a:prstGeom prst="rect">
            <a:avLst/>
          </a:prstGeom>
          <a:noFill/>
        </p:spPr>
        <p:txBody>
          <a:bodyPr wrap="square" rtlCol="0">
            <a:spAutoFit/>
          </a:bodyPr>
          <a:lstStyle/>
          <a:p>
            <a:r>
              <a:rPr lang="en-US" sz="2800" dirty="0" smtClean="0"/>
              <a:t>Seat </a:t>
            </a:r>
            <a:r>
              <a:rPr lang="en-US" sz="2800" dirty="0"/>
              <a:t>belts are inexpensive </a:t>
            </a:r>
            <a:r>
              <a:rPr lang="en-US" sz="2800" dirty="0" smtClean="0"/>
              <a:t/>
            </a:r>
            <a:br>
              <a:rPr lang="en-US" sz="2800" dirty="0" smtClean="0"/>
            </a:br>
            <a:r>
              <a:rPr lang="en-US" sz="2800" dirty="0" smtClean="0"/>
              <a:t>and</a:t>
            </a:r>
            <a:r>
              <a:rPr lang="en-US" sz="2800" dirty="0"/>
              <a:t> </a:t>
            </a:r>
            <a:r>
              <a:rPr lang="en-US" sz="2800" dirty="0" smtClean="0"/>
              <a:t>effective</a:t>
            </a:r>
            <a:r>
              <a:rPr lang="en-US" sz="2800" dirty="0"/>
              <a:t>. They save </a:t>
            </a:r>
            <a:r>
              <a:rPr lang="en-US" sz="2800" dirty="0" smtClean="0"/>
              <a:t>lives</a:t>
            </a:r>
          </a:p>
          <a:p>
            <a:r>
              <a:rPr lang="en-US" sz="2800" dirty="0" smtClean="0"/>
              <a:t>and reduce </a:t>
            </a:r>
            <a:r>
              <a:rPr lang="en-US" sz="2800" dirty="0"/>
              <a:t>injuries. </a:t>
            </a:r>
            <a:endParaRPr lang="en-US" sz="2800" dirty="0" smtClean="0"/>
          </a:p>
          <a:p>
            <a:r>
              <a:rPr lang="en-US" sz="2800" dirty="0" smtClean="0"/>
              <a:t>Employees who </a:t>
            </a:r>
            <a:r>
              <a:rPr lang="en-US" sz="2800" dirty="0"/>
              <a:t>are in the </a:t>
            </a:r>
            <a:r>
              <a:rPr lang="en-US" sz="2800" dirty="0" smtClean="0"/>
              <a:t/>
            </a:r>
            <a:br>
              <a:rPr lang="en-US" sz="2800" dirty="0" smtClean="0"/>
            </a:br>
            <a:r>
              <a:rPr lang="en-US" sz="2800" dirty="0" smtClean="0"/>
              <a:t>habit </a:t>
            </a:r>
            <a:r>
              <a:rPr lang="en-US" sz="2800" dirty="0"/>
              <a:t>of using </a:t>
            </a:r>
            <a:r>
              <a:rPr lang="en-US" sz="2800" dirty="0" smtClean="0"/>
              <a:t>a safety </a:t>
            </a:r>
            <a:r>
              <a:rPr lang="en-US" sz="2800" dirty="0"/>
              <a:t>belt </a:t>
            </a:r>
            <a:endParaRPr lang="en-US" sz="2800" dirty="0" smtClean="0"/>
          </a:p>
          <a:p>
            <a:r>
              <a:rPr lang="en-US" sz="2800" dirty="0" smtClean="0"/>
              <a:t>during </a:t>
            </a:r>
            <a:r>
              <a:rPr lang="en-US" sz="2800" dirty="0"/>
              <a:t>work </a:t>
            </a:r>
            <a:r>
              <a:rPr lang="en-US" sz="2800" dirty="0" smtClean="0"/>
              <a:t>hours also </a:t>
            </a:r>
            <a:r>
              <a:rPr lang="en-US" sz="2800" dirty="0"/>
              <a:t>are </a:t>
            </a:r>
            <a:r>
              <a:rPr lang="en-US" sz="2800" dirty="0" smtClean="0"/>
              <a:t/>
            </a:r>
            <a:br>
              <a:rPr lang="en-US" sz="2800" dirty="0" smtClean="0"/>
            </a:br>
            <a:r>
              <a:rPr lang="en-US" sz="2800" dirty="0" smtClean="0"/>
              <a:t>more </a:t>
            </a:r>
            <a:r>
              <a:rPr lang="en-US" sz="2800" dirty="0"/>
              <a:t>likely to buckle up when they are off the clock. </a:t>
            </a:r>
          </a:p>
          <a:p>
            <a:endParaRPr lang="en-US" sz="2000" dirty="0" smtClean="0"/>
          </a:p>
          <a:p>
            <a:r>
              <a:rPr lang="en-US" sz="2800" b="1" dirty="0" smtClean="0"/>
              <a:t>More </a:t>
            </a:r>
            <a:r>
              <a:rPr lang="en-US" sz="2800" b="1" dirty="0"/>
              <a:t>than half </a:t>
            </a:r>
            <a:r>
              <a:rPr lang="en-US" sz="2800" dirty="0"/>
              <a:t>of teens and adults who die in crashes </a:t>
            </a:r>
            <a:r>
              <a:rPr lang="en-US" sz="2800" b="1" dirty="0"/>
              <a:t>are reported as unrestrained </a:t>
            </a:r>
            <a:r>
              <a:rPr lang="en-US" sz="2800" dirty="0"/>
              <a:t>at the time of the crash, according to the CDC. </a:t>
            </a:r>
            <a:endParaRPr lang="en-US" sz="2800" dirty="0" smtClean="0"/>
          </a:p>
          <a:p>
            <a:endParaRPr lang="en-US" sz="2800" dirty="0"/>
          </a:p>
        </p:txBody>
      </p:sp>
      <p:sp>
        <p:nvSpPr>
          <p:cNvPr id="6" name="TextBox 5"/>
          <p:cNvSpPr txBox="1"/>
          <p:nvPr/>
        </p:nvSpPr>
        <p:spPr>
          <a:xfrm>
            <a:off x="1295400" y="457200"/>
            <a:ext cx="6019800" cy="677108"/>
          </a:xfrm>
          <a:prstGeom prst="rect">
            <a:avLst/>
          </a:prstGeom>
          <a:noFill/>
        </p:spPr>
        <p:txBody>
          <a:bodyPr wrap="square" rtlCol="0">
            <a:spAutoFit/>
          </a:bodyPr>
          <a:lstStyle/>
          <a:p>
            <a:pPr algn="ctr"/>
            <a:r>
              <a:rPr lang="en-US" sz="3800" dirty="0" smtClean="0"/>
              <a:t>Passenger Restraint</a:t>
            </a:r>
            <a:endParaRPr lang="en-US" sz="3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311121"/>
            <a:ext cx="3860798" cy="2575079"/>
          </a:xfrm>
          <a:prstGeom prst="rect">
            <a:avLst/>
          </a:prstGeom>
        </p:spPr>
      </p:pic>
    </p:spTree>
    <p:extLst>
      <p:ext uri="{BB962C8B-B14F-4D97-AF65-F5344CB8AC3E}">
        <p14:creationId xmlns:p14="http://schemas.microsoft.com/office/powerpoint/2010/main" val="367550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924800" cy="5139869"/>
          </a:xfrm>
          <a:prstGeom prst="rect">
            <a:avLst/>
          </a:prstGeom>
        </p:spPr>
        <p:txBody>
          <a:bodyPr wrap="square">
            <a:spAutoFit/>
          </a:bodyPr>
          <a:lstStyle/>
          <a:p>
            <a:pPr>
              <a:defRPr/>
            </a:pPr>
            <a:r>
              <a:rPr lang="en-US" sz="3800" dirty="0" smtClean="0"/>
              <a:t>NETS, NHTSA &amp; OSHA Report Indicates:</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smtClean="0"/>
              <a:t>The </a:t>
            </a:r>
            <a:r>
              <a:rPr lang="en-US" sz="2800" dirty="0"/>
              <a:t>average crash costs an employer more than </a:t>
            </a:r>
            <a:r>
              <a:rPr lang="en-US" sz="2800" b="1" dirty="0"/>
              <a:t>$</a:t>
            </a:r>
            <a:r>
              <a:rPr lang="en-US" sz="2800" b="1" dirty="0" smtClean="0"/>
              <a:t>16,000</a:t>
            </a:r>
          </a:p>
          <a:p>
            <a:pPr marL="457200" indent="-457200">
              <a:buFont typeface="Arial" panose="020B0604020202020204" pitchFamily="34" charset="0"/>
              <a:buChar char="•"/>
              <a:defRPr/>
            </a:pPr>
            <a:endParaRPr lang="en-US" sz="2800" dirty="0" smtClean="0"/>
          </a:p>
          <a:p>
            <a:pPr marL="457200" indent="-457200">
              <a:buFont typeface="Arial" panose="020B0604020202020204" pitchFamily="34" charset="0"/>
              <a:buChar char="•"/>
              <a:defRPr/>
            </a:pPr>
            <a:r>
              <a:rPr lang="en-US" sz="2800" dirty="0" smtClean="0"/>
              <a:t>When </a:t>
            </a:r>
            <a:r>
              <a:rPr lang="en-US" sz="2800" dirty="0"/>
              <a:t>a worker has an on-the-job crash that results in an injury, the cost to their employer jumps to more than </a:t>
            </a:r>
            <a:r>
              <a:rPr lang="en-US" sz="2800" b="1" dirty="0"/>
              <a:t>$</a:t>
            </a:r>
            <a:r>
              <a:rPr lang="en-US" sz="2800" b="1" dirty="0" smtClean="0"/>
              <a:t>70,000</a:t>
            </a:r>
          </a:p>
          <a:p>
            <a:pPr marL="457200" indent="-457200">
              <a:buFont typeface="Arial" panose="020B0604020202020204" pitchFamily="34" charset="0"/>
              <a:buChar char="•"/>
              <a:defRPr/>
            </a:pPr>
            <a:endParaRPr lang="en-US" sz="2800" dirty="0"/>
          </a:p>
          <a:p>
            <a:pPr marL="457200" indent="-457200">
              <a:buFont typeface="Arial" panose="020B0604020202020204" pitchFamily="34" charset="0"/>
              <a:buChar char="•"/>
              <a:defRPr/>
            </a:pPr>
            <a:r>
              <a:rPr lang="en-US" sz="2800" dirty="0" smtClean="0"/>
              <a:t>Costs </a:t>
            </a:r>
            <a:r>
              <a:rPr lang="en-US" sz="2800" dirty="0"/>
              <a:t>can exceed </a:t>
            </a:r>
            <a:r>
              <a:rPr lang="en-US" sz="2800" b="1" dirty="0"/>
              <a:t>$500,000 </a:t>
            </a:r>
            <a:r>
              <a:rPr lang="en-US" sz="2800" dirty="0"/>
              <a:t>when a fatality is </a:t>
            </a:r>
            <a:r>
              <a:rPr lang="en-US" sz="2800" dirty="0" smtClean="0"/>
              <a:t>involved</a:t>
            </a:r>
            <a:endParaRPr lang="en-US" sz="2800" dirty="0"/>
          </a:p>
        </p:txBody>
      </p:sp>
    </p:spTree>
    <p:extLst>
      <p:ext uri="{BB962C8B-B14F-4D97-AF65-F5344CB8AC3E}">
        <p14:creationId xmlns:p14="http://schemas.microsoft.com/office/powerpoint/2010/main" val="233195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818357" y="1130905"/>
            <a:ext cx="2689740" cy="3813810"/>
          </a:xfrm>
          <a:prstGeom prst="rect">
            <a:avLst/>
          </a:prstGeom>
        </p:spPr>
      </p:pic>
      <p:pic>
        <p:nvPicPr>
          <p:cNvPr id="7" name="Picture 6"/>
          <p:cNvPicPr>
            <a:picLocks noChangeAspect="1"/>
          </p:cNvPicPr>
          <p:nvPr/>
        </p:nvPicPr>
        <p:blipFill>
          <a:blip r:embed="rId4"/>
          <a:stretch>
            <a:fillRect/>
          </a:stretch>
        </p:blipFill>
        <p:spPr>
          <a:xfrm>
            <a:off x="1319909" y="1130905"/>
            <a:ext cx="2617160" cy="3414178"/>
          </a:xfrm>
          <a:prstGeom prst="rect">
            <a:avLst/>
          </a:prstGeom>
          <a:ln>
            <a:solidFill>
              <a:schemeClr val="bg1">
                <a:lumMod val="75000"/>
              </a:schemeClr>
            </a:solidFill>
          </a:ln>
        </p:spPr>
      </p:pic>
      <p:pic>
        <p:nvPicPr>
          <p:cNvPr id="8" name="Picture 7"/>
          <p:cNvPicPr>
            <a:picLocks noChangeAspect="1"/>
          </p:cNvPicPr>
          <p:nvPr/>
        </p:nvPicPr>
        <p:blipFill>
          <a:blip r:embed="rId5"/>
          <a:stretch>
            <a:fillRect/>
          </a:stretch>
        </p:blipFill>
        <p:spPr>
          <a:xfrm>
            <a:off x="2757731" y="1893125"/>
            <a:ext cx="2634118" cy="3397220"/>
          </a:xfrm>
          <a:prstGeom prst="rect">
            <a:avLst/>
          </a:prstGeom>
          <a:ln>
            <a:solidFill>
              <a:schemeClr val="bg1">
                <a:lumMod val="75000"/>
              </a:schemeClr>
            </a:solidFill>
          </a:ln>
        </p:spPr>
      </p:pic>
      <p:pic>
        <p:nvPicPr>
          <p:cNvPr id="10" name="Picture 9"/>
          <p:cNvPicPr>
            <a:picLocks noChangeAspect="1"/>
          </p:cNvPicPr>
          <p:nvPr/>
        </p:nvPicPr>
        <p:blipFill>
          <a:blip r:embed="rId6"/>
          <a:stretch>
            <a:fillRect/>
          </a:stretch>
        </p:blipFill>
        <p:spPr>
          <a:xfrm>
            <a:off x="4071964" y="2645366"/>
            <a:ext cx="2639770" cy="3385912"/>
          </a:xfrm>
          <a:prstGeom prst="rect">
            <a:avLst/>
          </a:prstGeom>
          <a:ln>
            <a:solidFill>
              <a:schemeClr val="bg1">
                <a:lumMod val="75000"/>
              </a:schemeClr>
            </a:solidFill>
          </a:ln>
        </p:spPr>
      </p:pic>
      <p:grpSp>
        <p:nvGrpSpPr>
          <p:cNvPr id="12" name="Group 11"/>
          <p:cNvGrpSpPr/>
          <p:nvPr/>
        </p:nvGrpSpPr>
        <p:grpSpPr>
          <a:xfrm>
            <a:off x="453835" y="4128702"/>
            <a:ext cx="3447728" cy="1939497"/>
            <a:chOff x="453835" y="4128702"/>
            <a:chExt cx="3447728" cy="1939497"/>
          </a:xfrm>
        </p:grpSpPr>
        <p:pic>
          <p:nvPicPr>
            <p:cNvPr id="6" name="Picture 5"/>
            <p:cNvPicPr>
              <a:picLocks noChangeAspect="1"/>
            </p:cNvPicPr>
            <p:nvPr/>
          </p:nvPicPr>
          <p:blipFill>
            <a:blip r:embed="rId7"/>
            <a:stretch>
              <a:fillRect/>
            </a:stretch>
          </p:blipFill>
          <p:spPr>
            <a:xfrm>
              <a:off x="453835" y="4128702"/>
              <a:ext cx="3447728" cy="1906904"/>
            </a:xfrm>
            <a:prstGeom prst="rect">
              <a:avLst/>
            </a:prstGeom>
          </p:spPr>
        </p:pic>
        <p:sp>
          <p:nvSpPr>
            <p:cNvPr id="11" name="TextBox 10"/>
            <p:cNvSpPr txBox="1"/>
            <p:nvPr/>
          </p:nvSpPr>
          <p:spPr>
            <a:xfrm>
              <a:off x="516539" y="5791200"/>
              <a:ext cx="1676400" cy="276999"/>
            </a:xfrm>
            <a:prstGeom prst="rect">
              <a:avLst/>
            </a:prstGeom>
            <a:noFill/>
          </p:spPr>
          <p:txBody>
            <a:bodyPr wrap="square" rtlCol="0">
              <a:spAutoFit/>
            </a:bodyPr>
            <a:lstStyle/>
            <a:p>
              <a:r>
                <a:rPr lang="en-US" sz="1200" dirty="0" smtClean="0">
                  <a:solidFill>
                    <a:schemeClr val="bg1"/>
                  </a:solidFill>
                </a:rPr>
                <a:t>Presentation</a:t>
              </a:r>
              <a:endParaRPr lang="en-US" sz="1200" dirty="0">
                <a:solidFill>
                  <a:schemeClr val="bg1"/>
                </a:solidFill>
              </a:endParaRPr>
            </a:p>
          </p:txBody>
        </p:sp>
      </p:grpSp>
      <p:sp>
        <p:nvSpPr>
          <p:cNvPr id="13" name="Rectangle 12"/>
          <p:cNvSpPr/>
          <p:nvPr/>
        </p:nvSpPr>
        <p:spPr>
          <a:xfrm>
            <a:off x="1066800" y="288272"/>
            <a:ext cx="6858000" cy="677108"/>
          </a:xfrm>
          <a:prstGeom prst="rect">
            <a:avLst/>
          </a:prstGeom>
        </p:spPr>
        <p:txBody>
          <a:bodyPr wrap="square">
            <a:spAutoFit/>
          </a:bodyPr>
          <a:lstStyle/>
          <a:p>
            <a:pPr algn="ctr"/>
            <a:r>
              <a:rPr lang="en-US" sz="3800" dirty="0" smtClean="0"/>
              <a:t>Driver Safety Toolkit</a:t>
            </a:r>
            <a:endParaRPr lang="en-US" sz="3800" dirty="0"/>
          </a:p>
        </p:txBody>
      </p:sp>
    </p:spTree>
    <p:extLst>
      <p:ext uri="{BB962C8B-B14F-4D97-AF65-F5344CB8AC3E}">
        <p14:creationId xmlns:p14="http://schemas.microsoft.com/office/powerpoint/2010/main" val="180260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553200" y="510434"/>
            <a:ext cx="2305862" cy="5356966"/>
          </a:xfrm>
          <a:prstGeom prst="rect">
            <a:avLst/>
          </a:prstGeom>
        </p:spPr>
      </p:pic>
      <p:sp>
        <p:nvSpPr>
          <p:cNvPr id="3" name="TextBox 2"/>
          <p:cNvSpPr txBox="1"/>
          <p:nvPr/>
        </p:nvSpPr>
        <p:spPr>
          <a:xfrm>
            <a:off x="872471" y="954529"/>
            <a:ext cx="5791200" cy="1554272"/>
          </a:xfrm>
          <a:prstGeom prst="rect">
            <a:avLst/>
          </a:prstGeom>
          <a:noFill/>
          <a:ln w="3175">
            <a:noFill/>
          </a:ln>
        </p:spPr>
        <p:txBody>
          <a:bodyPr wrap="square" rtlCol="0">
            <a:spAutoFit/>
          </a:bodyPr>
          <a:lstStyle/>
          <a:p>
            <a:r>
              <a:rPr lang="en-US" dirty="0" smtClean="0"/>
              <a:t>Learn more about Drowsy Driving by visiting </a:t>
            </a:r>
            <a:r>
              <a:rPr lang="en-US" b="1" dirty="0" smtClean="0"/>
              <a:t>nsc.org</a:t>
            </a:r>
            <a:r>
              <a:rPr lang="en-US" dirty="0" smtClean="0"/>
              <a:t> and type Drowsy Driving in the Search Box </a:t>
            </a:r>
            <a:r>
              <a:rPr lang="en-US" dirty="0"/>
              <a:t>or visit: </a:t>
            </a:r>
            <a:r>
              <a:rPr lang="en-US" dirty="0">
                <a:hlinkClick r:id="rId4"/>
              </a:rPr>
              <a:t>http://</a:t>
            </a:r>
            <a:r>
              <a:rPr lang="en-US" dirty="0" smtClean="0">
                <a:hlinkClick r:id="rId4"/>
              </a:rPr>
              <a:t>www.nsc.org/learn/NSC-Initiatives/Pages/Fatigue-Drowsy-Driving.aspx</a:t>
            </a:r>
            <a:endParaRPr lang="en-US" dirty="0" smtClean="0"/>
          </a:p>
          <a:p>
            <a:endParaRPr lang="en-US" sz="2300" dirty="0"/>
          </a:p>
        </p:txBody>
      </p:sp>
      <p:sp>
        <p:nvSpPr>
          <p:cNvPr id="5" name="TextBox 4"/>
          <p:cNvSpPr txBox="1"/>
          <p:nvPr/>
        </p:nvSpPr>
        <p:spPr>
          <a:xfrm>
            <a:off x="6553200" y="5832842"/>
            <a:ext cx="2164824" cy="369332"/>
          </a:xfrm>
          <a:prstGeom prst="rect">
            <a:avLst/>
          </a:prstGeom>
          <a:noFill/>
        </p:spPr>
        <p:txBody>
          <a:bodyPr wrap="square" rtlCol="0">
            <a:spAutoFit/>
          </a:bodyPr>
          <a:lstStyle/>
          <a:p>
            <a:pPr algn="ctr"/>
            <a:r>
              <a:rPr lang="en-US" dirty="0" smtClean="0"/>
              <a:t>Infographic</a:t>
            </a:r>
            <a:endParaRPr lang="en-US" dirty="0"/>
          </a:p>
        </p:txBody>
      </p:sp>
      <p:pic>
        <p:nvPicPr>
          <p:cNvPr id="6" name="Picture 5"/>
          <p:cNvPicPr>
            <a:picLocks noChangeAspect="1"/>
          </p:cNvPicPr>
          <p:nvPr/>
        </p:nvPicPr>
        <p:blipFill>
          <a:blip r:embed="rId5"/>
          <a:stretch>
            <a:fillRect/>
          </a:stretch>
        </p:blipFill>
        <p:spPr>
          <a:xfrm>
            <a:off x="1187316" y="2373158"/>
            <a:ext cx="5161510" cy="3657601"/>
          </a:xfrm>
          <a:prstGeom prst="rect">
            <a:avLst/>
          </a:prstGeom>
        </p:spPr>
      </p:pic>
    </p:spTree>
    <p:extLst>
      <p:ext uri="{BB962C8B-B14F-4D97-AF65-F5344CB8AC3E}">
        <p14:creationId xmlns:p14="http://schemas.microsoft.com/office/powerpoint/2010/main" val="124037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76400"/>
            <a:ext cx="8229600" cy="4191000"/>
          </a:xfrm>
        </p:spPr>
        <p:txBody>
          <a:bodyPr>
            <a:normAutofit/>
          </a:bodyPr>
          <a:lstStyle/>
          <a:p>
            <a:pPr marL="0" indent="0" algn="ctr">
              <a:buNone/>
            </a:pPr>
            <a:r>
              <a:rPr lang="en-US" dirty="0"/>
              <a:t>For more member-exclusive safety presentations, webinars, posters and resources </a:t>
            </a:r>
            <a:r>
              <a:rPr lang="en-US" dirty="0" smtClean="0"/>
              <a:t>sign in at </a:t>
            </a:r>
            <a:r>
              <a:rPr lang="en-US" b="1" dirty="0" smtClean="0">
                <a:latin typeface="Arial"/>
                <a:cs typeface="Arial"/>
              </a:rPr>
              <a:t>nsc.org/members</a:t>
            </a:r>
            <a:endParaRPr lang="en-US" b="1" dirty="0">
              <a:latin typeface="Arial"/>
              <a:cs typeface="Arial"/>
            </a:endParaRPr>
          </a:p>
          <a:p>
            <a:pPr algn="ctr"/>
            <a:endParaRPr lang="en-US" dirty="0"/>
          </a:p>
          <a:p>
            <a:pPr marL="0" indent="0" algn="ctr">
              <a:buNone/>
            </a:pPr>
            <a:r>
              <a:rPr lang="en-US" dirty="0"/>
              <a:t>Customer Service – (800) 621-7619 </a:t>
            </a:r>
          </a:p>
          <a:p>
            <a:pPr marL="0" indent="0" algn="ctr">
              <a:buNone/>
            </a:pPr>
            <a:r>
              <a:rPr lang="en-US" dirty="0"/>
              <a:t>Outside U.S. – +1-630-775-2056</a:t>
            </a:r>
          </a:p>
          <a:p>
            <a:pPr algn="ctr"/>
            <a:endParaRPr lang="en-US" dirty="0"/>
          </a:p>
          <a:p>
            <a:pPr marL="0" indent="0" algn="ctr">
              <a:buNone/>
            </a:pPr>
            <a:r>
              <a:rPr lang="en-US" dirty="0"/>
              <a:t>Email us at: </a:t>
            </a:r>
          </a:p>
          <a:p>
            <a:pPr marL="0" indent="0" algn="ctr">
              <a:buNone/>
            </a:pPr>
            <a:r>
              <a:rPr lang="en-US" dirty="0">
                <a:solidFill>
                  <a:srgbClr val="305E30"/>
                </a:solidFill>
                <a:hlinkClick r:id="rId3"/>
              </a:rPr>
              <a:t>MEMBERSHIPINFO@nsc.org</a:t>
            </a:r>
            <a:r>
              <a:rPr lang="en-US" dirty="0">
                <a:solidFill>
                  <a:srgbClr val="305E30"/>
                </a:solidFill>
              </a:rPr>
              <a:t> </a:t>
            </a:r>
          </a:p>
          <a:p>
            <a:pPr marL="0" indent="0" algn="ctr">
              <a:spcAft>
                <a:spcPts val="600"/>
              </a:spcAft>
              <a:buNone/>
            </a:pPr>
            <a:endParaRPr lang="en-US" dirty="0"/>
          </a:p>
        </p:txBody>
      </p:sp>
    </p:spTree>
    <p:extLst>
      <p:ext uri="{BB962C8B-B14F-4D97-AF65-F5344CB8AC3E}">
        <p14:creationId xmlns:p14="http://schemas.microsoft.com/office/powerpoint/2010/main" val="3498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685800"/>
            <a:ext cx="6858000" cy="677108"/>
          </a:xfrm>
          <a:prstGeom prst="rect">
            <a:avLst/>
          </a:prstGeom>
        </p:spPr>
        <p:txBody>
          <a:bodyPr wrap="square">
            <a:spAutoFit/>
          </a:bodyPr>
          <a:lstStyle/>
          <a:p>
            <a:pPr algn="ctr"/>
            <a:r>
              <a:rPr lang="en-US" sz="3800" dirty="0" smtClean="0"/>
              <a:t>Fleet Safety</a:t>
            </a:r>
            <a:endParaRPr lang="en-US" sz="3800" dirty="0"/>
          </a:p>
        </p:txBody>
      </p:sp>
      <p:pic>
        <p:nvPicPr>
          <p:cNvPr id="4" name="Picture 3"/>
          <p:cNvPicPr>
            <a:picLocks noChangeAspect="1"/>
          </p:cNvPicPr>
          <p:nvPr/>
        </p:nvPicPr>
        <p:blipFill>
          <a:blip r:embed="rId3"/>
          <a:stretch>
            <a:fillRect/>
          </a:stretch>
        </p:blipFill>
        <p:spPr>
          <a:xfrm>
            <a:off x="152400" y="1447800"/>
            <a:ext cx="8763000" cy="2441482"/>
          </a:xfrm>
          <a:prstGeom prst="rect">
            <a:avLst/>
          </a:prstGeom>
        </p:spPr>
      </p:pic>
      <p:sp>
        <p:nvSpPr>
          <p:cNvPr id="5" name="Rectangle 4"/>
          <p:cNvSpPr/>
          <p:nvPr/>
        </p:nvSpPr>
        <p:spPr>
          <a:xfrm>
            <a:off x="228600" y="3853809"/>
            <a:ext cx="1905000" cy="215444"/>
          </a:xfrm>
          <a:prstGeom prst="rect">
            <a:avLst/>
          </a:prstGeom>
        </p:spPr>
        <p:txBody>
          <a:bodyPr wrap="square">
            <a:spAutoFit/>
          </a:bodyPr>
          <a:lstStyle/>
          <a:p>
            <a:r>
              <a:rPr lang="en-US" sz="800" i="1" dirty="0" smtClean="0">
                <a:latin typeface="HelveticaNeueLTStd-LtIt"/>
              </a:rPr>
              <a:t>a -Deaths </a:t>
            </a:r>
            <a:r>
              <a:rPr lang="en-US" sz="800" i="1" dirty="0">
                <a:latin typeface="HelveticaNeueLTStd-LtIt"/>
              </a:rPr>
              <a:t>per 100,000 population.</a:t>
            </a:r>
            <a:endParaRPr lang="en-US" dirty="0"/>
          </a:p>
        </p:txBody>
      </p:sp>
      <p:sp>
        <p:nvSpPr>
          <p:cNvPr id="6" name="TextBox 5"/>
          <p:cNvSpPr txBox="1"/>
          <p:nvPr/>
        </p:nvSpPr>
        <p:spPr>
          <a:xfrm>
            <a:off x="6248400" y="3823032"/>
            <a:ext cx="2667000" cy="246221"/>
          </a:xfrm>
          <a:prstGeom prst="rect">
            <a:avLst/>
          </a:prstGeom>
          <a:noFill/>
        </p:spPr>
        <p:txBody>
          <a:bodyPr wrap="square" rtlCol="0">
            <a:spAutoFit/>
          </a:bodyPr>
          <a:lstStyle/>
          <a:p>
            <a:r>
              <a:rPr lang="en-US" sz="1000" dirty="0" smtClean="0"/>
              <a:t>Taken from </a:t>
            </a:r>
            <a:r>
              <a:rPr lang="en-US" sz="1000" i="1" dirty="0" smtClean="0"/>
              <a:t>Injury </a:t>
            </a:r>
            <a:r>
              <a:rPr lang="en-US" sz="1000" i="1" dirty="0"/>
              <a:t>Facts</a:t>
            </a:r>
            <a:r>
              <a:rPr lang="en-US" sz="1000" dirty="0"/>
              <a:t>®</a:t>
            </a:r>
            <a:r>
              <a:rPr lang="en-US" sz="1000" i="1" dirty="0"/>
              <a:t>, </a:t>
            </a:r>
            <a:r>
              <a:rPr lang="en-US" sz="1000" dirty="0"/>
              <a:t>2017 Edition</a:t>
            </a:r>
            <a:r>
              <a:rPr lang="en-US" sz="1000" dirty="0" smtClean="0"/>
              <a:t>.</a:t>
            </a:r>
            <a:endParaRPr lang="en-US" sz="1000" i="1" dirty="0"/>
          </a:p>
        </p:txBody>
      </p:sp>
      <p:sp>
        <p:nvSpPr>
          <p:cNvPr id="7" name="TextBox 6"/>
          <p:cNvSpPr txBox="1"/>
          <p:nvPr/>
        </p:nvSpPr>
        <p:spPr>
          <a:xfrm>
            <a:off x="152400" y="4267200"/>
            <a:ext cx="8991600" cy="2031325"/>
          </a:xfrm>
          <a:prstGeom prst="rect">
            <a:avLst/>
          </a:prstGeom>
          <a:noFill/>
        </p:spPr>
        <p:txBody>
          <a:bodyPr wrap="square" rtlCol="0">
            <a:spAutoFit/>
          </a:bodyPr>
          <a:lstStyle/>
          <a:p>
            <a:pPr marL="342900" indent="-342900">
              <a:buFont typeface="Courier New" panose="02070309020205020404" pitchFamily="49" charset="0"/>
              <a:buChar char="o"/>
            </a:pPr>
            <a:r>
              <a:rPr lang="en-US" sz="2800" dirty="0" smtClean="0"/>
              <a:t>More than 35,000 </a:t>
            </a:r>
            <a:r>
              <a:rPr lang="en-US" sz="2800" dirty="0" smtClean="0"/>
              <a:t>people die </a:t>
            </a:r>
            <a:r>
              <a:rPr lang="en-US" sz="2800" dirty="0" smtClean="0"/>
              <a:t>in crashes every year on U.S. roads, approximately 96 deaths per day or 4 deaths every hour</a:t>
            </a:r>
          </a:p>
          <a:p>
            <a:pPr marL="171450" indent="-171450">
              <a:buFont typeface="Courier New" panose="02070309020205020404" pitchFamily="49" charset="0"/>
              <a:buChar char="o"/>
            </a:pPr>
            <a:endParaRPr lang="en-US" sz="1400" dirty="0" smtClean="0"/>
          </a:p>
          <a:p>
            <a:pPr marL="342900" indent="-342900">
              <a:buFont typeface="Courier New" panose="02070309020205020404" pitchFamily="49" charset="0"/>
              <a:buChar char="o"/>
            </a:pPr>
            <a:r>
              <a:rPr lang="en-US" sz="2800" dirty="0" smtClean="0"/>
              <a:t>More than 90% driver error – therefore, PREVENTABLE</a:t>
            </a:r>
            <a:endParaRPr lang="en-US" sz="2800" dirty="0"/>
          </a:p>
        </p:txBody>
      </p:sp>
    </p:spTree>
    <p:extLst>
      <p:ext uri="{BB962C8B-B14F-4D97-AF65-F5344CB8AC3E}">
        <p14:creationId xmlns:p14="http://schemas.microsoft.com/office/powerpoint/2010/main" val="142158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80088586"/>
              </p:ext>
            </p:extLst>
          </p:nvPr>
        </p:nvGraphicFramePr>
        <p:xfrm>
          <a:off x="838200" y="990600"/>
          <a:ext cx="7543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83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3" y="228600"/>
            <a:ext cx="4247367" cy="2438400"/>
          </a:xfrm>
          <a:prstGeom prst="rect">
            <a:avLst/>
          </a:prstGeom>
        </p:spPr>
      </p:pic>
      <p:sp>
        <p:nvSpPr>
          <p:cNvPr id="3" name="TextBox 2"/>
          <p:cNvSpPr txBox="1"/>
          <p:nvPr/>
        </p:nvSpPr>
        <p:spPr>
          <a:xfrm>
            <a:off x="304800" y="2743200"/>
            <a:ext cx="8534400" cy="3631763"/>
          </a:xfrm>
          <a:prstGeom prst="rect">
            <a:avLst/>
          </a:prstGeom>
          <a:noFill/>
        </p:spPr>
        <p:txBody>
          <a:bodyPr wrap="square" rtlCol="0">
            <a:spAutoFit/>
          </a:bodyPr>
          <a:lstStyle/>
          <a:p>
            <a:r>
              <a:rPr lang="en-US" sz="2400" dirty="0"/>
              <a:t>Many employers </a:t>
            </a:r>
            <a:r>
              <a:rPr lang="en-US" sz="2400" dirty="0" smtClean="0"/>
              <a:t>use </a:t>
            </a:r>
            <a:r>
              <a:rPr lang="en-US" sz="2400" dirty="0"/>
              <a:t>cell phone driving </a:t>
            </a:r>
            <a:r>
              <a:rPr lang="en-US" sz="2400" dirty="0" smtClean="0"/>
              <a:t>policies which ask employees to:</a:t>
            </a:r>
          </a:p>
          <a:p>
            <a:endParaRPr lang="en-US" sz="1400" dirty="0" smtClean="0"/>
          </a:p>
          <a:p>
            <a:pPr marL="342900" indent="-342900">
              <a:buFont typeface="Wingdings" panose="05000000000000000000" pitchFamily="2" charset="2"/>
              <a:buChar char="ü"/>
            </a:pPr>
            <a:r>
              <a:rPr lang="en-US" sz="2400" dirty="0" smtClean="0"/>
              <a:t>Program/start GPS equipment prior to starting vehicle or pull over/park if changes need to be made </a:t>
            </a:r>
          </a:p>
          <a:p>
            <a:pPr marL="342900" indent="-342900">
              <a:buFont typeface="Wingdings" panose="05000000000000000000" pitchFamily="2" charset="2"/>
              <a:buChar char="ü"/>
            </a:pPr>
            <a:r>
              <a:rPr lang="en-US" sz="2400" dirty="0" smtClean="0"/>
              <a:t>Turn </a:t>
            </a:r>
            <a:r>
              <a:rPr lang="en-US" sz="2400" dirty="0"/>
              <a:t>off smartphones or other devices before starting </a:t>
            </a:r>
            <a:r>
              <a:rPr lang="en-US" sz="2400" dirty="0" smtClean="0"/>
              <a:t>vehicle </a:t>
            </a:r>
            <a:endParaRPr lang="en-US" sz="2400" dirty="0"/>
          </a:p>
          <a:p>
            <a:pPr marL="342900" indent="-342900">
              <a:buFont typeface="Wingdings" panose="05000000000000000000" pitchFamily="2" charset="2"/>
              <a:buChar char="ü"/>
            </a:pPr>
            <a:r>
              <a:rPr lang="en-US" sz="2400" dirty="0" smtClean="0"/>
              <a:t>Inform </a:t>
            </a:r>
            <a:r>
              <a:rPr lang="en-US" sz="2400" dirty="0"/>
              <a:t>clients, associates and business partners that calls will </a:t>
            </a:r>
            <a:r>
              <a:rPr lang="en-US" sz="2400" dirty="0" smtClean="0"/>
              <a:t>be</a:t>
            </a:r>
            <a:br>
              <a:rPr lang="en-US" sz="2400" dirty="0" smtClean="0"/>
            </a:br>
            <a:r>
              <a:rPr lang="en-US" sz="2400" dirty="0" smtClean="0"/>
              <a:t>returned </a:t>
            </a:r>
            <a:r>
              <a:rPr lang="en-US" sz="2400" dirty="0"/>
              <a:t>when they are not driving </a:t>
            </a:r>
          </a:p>
          <a:p>
            <a:pPr marL="342900" indent="-342900">
              <a:buFont typeface="Wingdings" panose="05000000000000000000" pitchFamily="2" charset="2"/>
              <a:buChar char="ü"/>
            </a:pPr>
            <a:r>
              <a:rPr lang="en-US" sz="2400" dirty="0" smtClean="0"/>
              <a:t>Pull </a:t>
            </a:r>
            <a:r>
              <a:rPr lang="en-US" sz="2400" dirty="0"/>
              <a:t>over to a safe location and put </a:t>
            </a:r>
            <a:r>
              <a:rPr lang="en-US" sz="2400" dirty="0" smtClean="0"/>
              <a:t>vehicle </a:t>
            </a:r>
            <a:r>
              <a:rPr lang="en-US" sz="2400" dirty="0"/>
              <a:t>in park if a call must </a:t>
            </a:r>
            <a:r>
              <a:rPr lang="en-US" sz="2400" dirty="0" smtClean="0"/>
              <a:t>be made</a:t>
            </a:r>
            <a:endParaRPr lang="en-US" sz="2400" dirty="0"/>
          </a:p>
        </p:txBody>
      </p:sp>
      <p:sp>
        <p:nvSpPr>
          <p:cNvPr id="4" name="TextBox 3"/>
          <p:cNvSpPr txBox="1"/>
          <p:nvPr/>
        </p:nvSpPr>
        <p:spPr>
          <a:xfrm>
            <a:off x="304800" y="990600"/>
            <a:ext cx="4038600" cy="1754326"/>
          </a:xfrm>
          <a:prstGeom prst="rect">
            <a:avLst/>
          </a:prstGeom>
          <a:noFill/>
        </p:spPr>
        <p:txBody>
          <a:bodyPr wrap="square" rtlCol="0">
            <a:spAutoFit/>
          </a:bodyPr>
          <a:lstStyle/>
          <a:p>
            <a:r>
              <a:rPr lang="en-US" sz="3600" dirty="0" smtClean="0"/>
              <a:t>Distracted Driving Thousands </a:t>
            </a:r>
            <a:r>
              <a:rPr lang="en-US" sz="3600" dirty="0"/>
              <a:t>die </a:t>
            </a:r>
            <a:r>
              <a:rPr lang="en-US" sz="3600" dirty="0" smtClean="0"/>
              <a:t/>
            </a:r>
            <a:br>
              <a:rPr lang="en-US" sz="3600" dirty="0" smtClean="0"/>
            </a:br>
            <a:r>
              <a:rPr lang="en-US" sz="3600" dirty="0" smtClean="0"/>
              <a:t>	     every year…</a:t>
            </a:r>
            <a:endParaRPr lang="en-US" sz="3600" dirty="0"/>
          </a:p>
        </p:txBody>
      </p:sp>
    </p:spTree>
    <p:extLst>
      <p:ext uri="{BB962C8B-B14F-4D97-AF65-F5344CB8AC3E}">
        <p14:creationId xmlns:p14="http://schemas.microsoft.com/office/powerpoint/2010/main" val="271532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332431"/>
            <a:ext cx="4060672" cy="2629969"/>
          </a:xfrm>
          <a:prstGeom prst="rect">
            <a:avLst/>
          </a:prstGeom>
        </p:spPr>
      </p:pic>
      <p:sp>
        <p:nvSpPr>
          <p:cNvPr id="3" name="TextBox 2"/>
          <p:cNvSpPr txBox="1"/>
          <p:nvPr/>
        </p:nvSpPr>
        <p:spPr>
          <a:xfrm>
            <a:off x="990600" y="4180344"/>
            <a:ext cx="7467600" cy="2246769"/>
          </a:xfrm>
          <a:prstGeom prst="rect">
            <a:avLst/>
          </a:prstGeom>
          <a:noFill/>
        </p:spPr>
        <p:txBody>
          <a:bodyPr wrap="square" rtlCol="0">
            <a:spAutoFit/>
          </a:bodyPr>
          <a:lstStyle/>
          <a:p>
            <a:r>
              <a:rPr lang="en-US" sz="2800" dirty="0" smtClean="0"/>
              <a:t>Help </a:t>
            </a:r>
            <a:r>
              <a:rPr lang="en-US" sz="2800" dirty="0"/>
              <a:t>drivers stay focused on </a:t>
            </a:r>
            <a:r>
              <a:rPr lang="en-US" sz="2800" dirty="0" smtClean="0"/>
              <a:t>driving by preventing:</a:t>
            </a:r>
          </a:p>
          <a:p>
            <a:pPr marL="457200" indent="-457200">
              <a:buFont typeface="Arial" panose="020B0604020202020204" pitchFamily="34" charset="0"/>
              <a:buChar char="•"/>
            </a:pPr>
            <a:r>
              <a:rPr lang="en-US" sz="2800" dirty="0" smtClean="0"/>
              <a:t>making  calls</a:t>
            </a:r>
          </a:p>
          <a:p>
            <a:pPr marL="457200" indent="-457200">
              <a:buFont typeface="Arial" panose="020B0604020202020204" pitchFamily="34" charset="0"/>
              <a:buChar char="•"/>
            </a:pPr>
            <a:r>
              <a:rPr lang="en-US" sz="2800" dirty="0" smtClean="0"/>
              <a:t>accepting  calls</a:t>
            </a:r>
          </a:p>
          <a:p>
            <a:pPr marL="457200" indent="-457200">
              <a:buFont typeface="Arial" panose="020B0604020202020204" pitchFamily="34" charset="0"/>
              <a:buChar char="•"/>
            </a:pPr>
            <a:r>
              <a:rPr lang="en-US" sz="2800" dirty="0" smtClean="0"/>
              <a:t>texting</a:t>
            </a:r>
          </a:p>
          <a:p>
            <a:pPr marL="457200" indent="-457200">
              <a:buFont typeface="Arial" panose="020B0604020202020204" pitchFamily="34" charset="0"/>
              <a:buChar char="•"/>
            </a:pPr>
            <a:r>
              <a:rPr lang="en-US" sz="2800" dirty="0" smtClean="0"/>
              <a:t>accessing internet </a:t>
            </a:r>
            <a:endParaRPr lang="en-US" sz="2800" dirty="0"/>
          </a:p>
        </p:txBody>
      </p:sp>
      <p:sp>
        <p:nvSpPr>
          <p:cNvPr id="4" name="TextBox 3"/>
          <p:cNvSpPr txBox="1"/>
          <p:nvPr/>
        </p:nvSpPr>
        <p:spPr>
          <a:xfrm>
            <a:off x="990600" y="496669"/>
            <a:ext cx="7315200" cy="677108"/>
          </a:xfrm>
          <a:prstGeom prst="rect">
            <a:avLst/>
          </a:prstGeom>
          <a:noFill/>
        </p:spPr>
        <p:txBody>
          <a:bodyPr wrap="square" rtlCol="0">
            <a:spAutoFit/>
          </a:bodyPr>
          <a:lstStyle/>
          <a:p>
            <a:pPr algn="ctr"/>
            <a:r>
              <a:rPr lang="en-US" sz="3800" dirty="0" smtClean="0"/>
              <a:t>Cell Phone Blocking Apps &amp; Devices</a:t>
            </a:r>
            <a:endParaRPr lang="en-US" sz="3800" dirty="0"/>
          </a:p>
        </p:txBody>
      </p:sp>
    </p:spTree>
    <p:extLst>
      <p:ext uri="{BB962C8B-B14F-4D97-AF65-F5344CB8AC3E}">
        <p14:creationId xmlns:p14="http://schemas.microsoft.com/office/powerpoint/2010/main" val="20438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447800"/>
            <a:ext cx="8229600" cy="4616648"/>
          </a:xfrm>
          <a:prstGeom prst="rect">
            <a:avLst/>
          </a:prstGeom>
          <a:noFill/>
          <a:ln w="12700">
            <a:solidFill>
              <a:srgbClr val="FF0000"/>
            </a:solidFill>
            <a:prstDash val="lgDashDotDot"/>
          </a:ln>
        </p:spPr>
        <p:txBody>
          <a:bodyPr wrap="square">
            <a:spAutoFit/>
          </a:bodyPr>
          <a:lstStyle/>
          <a:p>
            <a:pPr algn="ctr"/>
            <a:endParaRPr lang="en-US" sz="1000" b="1" dirty="0" smtClean="0"/>
          </a:p>
          <a:p>
            <a:pPr algn="ctr"/>
            <a:r>
              <a:rPr lang="en-US" sz="3800" dirty="0" smtClean="0"/>
              <a:t>Safe Driving Requires: </a:t>
            </a:r>
          </a:p>
          <a:p>
            <a:pPr marL="2743200" lvl="5" indent="-457200" algn="just">
              <a:buFont typeface="Wingdings" panose="05000000000000000000" pitchFamily="2" charset="2"/>
              <a:buChar char="ü"/>
            </a:pPr>
            <a:r>
              <a:rPr lang="en-US" sz="2800" dirty="0" smtClean="0"/>
              <a:t>Comprehension</a:t>
            </a:r>
          </a:p>
          <a:p>
            <a:pPr marL="2743200" lvl="5" indent="-457200" algn="just">
              <a:buFont typeface="Wingdings" panose="05000000000000000000" pitchFamily="2" charset="2"/>
              <a:buChar char="ü"/>
            </a:pPr>
            <a:r>
              <a:rPr lang="en-US" sz="2800" dirty="0" smtClean="0"/>
              <a:t>Concentration</a:t>
            </a:r>
          </a:p>
          <a:p>
            <a:pPr marL="2743200" lvl="5" indent="-457200" algn="just">
              <a:buFont typeface="Wingdings" panose="05000000000000000000" pitchFamily="2" charset="2"/>
              <a:buChar char="ü"/>
            </a:pPr>
            <a:r>
              <a:rPr lang="en-US" sz="2800" dirty="0" smtClean="0"/>
              <a:t>Coordination</a:t>
            </a:r>
          </a:p>
          <a:p>
            <a:pPr marL="2743200" lvl="5" indent="-457200" algn="just">
              <a:buFont typeface="Wingdings" panose="05000000000000000000" pitchFamily="2" charset="2"/>
              <a:buChar char="ü"/>
            </a:pPr>
            <a:r>
              <a:rPr lang="en-US" sz="2800" dirty="0" smtClean="0"/>
              <a:t>Quick reflexes</a:t>
            </a:r>
          </a:p>
          <a:p>
            <a:pPr algn="ctr"/>
            <a:endParaRPr lang="en-US" sz="2800" dirty="0"/>
          </a:p>
          <a:p>
            <a:pPr algn="ctr"/>
            <a:r>
              <a:rPr lang="en-US" sz="3600" b="1" dirty="0" smtClean="0">
                <a:solidFill>
                  <a:srgbClr val="FF0000"/>
                </a:solidFill>
              </a:rPr>
              <a:t>Drinking and drugs - including marijuana - </a:t>
            </a:r>
          </a:p>
          <a:p>
            <a:pPr algn="ctr"/>
            <a:r>
              <a:rPr lang="en-US" sz="3600" b="1" dirty="0" smtClean="0">
                <a:solidFill>
                  <a:srgbClr val="FF0000"/>
                </a:solidFill>
              </a:rPr>
              <a:t>affect </a:t>
            </a:r>
            <a:r>
              <a:rPr lang="en-US" sz="3600" b="1" dirty="0">
                <a:solidFill>
                  <a:srgbClr val="FF0000"/>
                </a:solidFill>
              </a:rPr>
              <a:t>all of these </a:t>
            </a:r>
            <a:r>
              <a:rPr lang="en-US" sz="3600" b="1" dirty="0" smtClean="0">
                <a:solidFill>
                  <a:srgbClr val="FF0000"/>
                </a:solidFill>
              </a:rPr>
              <a:t>skills</a:t>
            </a:r>
            <a:endParaRPr lang="en-US" sz="3600" b="1" dirty="0">
              <a:solidFill>
                <a:srgbClr val="FF0000"/>
              </a:solidFill>
            </a:endParaRPr>
          </a:p>
          <a:p>
            <a:pPr algn="ctr"/>
            <a:endParaRPr lang="en-US" sz="3600" b="1" dirty="0"/>
          </a:p>
        </p:txBody>
      </p:sp>
      <p:sp>
        <p:nvSpPr>
          <p:cNvPr id="4" name="TextBox 3"/>
          <p:cNvSpPr txBox="1"/>
          <p:nvPr/>
        </p:nvSpPr>
        <p:spPr>
          <a:xfrm>
            <a:off x="533400" y="609600"/>
            <a:ext cx="8229600" cy="677108"/>
          </a:xfrm>
          <a:prstGeom prst="rect">
            <a:avLst/>
          </a:prstGeom>
          <a:noFill/>
        </p:spPr>
        <p:txBody>
          <a:bodyPr wrap="square" rtlCol="0">
            <a:spAutoFit/>
          </a:bodyPr>
          <a:lstStyle/>
          <a:p>
            <a:pPr algn="ctr"/>
            <a:r>
              <a:rPr lang="en-US" sz="3800" dirty="0" smtClean="0"/>
              <a:t>Drunk and Drugged Driving</a:t>
            </a:r>
            <a:endParaRPr lang="en-US" sz="3800" dirty="0"/>
          </a:p>
        </p:txBody>
      </p:sp>
    </p:spTree>
    <p:extLst>
      <p:ext uri="{BB962C8B-B14F-4D97-AF65-F5344CB8AC3E}">
        <p14:creationId xmlns:p14="http://schemas.microsoft.com/office/powerpoint/2010/main" val="35804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199" y="609600"/>
            <a:ext cx="7732601" cy="677108"/>
          </a:xfrm>
          <a:prstGeom prst="rect">
            <a:avLst/>
          </a:prstGeom>
        </p:spPr>
        <p:txBody>
          <a:bodyPr wrap="square">
            <a:spAutoFit/>
          </a:bodyPr>
          <a:lstStyle/>
          <a:p>
            <a:pPr algn="ctr"/>
            <a:r>
              <a:rPr lang="en-US" sz="3800" dirty="0" smtClean="0"/>
              <a:t>Aggressive Driving       Road Rage</a:t>
            </a:r>
            <a:endParaRPr lang="en-US" sz="3800" dirty="0"/>
          </a:p>
        </p:txBody>
      </p:sp>
      <p:sp>
        <p:nvSpPr>
          <p:cNvPr id="6" name="Right Arrow 5"/>
          <p:cNvSpPr/>
          <p:nvPr/>
        </p:nvSpPr>
        <p:spPr>
          <a:xfrm>
            <a:off x="5181600" y="85962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38200" y="4495800"/>
            <a:ext cx="7848600" cy="1815882"/>
          </a:xfrm>
          <a:prstGeom prst="rect">
            <a:avLst/>
          </a:prstGeom>
          <a:noFill/>
        </p:spPr>
        <p:txBody>
          <a:bodyPr wrap="square" rtlCol="0">
            <a:spAutoFit/>
          </a:bodyPr>
          <a:lstStyle/>
          <a:p>
            <a:r>
              <a:rPr lang="en-US" sz="2800" dirty="0" smtClean="0"/>
              <a:t>The best offense is a solid defense:</a:t>
            </a:r>
          </a:p>
          <a:p>
            <a:pPr marL="457200" indent="-457200">
              <a:buFont typeface="Wingdings" panose="05000000000000000000" pitchFamily="2" charset="2"/>
              <a:buChar char="ü"/>
            </a:pPr>
            <a:r>
              <a:rPr lang="en-US" sz="2800" dirty="0" smtClean="0"/>
              <a:t>Teach </a:t>
            </a:r>
            <a:r>
              <a:rPr lang="en-US" sz="2800" dirty="0"/>
              <a:t>&amp; promote defensive driving </a:t>
            </a:r>
            <a:r>
              <a:rPr lang="en-US" sz="2800" dirty="0" smtClean="0"/>
              <a:t>skills</a:t>
            </a:r>
          </a:p>
          <a:p>
            <a:pPr marL="457200" indent="-457200">
              <a:buFont typeface="Wingdings" panose="05000000000000000000" pitchFamily="2" charset="2"/>
              <a:buChar char="ü"/>
            </a:pPr>
            <a:r>
              <a:rPr lang="en-US" sz="2800" dirty="0" smtClean="0"/>
              <a:t>Talk about risks</a:t>
            </a:r>
            <a:endParaRPr lang="en-US" sz="2800" dirty="0"/>
          </a:p>
          <a:p>
            <a:pPr marL="457200" indent="-457200">
              <a:buFont typeface="Wingdings" panose="05000000000000000000" pitchFamily="2" charset="2"/>
              <a:buChar char="ü"/>
            </a:pPr>
            <a:r>
              <a:rPr lang="en-US" sz="2800" dirty="0" smtClean="0"/>
              <a:t>Encourage employees to </a:t>
            </a:r>
            <a:r>
              <a:rPr lang="en-US" sz="2800" dirty="0"/>
              <a:t>adopt safe driving </a:t>
            </a:r>
            <a:r>
              <a:rPr lang="en-US" sz="2800" dirty="0" smtClean="0"/>
              <a:t>habits </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399031"/>
            <a:ext cx="4249123" cy="25132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500" y="1962912"/>
            <a:ext cx="3808301" cy="2532888"/>
          </a:xfrm>
          <a:prstGeom prst="rect">
            <a:avLst/>
          </a:prstGeom>
        </p:spPr>
      </p:pic>
    </p:spTree>
    <p:extLst>
      <p:ext uri="{BB962C8B-B14F-4D97-AF65-F5344CB8AC3E}">
        <p14:creationId xmlns:p14="http://schemas.microsoft.com/office/powerpoint/2010/main" val="325784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85800"/>
            <a:ext cx="7086600" cy="677108"/>
          </a:xfrm>
          <a:prstGeom prst="rect">
            <a:avLst/>
          </a:prstGeom>
        </p:spPr>
        <p:txBody>
          <a:bodyPr wrap="square">
            <a:spAutoFit/>
          </a:bodyPr>
          <a:lstStyle/>
          <a:p>
            <a:pPr algn="ctr"/>
            <a:r>
              <a:rPr lang="en-US" sz="3800" dirty="0" smtClean="0"/>
              <a:t>Drowsy Driving</a:t>
            </a:r>
            <a:endParaRPr lang="en-US" sz="3800" dirty="0"/>
          </a:p>
        </p:txBody>
      </p:sp>
      <p:pic>
        <p:nvPicPr>
          <p:cNvPr id="6" name="Picture 5"/>
          <p:cNvPicPr>
            <a:picLocks noChangeAspect="1"/>
          </p:cNvPicPr>
          <p:nvPr/>
        </p:nvPicPr>
        <p:blipFill>
          <a:blip r:embed="rId3"/>
          <a:stretch>
            <a:fillRect/>
          </a:stretch>
        </p:blipFill>
        <p:spPr>
          <a:xfrm>
            <a:off x="5029200" y="1481554"/>
            <a:ext cx="3694977" cy="2823746"/>
          </a:xfrm>
          <a:prstGeom prst="rect">
            <a:avLst/>
          </a:prstGeom>
        </p:spPr>
      </p:pic>
      <p:sp>
        <p:nvSpPr>
          <p:cNvPr id="9" name="Rounded Rectangle 8"/>
          <p:cNvSpPr/>
          <p:nvPr/>
        </p:nvSpPr>
        <p:spPr>
          <a:xfrm>
            <a:off x="228600" y="1672054"/>
            <a:ext cx="3200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CDC reports more </a:t>
            </a:r>
            <a:r>
              <a:rPr lang="en-US" sz="2400" dirty="0" smtClean="0"/>
              <a:t>than </a:t>
            </a:r>
            <a:r>
              <a:rPr lang="en-US" sz="2400" dirty="0"/>
              <a:t>1/3 of U.S. adults sleep less than seven hours</a:t>
            </a:r>
          </a:p>
        </p:txBody>
      </p:sp>
      <p:sp>
        <p:nvSpPr>
          <p:cNvPr id="10" name="Rounded Rectangle 9"/>
          <p:cNvSpPr/>
          <p:nvPr/>
        </p:nvSpPr>
        <p:spPr>
          <a:xfrm>
            <a:off x="1676400" y="3048000"/>
            <a:ext cx="3200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Drowsy driving occurs when people take the wheel despite feeling sleepy or fatigued</a:t>
            </a:r>
          </a:p>
        </p:txBody>
      </p:sp>
      <p:sp>
        <p:nvSpPr>
          <p:cNvPr id="11" name="Rounded Rectangle 10"/>
          <p:cNvSpPr/>
          <p:nvPr/>
        </p:nvSpPr>
        <p:spPr>
          <a:xfrm>
            <a:off x="4191000" y="4423946"/>
            <a:ext cx="3200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More than 5,000 people died in drowsy driving related crashed in 2015</a:t>
            </a:r>
          </a:p>
        </p:txBody>
      </p:sp>
    </p:spTree>
    <p:extLst>
      <p:ext uri="{BB962C8B-B14F-4D97-AF65-F5344CB8AC3E}">
        <p14:creationId xmlns:p14="http://schemas.microsoft.com/office/powerpoint/2010/main" val="29649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838200"/>
            <a:ext cx="5461000" cy="4222750"/>
          </a:xfrm>
          <a:prstGeom prst="rect">
            <a:avLst/>
          </a:prstGeom>
        </p:spPr>
      </p:pic>
      <p:sp>
        <p:nvSpPr>
          <p:cNvPr id="3" name="TextBox 2"/>
          <p:cNvSpPr txBox="1"/>
          <p:nvPr/>
        </p:nvSpPr>
        <p:spPr>
          <a:xfrm>
            <a:off x="685800" y="5181600"/>
            <a:ext cx="8001000" cy="1384995"/>
          </a:xfrm>
          <a:prstGeom prst="rect">
            <a:avLst/>
          </a:prstGeom>
          <a:noFill/>
        </p:spPr>
        <p:txBody>
          <a:bodyPr wrap="square" rtlCol="0">
            <a:spAutoFit/>
          </a:bodyPr>
          <a:lstStyle/>
          <a:p>
            <a:r>
              <a:rPr lang="en-US" sz="2800" dirty="0" smtClean="0"/>
              <a:t>Make sure your drivers know how to use the safety features in their vehicles. </a:t>
            </a:r>
          </a:p>
          <a:p>
            <a:r>
              <a:rPr lang="en-US" sz="2800" dirty="0" smtClean="0"/>
              <a:t>Learn more at:  MyCarDoesWhat.org</a:t>
            </a:r>
            <a:endParaRPr lang="en-US" sz="2800" dirty="0"/>
          </a:p>
        </p:txBody>
      </p:sp>
    </p:spTree>
    <p:extLst>
      <p:ext uri="{BB962C8B-B14F-4D97-AF65-F5344CB8AC3E}">
        <p14:creationId xmlns:p14="http://schemas.microsoft.com/office/powerpoint/2010/main" val="361023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nfographicDocument" ma:contentTypeID="0x010100FFB43682ABBC854F8797EFF07C6E2BC000E85E59ABB4567B4E84ACBF91684DE326" ma:contentTypeVersion="35" ma:contentTypeDescription="" ma:contentTypeScope="" ma:versionID="2ed87280d5d88c0d3152b990479275f6">
  <xsd:schema xmlns:xsd="http://www.w3.org/2001/XMLSchema" xmlns:xs="http://www.w3.org/2001/XMLSchema" xmlns:p="http://schemas.microsoft.com/office/2006/metadata/properties" xmlns:ns1="b35a27d7-1396-409e-8fc2-873a3cc5d79b" xmlns:ns3="http://schemas.microsoft.com/sharepoint/v3/fields" targetNamespace="http://schemas.microsoft.com/office/2006/metadata/properties" ma:root="true" ma:fieldsID="22bc1d0ddbba6613ee5476b37e1367e7" ns1:_="" ns3:_="">
    <xsd:import namespace="b35a27d7-1396-409e-8fc2-873a3cc5d79b"/>
    <xsd:import namespace="http://schemas.microsoft.com/sharepoint/v3/fields"/>
    <xsd:element name="properties">
      <xsd:complexType>
        <xsd:sequence>
          <xsd:element name="documentManagement">
            <xsd:complexType>
              <xsd:all>
                <xsd:element ref="ns1:ContentAuthor" minOccurs="0"/>
                <xsd:element ref="ns1:SubHeadline1" minOccurs="0"/>
                <xsd:element ref="ns1:nscDescription" minOccurs="0"/>
                <xsd:element ref="ns1:LaunchDate"/>
                <xsd:element ref="ns1:Document_x0020_Date" minOccurs="0"/>
                <xsd:element ref="ns1:ExpirationDate"/>
                <xsd:element ref="ns1:Preview_x0020_Image" minOccurs="0"/>
                <xsd:element ref="ns1:Publication" minOccurs="0"/>
                <xsd:element ref="ns1:CTA_x0020_Text" minOccurs="0"/>
                <xsd:element ref="ns1:Destination_x0020_URL" minOccurs="0"/>
                <xsd:element ref="ns1:CTA_x0020_LinkType" minOccurs="0"/>
                <xsd:element ref="ns1:BulletSet1" minOccurs="0"/>
                <xsd:element ref="ns3:wic_System_Copyright" minOccurs="0"/>
                <xsd:element ref="ns1:TaxCatchAll" minOccurs="0"/>
                <xsd:element ref="ns1:i5013cc543cb4191806f0ebb65c7ab1c" minOccurs="0"/>
                <xsd:element ref="ns1:pffc795a1d454bd58a32634e2f45c3e9" minOccurs="0"/>
                <xsd:element ref="ns1:TaxCatchAllLabel" minOccurs="0"/>
                <xsd:element ref="ns1:jac045112f9b45ec8df8bef00c629050" minOccurs="0"/>
                <xsd:element ref="ns1:TaxKeywordTaxHTField" minOccurs="0"/>
                <xsd:element ref="ns1:Membership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a27d7-1396-409e-8fc2-873a3cc5d79b" elementFormDefault="qualified">
    <xsd:import namespace="http://schemas.microsoft.com/office/2006/documentManagement/types"/>
    <xsd:import namespace="http://schemas.microsoft.com/office/infopath/2007/PartnerControls"/>
    <xsd:element name="ContentAuthor" ma:index="0" nillable="true" ma:displayName="Content Author" ma:internalName="ContentAuthor">
      <xsd:simpleType>
        <xsd:restriction base="dms:Text">
          <xsd:maxLength value="255"/>
        </xsd:restriction>
      </xsd:simpleType>
    </xsd:element>
    <xsd:element name="SubHeadline1" ma:index="3" nillable="true" ma:displayName="SubHeadline" ma:internalName="SubHeadline1">
      <xsd:simpleType>
        <xsd:restriction base="dms:Unknown"/>
      </xsd:simpleType>
    </xsd:element>
    <xsd:element name="nscDescription" ma:index="4" nillable="true" ma:displayName="Descriptions" ma:internalName="nscDescription">
      <xsd:simpleType>
        <xsd:restriction base="dms:Unknown"/>
      </xsd:simpleType>
    </xsd:element>
    <xsd:element name="LaunchDate" ma:index="5" ma:displayName="Launch Date" ma:format="DateOnly" ma:internalName="LaunchDate">
      <xsd:simpleType>
        <xsd:restriction base="dms:DateTime"/>
      </xsd:simpleType>
    </xsd:element>
    <xsd:element name="Document_x0020_Date" ma:index="6" nillable="true" ma:displayName="Document Date" ma:default="[today]" ma:format="DateOnly" ma:internalName="Document_x0020_Date">
      <xsd:simpleType>
        <xsd:restriction base="dms:DateTime"/>
      </xsd:simpleType>
    </xsd:element>
    <xsd:element name="ExpirationDate" ma:index="7" ma:displayName="ExpirationDate" ma:format="DateOnly" ma:internalName="ExpirationDate">
      <xsd:simpleType>
        <xsd:restriction base="dms:DateTime"/>
      </xsd:simpleType>
    </xsd:element>
    <xsd:element name="Preview_x0020_Image" ma:index="9" nillable="true" ma:displayName="Preview Image" ma:internalName="Preview_x0020_Image" ma:readOnly="false">
      <xsd:simpleType>
        <xsd:restriction base="dms:Unknown"/>
      </xsd:simpleType>
    </xsd:element>
    <xsd:element name="Publication" ma:index="10" nillable="true" ma:displayName="Publication" ma:internalName="Publication">
      <xsd:simpleType>
        <xsd:restriction base="dms:Text">
          <xsd:maxLength value="255"/>
        </xsd:restriction>
      </xsd:simpleType>
    </xsd:element>
    <xsd:element name="CTA_x0020_Text" ma:index="11" nillable="true" ma:displayName="CTA Text" ma:internalName="CTA_x0020_Text">
      <xsd:simpleType>
        <xsd:restriction base="dms:Text">
          <xsd:maxLength value="20"/>
        </xsd:restriction>
      </xsd:simpleType>
    </xsd:element>
    <xsd:element name="Destination_x0020_URL" ma:index="12" nillable="true" ma:displayName="Destination URL" ma:format="Hyperlink" ma:internalName="Destination_x0020_URL">
      <xsd:complexType>
        <xsd:complexContent>
          <xsd:extension base="dms:URL">
            <xsd:sequence>
              <xsd:element name="Url" type="dms:ValidUrl" minOccurs="0" nillable="true"/>
              <xsd:element name="Description" type="xsd:string" nillable="true"/>
            </xsd:sequence>
          </xsd:extension>
        </xsd:complexContent>
      </xsd:complexType>
    </xsd:element>
    <xsd:element name="CTA_x0020_LinkType" ma:index="13" nillable="true" ma:displayName="CTA LinkType" ma:default="Open in same window" ma:format="RadioButtons" ma:internalName="CTA_x0020_LinkType">
      <xsd:simpleType>
        <xsd:restriction base="dms:Choice">
          <xsd:enumeration value="Open in same window"/>
          <xsd:enumeration value="Open in new window"/>
        </xsd:restriction>
      </xsd:simpleType>
    </xsd:element>
    <xsd:element name="BulletSet1" ma:index="16" nillable="true" ma:displayName="Bullet Set1" ma:internalName="BulletSet1">
      <xsd:simpleType>
        <xsd:restriction base="dms:Unknown"/>
      </xsd:simpleType>
    </xsd:element>
    <xsd:element name="TaxCatchAll" ma:index="19" nillable="true" ma:displayName="Taxonomy Catch All Column" ma:hidden="true" ma:list="{9c8e5353-3816-46fe-94d4-6ace37e6d7a7}" ma:internalName="TaxCatchAll" ma:showField="CatchAllData"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i5013cc543cb4191806f0ebb65c7ab1c" ma:index="22" nillable="true" ma:taxonomy="true" ma:internalName="i5013cc543cb4191806f0ebb65c7ab1c" ma:taxonomyFieldName="Topic" ma:displayName="Topic" ma:default="" ma:fieldId="{25013cc5-43cb-4191-806f-0ebb65c7ab1c}" ma:taxonomyMulti="true" ma:sspId="1f17f519-9b20-4ccb-881f-8db445a03a3d" ma:termSetId="c53e90aa-3e63-4332-afa8-bdb26bbd734a" ma:anchorId="00000000-0000-0000-0000-000000000000" ma:open="false" ma:isKeyword="false">
      <xsd:complexType>
        <xsd:sequence>
          <xsd:element ref="pc:Terms" minOccurs="0" maxOccurs="1"/>
        </xsd:sequence>
      </xsd:complexType>
    </xsd:element>
    <xsd:element name="pffc795a1d454bd58a32634e2f45c3e9" ma:index="24" ma:taxonomy="true" ma:internalName="pffc795a1d454bd58a32634e2f45c3e9" ma:taxonomyFieldName="Document_x0020_Type" ma:displayName="Document Type" ma:readOnly="false" ma:default="" ma:fieldId="{9ffc795a-1d45-4bd5-8a32-634e2f45c3e9}" ma:taxonomyMulti="true" ma:sspId="1f17f519-9b20-4ccb-881f-8db445a03a3d" ma:termSetId="50aae46d-0de5-40b4-95ad-db57947ff977" ma:anchorId="00000000-0000-0000-0000-000000000000" ma:open="false" ma:isKeyword="false">
      <xsd:complexType>
        <xsd:sequence>
          <xsd:element ref="pc:Terms" minOccurs="0" maxOccurs="1"/>
        </xsd:sequence>
      </xsd:complexType>
    </xsd:element>
    <xsd:element name="TaxCatchAllLabel" ma:index="25" nillable="true" ma:displayName="Taxonomy Catch All Column1" ma:hidden="true" ma:list="{9c8e5353-3816-46fe-94d4-6ace37e6d7a7}" ma:internalName="TaxCatchAllLabel" ma:readOnly="true" ma:showField="CatchAllDataLabel" ma:web="b35a27d7-1396-409e-8fc2-873a3cc5d79b">
      <xsd:complexType>
        <xsd:complexContent>
          <xsd:extension base="dms:MultiChoiceLookup">
            <xsd:sequence>
              <xsd:element name="Value" type="dms:Lookup" maxOccurs="unbounded" minOccurs="0" nillable="true"/>
            </xsd:sequence>
          </xsd:extension>
        </xsd:complexContent>
      </xsd:complexType>
    </xsd:element>
    <xsd:element name="jac045112f9b45ec8df8bef00c629050" ma:index="27" nillable="true" ma:taxonomy="true" ma:internalName="jac045112f9b45ec8df8bef00c629050" ma:taxonomyFieldName="Departments" ma:displayName="Departments" ma:default="" ma:fieldId="{3ac04511-2f9b-45ec-8df8-bef00c629050}" ma:taxonomyMulti="true" ma:sspId="1f17f519-9b20-4ccb-881f-8db445a03a3d" ma:termSetId="1b61d99c-7899-49fb-8c90-bc92c9126ca4" ma:anchorId="00000000-0000-0000-0000-000000000000" ma:open="false" ma:isKeyword="false">
      <xsd:complexType>
        <xsd:sequence>
          <xsd:element ref="pc:Terms" minOccurs="0" maxOccurs="1"/>
        </xsd:sequence>
      </xsd:complexType>
    </xsd:element>
    <xsd:element name="TaxKeywordTaxHTField" ma:index="29" ma:taxonomy="true" ma:internalName="TaxKeywordTaxHTField" ma:taxonomyFieldName="Enterprise_x0020_Keywords" ma:displayName="Enterprise Keywords" ma:fieldId="{23f27201-bee3-471e-b2e7-b64fd8b7ca38}" ma:taxonomyMulti="true" ma:sspId="7cbe96f4-19d9-4ba1-b99e-d0d61778c09d" ma:termSetId="00000000-0000-0000-0000-000000000000" ma:anchorId="00000000-0000-0000-0000-000000000000" ma:open="true" ma:isKeyword="true">
      <xsd:complexType>
        <xsd:sequence>
          <xsd:element ref="pc:Terms" minOccurs="0" maxOccurs="1"/>
        </xsd:sequence>
      </xsd:complexType>
    </xsd:element>
    <xsd:element name="Memberships" ma:index="32" nillable="true" ma:displayName="Memberships" ma:default="Public" ma:format="Dropdown" ma:internalName="Memberships">
      <xsd:simpleType>
        <xsd:restriction base="dms:Choice">
          <xsd:enumeration value="Public"/>
          <xsd:enumeration value="Membership Level1"/>
          <xsd:enumeration value="Membership Level2"/>
          <xsd:enumeration value="Membership Level3"/>
          <xsd:enumeration value="Membership Level4"/>
          <xsd:enumeration value="Membership Level5"/>
          <xsd:enumeration value="Student"/>
          <xsd:enumeration value="Community Service"/>
          <xsd:enumeration value="NSC Members"/>
          <xsd:enumeration value="NSC Chapters"/>
          <xsd:enumeration value="Faculty"/>
          <xsd:enumeration value="First Aid &amp; CPR Instructor"/>
          <xsd:enumeration value="Training Center"/>
          <xsd:enumeration value="DDC Instructor"/>
          <xsd:enumeration value="JSE Joiner"/>
          <xsd:enumeration value="ASA"/>
          <xsd:enumeration value="MSCI"/>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7"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2" ma:displayName="HeadLine"/>
        <xsd:element ref="dc:subject" minOccurs="0" maxOccurs="1"/>
        <xsd:element ref="dc:description" minOccurs="0" maxOccurs="1" ma:index="14"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cation xmlns="b35a27d7-1396-409e-8fc2-873a3cc5d79b" xsi:nil="true"/>
    <TaxKeywordTaxHTField xmlns="b35a27d7-1396-409e-8fc2-873a3cc5d79b">
      <Terms xmlns="http://schemas.microsoft.com/office/infopath/2007/PartnerControls">
        <TermInfo xmlns="http://schemas.microsoft.com/office/infopath/2007/PartnerControls">
          <TermName xmlns="http://schemas.microsoft.com/office/infopath/2007/PartnerControls">Membership</TermName>
          <TermId xmlns="http://schemas.microsoft.com/office/infopath/2007/PartnerControls">614043ac-0d47-4be0-ad1b-b92ed81fdb2f</TermId>
        </TermInfo>
      </Terms>
    </TaxKeywordTaxHTField>
    <CTA_x0020_LinkType xmlns="b35a27d7-1396-409e-8fc2-873a3cc5d79b">Open in same window</CTA_x0020_LinkType>
    <SubHeadline1 xmlns="b35a27d7-1396-409e-8fc2-873a3cc5d79b" xsi:nil="true"/>
    <pffc795a1d454bd58a32634e2f45c3e9 xmlns="b35a27d7-1396-409e-8fc2-873a3cc5d79b">
      <Terms xmlns="http://schemas.microsoft.com/office/infopath/2007/PartnerControls">
        <TermInfo xmlns="http://schemas.microsoft.com/office/infopath/2007/PartnerControls">
          <TermName xmlns="http://schemas.microsoft.com/office/infopath/2007/PartnerControls">Educational</TermName>
          <TermId xmlns="http://schemas.microsoft.com/office/infopath/2007/PartnerControls">2ccee355-b2dd-4a32-acde-0a8b816bffd5</TermId>
        </TermInfo>
      </Terms>
    </pffc795a1d454bd58a32634e2f45c3e9>
    <Destination_x0020_URL xmlns="b35a27d7-1396-409e-8fc2-873a3cc5d79b">
      <Url xsi:nil="true"/>
      <Description xsi:nil="true"/>
    </Destination_x0020_URL>
    <ContentAuthor xmlns="b35a27d7-1396-409e-8fc2-873a3cc5d79b" xsi:nil="true"/>
    <nscDescription xmlns="b35a27d7-1396-409e-8fc2-873a3cc5d79b" xsi:nil="true"/>
    <CTA_x0020_Text xmlns="b35a27d7-1396-409e-8fc2-873a3cc5d79b" xsi:nil="true"/>
    <ExpirationDate xmlns="b35a27d7-1396-409e-8fc2-873a3cc5d79b">2099-03-15T05:00:00+00:00</ExpirationDate>
    <BulletSet1 xmlns="b35a27d7-1396-409e-8fc2-873a3cc5d79b" xsi:nil="true"/>
    <wic_System_Copyright xmlns="http://schemas.microsoft.com/sharepoint/v3/fields" xsi:nil="true"/>
    <Memberships xmlns="b35a27d7-1396-409e-8fc2-873a3cc5d79b">Public</Memberships>
    <TaxCatchAll xmlns="b35a27d7-1396-409e-8fc2-873a3cc5d79b">
      <Value>401</Value>
      <Value>111</Value>
    </TaxCatchAll>
    <LaunchDate xmlns="b35a27d7-1396-409e-8fc2-873a3cc5d79b">2017-09-15T05:00:00+00:00</LaunchDate>
    <Document_x0020_Date xmlns="b35a27d7-1396-409e-8fc2-873a3cc5d79b">2017-09-15T05:00:00+00:00</Document_x0020_Date>
    <Preview_x0020_Image xmlns="b35a27d7-1396-409e-8fc2-873a3cc5d79b" xsi:nil="true"/>
    <i5013cc543cb4191806f0ebb65c7ab1c xmlns="b35a27d7-1396-409e-8fc2-873a3cc5d79b">
      <Terms xmlns="http://schemas.microsoft.com/office/infopath/2007/PartnerControls"/>
    </i5013cc543cb4191806f0ebb65c7ab1c>
    <jac045112f9b45ec8df8bef00c629050 xmlns="b35a27d7-1396-409e-8fc2-873a3cc5d79b">
      <Terms xmlns="http://schemas.microsoft.com/office/infopath/2007/PartnerControls"/>
    </jac045112f9b45ec8df8bef00c629050>
  </documentManagement>
</p:properties>
</file>

<file path=customXml/itemProps1.xml><?xml version="1.0" encoding="utf-8"?>
<ds:datastoreItem xmlns:ds="http://schemas.openxmlformats.org/officeDocument/2006/customXml" ds:itemID="{F729DEC0-261B-4189-A0E2-F926190D4081}"/>
</file>

<file path=customXml/itemProps2.xml><?xml version="1.0" encoding="utf-8"?>
<ds:datastoreItem xmlns:ds="http://schemas.openxmlformats.org/officeDocument/2006/customXml" ds:itemID="{149F9812-9FC6-477F-AFE3-C3D4B04A647A}"/>
</file>

<file path=customXml/itemProps3.xml><?xml version="1.0" encoding="utf-8"?>
<ds:datastoreItem xmlns:ds="http://schemas.openxmlformats.org/officeDocument/2006/customXml" ds:itemID="{5EAEA9F4-DE89-42E2-A3E7-D759ACCC5800}"/>
</file>

<file path=docProps/app.xml><?xml version="1.0" encoding="utf-8"?>
<Properties xmlns="http://schemas.openxmlformats.org/officeDocument/2006/extended-properties" xmlns:vt="http://schemas.openxmlformats.org/officeDocument/2006/docPropsVTypes">
  <Template>Clarity</Template>
  <TotalTime>5959</TotalTime>
  <Words>1297</Words>
  <Application>Microsoft Office PowerPoint</Application>
  <PresentationFormat>On-screen Show (4:3)</PresentationFormat>
  <Paragraphs>124</Paragraphs>
  <Slides>15</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ＭＳ Ｐゴシック</vt:lpstr>
      <vt:lpstr>Arial</vt:lpstr>
      <vt:lpstr>Calibri</vt:lpstr>
      <vt:lpstr>Calibri Light</vt:lpstr>
      <vt:lpstr>Courier New</vt:lpstr>
      <vt:lpstr>Helvetica</vt:lpstr>
      <vt:lpstr>HelveticaNeueLTStd-LtIt</vt:lpstr>
      <vt:lpstr>Wingdings</vt:lpstr>
      <vt:lpstr>Clarity</vt:lpstr>
      <vt:lpstr>Blank Presentation</vt:lpstr>
      <vt:lpstr>Office Theme</vt:lpstr>
      <vt:lpstr>Driver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Safety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safety powerpoint</dc:title>
  <dc:creator>Ingrid Schoen</dc:creator>
  <cp:keywords>Membership</cp:keywords>
  <dc:description/>
  <cp:lastModifiedBy>Cathy Fornaris</cp:lastModifiedBy>
  <cp:revision>209</cp:revision>
  <cp:lastPrinted>2017-09-05T20:35:04Z</cp:lastPrinted>
  <dcterms:created xsi:type="dcterms:W3CDTF">2016-01-15T19:44:07Z</dcterms:created>
  <dcterms:modified xsi:type="dcterms:W3CDTF">2017-09-06T15:28:50Z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0x010100FFB43682ABBC854F8797EFF07C6E2BC000E85E59ABB4567B4E84ACBF91684DE326</vt:lpwstr>
  </property>
  <property fmtid="{D5CDD505-2E9C-101B-9397-08002B2CF9AE}" pid="3" name="Topic">
    <vt:lpwstr/>
  </property>
  <property fmtid="{D5CDD505-2E9C-101B-9397-08002B2CF9AE}" pid="4" name="Document Type">
    <vt:lpwstr>111;#Educational|2ccee355-b2dd-4a32-acde-0a8b816bffd5</vt:lpwstr>
  </property>
  <property fmtid="{D5CDD505-2E9C-101B-9397-08002B2CF9AE}" pid="5" name="Departments">
    <vt:lpwstr/>
  </property>
  <property fmtid="{D5CDD505-2E9C-101B-9397-08002B2CF9AE}" pid="6" name="Enterprise Keywords">
    <vt:lpwstr>401;#Membership|614043ac-0d47-4be0-ad1b-b92ed81fdb2f</vt:lpwstr>
  </property>
</Properties>
</file>