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82" r:id="rId2"/>
    <p:sldId id="258" r:id="rId3"/>
    <p:sldId id="259" r:id="rId4"/>
    <p:sldId id="281" r:id="rId5"/>
    <p:sldId id="261" r:id="rId6"/>
    <p:sldId id="264" r:id="rId7"/>
    <p:sldId id="266" r:id="rId8"/>
    <p:sldId id="283" r:id="rId9"/>
    <p:sldId id="273" r:id="rId10"/>
    <p:sldId id="274" r:id="rId11"/>
    <p:sldId id="27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248" y="-312"/>
      </p:cViewPr>
      <p:guideLst>
        <p:guide orient="horz" pos="2160"/>
        <p:guide pos="2880"/>
      </p:guideLst>
    </p:cSldViewPr>
  </p:slideViewPr>
  <p:notesTextViewPr>
    <p:cViewPr>
      <p:scale>
        <a:sx n="100" d="100"/>
        <a:sy n="100" d="100"/>
      </p:scale>
      <p:origin x="0" y="19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BAC642-90B8-4FC1-BBD7-6D52022E388C}" type="datetimeFigureOut">
              <a:rPr lang="en-US" smtClean="0"/>
              <a:pPr/>
              <a:t>5/13/2016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E8AEA1-928B-4808-B689-854E4537B44A}" type="slidenum">
              <a:rPr lang="en-US" smtClean="0"/>
              <a:pPr/>
              <a:t>‹#›</a:t>
            </a:fld>
            <a:endParaRPr lang="en-US"/>
          </a:p>
        </p:txBody>
      </p:sp>
    </p:spTree>
    <p:extLst>
      <p:ext uri="{BB962C8B-B14F-4D97-AF65-F5344CB8AC3E}">
        <p14:creationId xmlns:p14="http://schemas.microsoft.com/office/powerpoint/2010/main" val="388780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E8AEA1-928B-4808-B689-854E4537B44A}" type="slidenum">
              <a:rPr lang="en-US" smtClean="0"/>
              <a:pPr/>
              <a:t>2</a:t>
            </a:fld>
            <a:endParaRPr lang="en-US"/>
          </a:p>
        </p:txBody>
      </p:sp>
    </p:spTree>
    <p:extLst>
      <p:ext uri="{BB962C8B-B14F-4D97-AF65-F5344CB8AC3E}">
        <p14:creationId xmlns:p14="http://schemas.microsoft.com/office/powerpoint/2010/main" val="2529071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Few data are available regarding the size, funding levels, and disciplines included in EHS groups. One benchmarking survey of EHS groups in academic settings was conducted in 2009, and the results were published in 2011. Data from this report will be used to demonstrate the size and scope of EHS operations. Although it is a nonrandom sample, it does provide extensive data on EHS operations in academic settings. </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-Table 28–C shows some of the characteristics of the institution as well as the budget allocated to EHS.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99E8AEA1-928B-4808-B689-854E4537B44A}" type="slidenum">
              <a:rPr lang="en-US" smtClean="0"/>
              <a:pPr/>
              <a:t>9</a:t>
            </a:fld>
            <a:endParaRPr lang="en-US"/>
          </a:p>
        </p:txBody>
      </p:sp>
    </p:spTree>
    <p:extLst>
      <p:ext uri="{BB962C8B-B14F-4D97-AF65-F5344CB8AC3E}">
        <p14:creationId xmlns:p14="http://schemas.microsoft.com/office/powerpoint/2010/main" val="2874940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latin typeface="Arial" pitchFamily="34" charset="0"/>
                <a:cs typeface="Arial" pitchFamily="34" charset="0"/>
              </a:rPr>
              <a:t>Table 28–C</a:t>
            </a:r>
            <a:endParaRPr lang="en-US" dirty="0"/>
          </a:p>
        </p:txBody>
      </p:sp>
      <p:sp>
        <p:nvSpPr>
          <p:cNvPr id="4" name="Slide Number Placeholder 3"/>
          <p:cNvSpPr>
            <a:spLocks noGrp="1"/>
          </p:cNvSpPr>
          <p:nvPr>
            <p:ph type="sldNum" sz="quarter" idx="10"/>
          </p:nvPr>
        </p:nvSpPr>
        <p:spPr/>
        <p:txBody>
          <a:bodyPr/>
          <a:lstStyle/>
          <a:p>
            <a:fld id="{99E8AEA1-928B-4808-B689-854E4537B44A}" type="slidenum">
              <a:rPr lang="en-US" smtClean="0"/>
              <a:pPr/>
              <a:t>10</a:t>
            </a:fld>
            <a:endParaRPr lang="en-US"/>
          </a:p>
        </p:txBody>
      </p:sp>
    </p:spTree>
    <p:extLst>
      <p:ext uri="{BB962C8B-B14F-4D97-AF65-F5344CB8AC3E}">
        <p14:creationId xmlns:p14="http://schemas.microsoft.com/office/powerpoint/2010/main" val="4041045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latin typeface="Arial" pitchFamily="34" charset="0"/>
                <a:cs typeface="Arial" pitchFamily="34" charset="0"/>
              </a:rPr>
              <a:t>Table 28–E shows some of the common professional certifications identified among EHS professionals as well as the certification board or professional organization and the website where additional information is available for each certification. Other professional certifications exist for EHS professionals. This table contains the most widely held certifications in EHS disciplines.</a:t>
            </a:r>
            <a:endParaRPr lang="en-US" dirty="0"/>
          </a:p>
        </p:txBody>
      </p:sp>
      <p:sp>
        <p:nvSpPr>
          <p:cNvPr id="4" name="Slide Number Placeholder 3"/>
          <p:cNvSpPr>
            <a:spLocks noGrp="1"/>
          </p:cNvSpPr>
          <p:nvPr>
            <p:ph type="sldNum" sz="quarter" idx="10"/>
          </p:nvPr>
        </p:nvSpPr>
        <p:spPr/>
        <p:txBody>
          <a:bodyPr/>
          <a:lstStyle/>
          <a:p>
            <a:fld id="{99E8AEA1-928B-4808-B689-854E4537B44A}" type="slidenum">
              <a:rPr lang="en-US" smtClean="0"/>
              <a:pPr/>
              <a:t>11</a:t>
            </a:fld>
            <a:endParaRPr lang="en-US"/>
          </a:p>
        </p:txBody>
      </p:sp>
    </p:spTree>
    <p:extLst>
      <p:ext uri="{BB962C8B-B14F-4D97-AF65-F5344CB8AC3E}">
        <p14:creationId xmlns:p14="http://schemas.microsoft.com/office/powerpoint/2010/main" val="2923529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C5179E1-999B-4126-A0E7-7499E9881C8B}" type="datetimeFigureOut">
              <a:rPr lang="en-US" smtClean="0"/>
              <a:pPr/>
              <a:t>5/13/2016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847CD-683D-4B28-B28C-0A8AAF821FE9}"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5179E1-999B-4126-A0E7-7499E9881C8B}" type="datetimeFigureOut">
              <a:rPr lang="en-US" smtClean="0"/>
              <a:pPr/>
              <a:t>5/13/2016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847CD-683D-4B28-B28C-0A8AAF821F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5179E1-999B-4126-A0E7-7499E9881C8B}" type="datetimeFigureOut">
              <a:rPr lang="en-US" smtClean="0"/>
              <a:pPr/>
              <a:t>5/13/2016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847CD-683D-4B28-B28C-0A8AAF821F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5179E1-999B-4126-A0E7-7499E9881C8B}" type="datetimeFigureOut">
              <a:rPr lang="en-US" smtClean="0"/>
              <a:pPr/>
              <a:t>5/13/2016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847CD-683D-4B28-B28C-0A8AAF821F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5179E1-999B-4126-A0E7-7499E9881C8B}" type="datetimeFigureOut">
              <a:rPr lang="en-US" smtClean="0"/>
              <a:pPr/>
              <a:t>5/13/2016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847CD-683D-4B28-B28C-0A8AAF821FE9}"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C5179E1-999B-4126-A0E7-7499E9881C8B}" type="datetimeFigureOut">
              <a:rPr lang="en-US" smtClean="0"/>
              <a:pPr/>
              <a:t>5/13/2016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847CD-683D-4B28-B28C-0A8AAF821F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5179E1-999B-4126-A0E7-7499E9881C8B}" type="datetimeFigureOut">
              <a:rPr lang="en-US" smtClean="0"/>
              <a:pPr/>
              <a:t>5/13/2016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2847CD-683D-4B28-B28C-0A8AAF821FE9}"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5179E1-999B-4126-A0E7-7499E9881C8B}" type="datetimeFigureOut">
              <a:rPr lang="en-US" smtClean="0"/>
              <a:pPr/>
              <a:t>5/13/2016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2847CD-683D-4B28-B28C-0A8AAF821F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5179E1-999B-4126-A0E7-7499E9881C8B}" type="datetimeFigureOut">
              <a:rPr lang="en-US" smtClean="0"/>
              <a:pPr/>
              <a:t>5/13/2016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2847CD-683D-4B28-B28C-0A8AAF821F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5179E1-999B-4126-A0E7-7499E9881C8B}" type="datetimeFigureOut">
              <a:rPr lang="en-US" smtClean="0"/>
              <a:pPr/>
              <a:t>5/13/2016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847CD-683D-4B28-B28C-0A8AAF821FE9}"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5179E1-999B-4126-A0E7-7499E9881C8B}" type="datetimeFigureOut">
              <a:rPr lang="en-US" smtClean="0"/>
              <a:pPr/>
              <a:t>5/13/2016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847CD-683D-4B28-B28C-0A8AAF821F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C5179E1-999B-4126-A0E7-7499E9881C8B}" type="datetimeFigureOut">
              <a:rPr lang="en-US" smtClean="0"/>
              <a:pPr/>
              <a:t>5/13/2016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32847CD-683D-4B28-B28C-0A8AAF821F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2133600"/>
          </a:xfrm>
        </p:spPr>
        <p:txBody>
          <a:bodyPr>
            <a:normAutofit/>
          </a:bodyPr>
          <a:lstStyle/>
          <a:p>
            <a:pPr algn="ctr"/>
            <a:r>
              <a:rPr lang="en-US" dirty="0">
                <a:latin typeface="Arial" charset="0"/>
                <a:ea typeface="MS PGothic" charset="0"/>
                <a:cs typeface="MS PGothic" charset="0"/>
              </a:rPr>
              <a:t>Fundamentals of Industrial Hygiene</a:t>
            </a:r>
            <a:br>
              <a:rPr lang="en-US" dirty="0">
                <a:latin typeface="Arial" charset="0"/>
                <a:ea typeface="MS PGothic" charset="0"/>
                <a:cs typeface="MS PGothic" charset="0"/>
              </a:rPr>
            </a:br>
            <a:r>
              <a:rPr lang="en-US" dirty="0">
                <a:latin typeface="Arial" charset="0"/>
                <a:ea typeface="MS PGothic" charset="0"/>
                <a:cs typeface="MS PGothic" charset="0"/>
              </a:rPr>
              <a:t>6</a:t>
            </a:r>
            <a:r>
              <a:rPr lang="en-US" baseline="30000" dirty="0">
                <a:latin typeface="Arial" charset="0"/>
                <a:ea typeface="MS PGothic" charset="0"/>
                <a:cs typeface="MS PGothic" charset="0"/>
              </a:rPr>
              <a:t>th</a:t>
            </a:r>
            <a:r>
              <a:rPr lang="en-US" dirty="0">
                <a:latin typeface="Arial" charset="0"/>
                <a:ea typeface="MS PGothic" charset="0"/>
                <a:cs typeface="MS PGothic" charset="0"/>
              </a:rPr>
              <a:t> </a:t>
            </a:r>
            <a:r>
              <a:rPr lang="en-US" dirty="0" smtClean="0">
                <a:latin typeface="Arial" charset="0"/>
                <a:ea typeface="MS PGothic" charset="0"/>
                <a:cs typeface="MS PGothic" charset="0"/>
              </a:rPr>
              <a:t>Edition</a:t>
            </a:r>
            <a:endParaRPr lang="en-US" dirty="0"/>
          </a:p>
        </p:txBody>
      </p:sp>
      <p:sp>
        <p:nvSpPr>
          <p:cNvPr id="3" name="Content Placeholder 2"/>
          <p:cNvSpPr>
            <a:spLocks noGrp="1"/>
          </p:cNvSpPr>
          <p:nvPr>
            <p:ph idx="1"/>
          </p:nvPr>
        </p:nvSpPr>
        <p:spPr>
          <a:xfrm>
            <a:off x="457200" y="2362200"/>
            <a:ext cx="8229600" cy="4114800"/>
          </a:xfrm>
        </p:spPr>
        <p:txBody>
          <a:bodyPr>
            <a:normAutofit/>
          </a:bodyPr>
          <a:lstStyle/>
          <a:p>
            <a:pPr marL="3175" indent="4763" algn="ctr">
              <a:buNone/>
            </a:pPr>
            <a:r>
              <a:rPr lang="en-US" altLang="en-US" sz="3000" b="1" dirty="0">
                <a:solidFill>
                  <a:srgbClr val="000000"/>
                </a:solidFill>
              </a:rPr>
              <a:t>Chapter </a:t>
            </a:r>
            <a:r>
              <a:rPr lang="en-US" altLang="en-US" sz="3000" b="1" dirty="0" smtClean="0">
                <a:solidFill>
                  <a:srgbClr val="000000"/>
                </a:solidFill>
              </a:rPr>
              <a:t>28</a:t>
            </a:r>
            <a:r>
              <a:rPr lang="en-US" altLang="en-US" sz="3000" dirty="0" smtClean="0">
                <a:solidFill>
                  <a:srgbClr val="000000"/>
                </a:solidFill>
              </a:rPr>
              <a:t>:</a:t>
            </a:r>
            <a:endParaRPr lang="en-US" altLang="en-US" sz="3000" dirty="0">
              <a:solidFill>
                <a:srgbClr val="000000"/>
              </a:solidFill>
            </a:endParaRPr>
          </a:p>
          <a:p>
            <a:pPr marL="3175" indent="4763" algn="ctr">
              <a:buNone/>
            </a:pPr>
            <a:r>
              <a:rPr lang="en-US" altLang="en-US" sz="3000" dirty="0" smtClean="0">
                <a:solidFill>
                  <a:srgbClr val="000000"/>
                </a:solidFill>
              </a:rPr>
              <a:t>Environmental Health and Safety</a:t>
            </a:r>
            <a:endParaRPr lang="en-US" altLang="en-US" sz="3000" dirty="0"/>
          </a:p>
          <a:p>
            <a:pPr marL="3175" indent="4763" algn="ctr">
              <a:buNone/>
            </a:pPr>
            <a:endParaRPr lang="en-US" altLang="en-US" sz="2800" dirty="0">
              <a:solidFill>
                <a:srgbClr val="000000"/>
              </a:solidFill>
              <a:latin typeface="Calibri" pitchFamily="34" charset="0"/>
            </a:endParaRPr>
          </a:p>
          <a:p>
            <a:pPr marL="3175" indent="4763" algn="ctr">
              <a:buNone/>
            </a:pPr>
            <a:endParaRPr lang="en-US" altLang="en-US" sz="2800" dirty="0">
              <a:solidFill>
                <a:srgbClr val="000000"/>
              </a:solidFill>
              <a:latin typeface="Calibri" pitchFamily="34" charset="0"/>
            </a:endParaRPr>
          </a:p>
          <a:p>
            <a:pPr marL="3175" indent="4763" algn="ctr">
              <a:buNone/>
            </a:pPr>
            <a:endParaRPr lang="en-US" altLang="en-US" sz="2800" dirty="0">
              <a:solidFill>
                <a:srgbClr val="000000"/>
              </a:solidFill>
              <a:latin typeface="Calibri" pitchFamily="34" charset="0"/>
            </a:endParaRPr>
          </a:p>
          <a:p>
            <a:pPr marL="3175" indent="4763" algn="ctr">
              <a:buNone/>
            </a:pPr>
            <a:endParaRPr lang="en-US" altLang="en-US" sz="2800" dirty="0">
              <a:solidFill>
                <a:srgbClr val="000000"/>
              </a:solidFill>
              <a:latin typeface="Calibri" pitchFamily="34" charset="0"/>
            </a:endParaRPr>
          </a:p>
          <a:p>
            <a:pPr marL="3175" indent="4763" algn="ctr">
              <a:buNone/>
            </a:pPr>
            <a:r>
              <a:rPr lang="en-US" altLang="en-US" sz="1600" dirty="0"/>
              <a:t>Compiled by Janvier Gasana</a:t>
            </a:r>
          </a:p>
          <a:p>
            <a:pPr marL="3175" indent="4763" algn="ctr">
              <a:buNone/>
            </a:pPr>
            <a:r>
              <a:rPr lang="en-US" altLang="en-US" sz="1600" dirty="0"/>
              <a:t>Associate Professor, Environmental and Occupational Health</a:t>
            </a:r>
          </a:p>
          <a:p>
            <a:pPr marL="3175" indent="4763" algn="ctr">
              <a:buNone/>
            </a:pPr>
            <a:r>
              <a:rPr lang="en-US" altLang="en-US" sz="1600" dirty="0"/>
              <a:t>Florida International University</a:t>
            </a:r>
            <a:endParaRPr lang="en-US" altLang="en-US" sz="1600" dirty="0">
              <a:solidFill>
                <a:srgbClr val="000000"/>
              </a:solidFill>
              <a:latin typeface="Calibri" pitchFamily="34" charset="0"/>
            </a:endParaRPr>
          </a:p>
        </p:txBody>
      </p:sp>
    </p:spTree>
    <p:extLst>
      <p:ext uri="{BB962C8B-B14F-4D97-AF65-F5344CB8AC3E}">
        <p14:creationId xmlns:p14="http://schemas.microsoft.com/office/powerpoint/2010/main" val="439031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382000" cy="4648200"/>
          </a:xfrm>
        </p:spPr>
        <p:txBody>
          <a:bodyPr>
            <a:noAutofit/>
          </a:bodyPr>
          <a:lstStyle/>
          <a:p>
            <a:r>
              <a:rPr lang="en-GB" sz="1800" dirty="0">
                <a:latin typeface="Arial" pitchFamily="34" charset="0"/>
                <a:cs typeface="Arial" pitchFamily="34" charset="0"/>
              </a:rPr>
              <a:t>The Spearman correlation coefficient shows </a:t>
            </a:r>
            <a:r>
              <a:rPr lang="en-GB" sz="1800" dirty="0" smtClean="0">
                <a:latin typeface="Arial" pitchFamily="34" charset="0"/>
                <a:cs typeface="Arial" pitchFamily="34" charset="0"/>
              </a:rPr>
              <a:t>strongest </a:t>
            </a:r>
            <a:r>
              <a:rPr lang="en-GB" sz="1800" dirty="0">
                <a:latin typeface="Arial" pitchFamily="34" charset="0"/>
                <a:cs typeface="Arial" pitchFamily="34" charset="0"/>
              </a:rPr>
              <a:t>correlation </a:t>
            </a:r>
            <a:r>
              <a:rPr lang="en-GB" sz="1800" dirty="0" smtClean="0">
                <a:latin typeface="Arial" pitchFamily="34" charset="0"/>
                <a:cs typeface="Arial" pitchFamily="34" charset="0"/>
              </a:rPr>
              <a:t>of variables with EHS </a:t>
            </a:r>
            <a:r>
              <a:rPr lang="en-GB" sz="1800" dirty="0">
                <a:latin typeface="Arial" pitchFamily="34" charset="0"/>
                <a:cs typeface="Arial" pitchFamily="34" charset="0"/>
              </a:rPr>
              <a:t>expenditures was </a:t>
            </a:r>
            <a:r>
              <a:rPr lang="en-GB" sz="1800" dirty="0" smtClean="0">
                <a:latin typeface="Arial" pitchFamily="34" charset="0"/>
                <a:cs typeface="Arial" pitchFamily="34" charset="0"/>
              </a:rPr>
              <a:t>institution </a:t>
            </a:r>
            <a:r>
              <a:rPr lang="en-GB" sz="1800" dirty="0">
                <a:latin typeface="Arial" pitchFamily="34" charset="0"/>
                <a:cs typeface="Arial" pitchFamily="34" charset="0"/>
              </a:rPr>
              <a:t>employees </a:t>
            </a:r>
            <a:r>
              <a:rPr lang="en-GB" sz="1800" dirty="0" smtClean="0">
                <a:latin typeface="Arial" pitchFamily="34" charset="0"/>
                <a:cs typeface="Arial" pitchFamily="34" charset="0"/>
              </a:rPr>
              <a:t>(</a:t>
            </a:r>
            <a:r>
              <a:rPr lang="el-GR" sz="1800" i="1" dirty="0" smtClean="0">
                <a:latin typeface="Arial" pitchFamily="34" charset="0"/>
                <a:cs typeface="Arial" pitchFamily="34" charset="0"/>
              </a:rPr>
              <a:t>ρ</a:t>
            </a:r>
            <a:r>
              <a:rPr lang="en-US" sz="1800" i="1" dirty="0" smtClean="0">
                <a:latin typeface="Arial" pitchFamily="34" charset="0"/>
                <a:cs typeface="Arial" pitchFamily="34" charset="0"/>
              </a:rPr>
              <a:t> </a:t>
            </a:r>
            <a:r>
              <a:rPr lang="en-GB" sz="1800" dirty="0" smtClean="0">
                <a:latin typeface="Arial" pitchFamily="34" charset="0"/>
                <a:cs typeface="Arial" pitchFamily="34" charset="0"/>
              </a:rPr>
              <a:t>= </a:t>
            </a:r>
            <a:r>
              <a:rPr lang="en-GB" sz="1800" dirty="0">
                <a:latin typeface="Arial" pitchFamily="34" charset="0"/>
                <a:cs typeface="Arial" pitchFamily="34" charset="0"/>
              </a:rPr>
              <a:t>0.84), indicating that as the number of employees in the institution increased, there was an increase in EHS resources expended. The next highest correlation found for the EHS budget was laboratory space </a:t>
            </a:r>
            <a:r>
              <a:rPr lang="en-GB" sz="1800" dirty="0" smtClean="0">
                <a:latin typeface="Arial" pitchFamily="34" charset="0"/>
                <a:cs typeface="Arial" pitchFamily="34" charset="0"/>
              </a:rPr>
              <a:t>(</a:t>
            </a:r>
            <a:r>
              <a:rPr lang="el-GR" sz="1800" i="1" dirty="0">
                <a:latin typeface="Arial" pitchFamily="34" charset="0"/>
                <a:cs typeface="Arial" pitchFamily="34" charset="0"/>
              </a:rPr>
              <a:t>ρ</a:t>
            </a:r>
            <a:r>
              <a:rPr lang="en-GB" sz="1800" dirty="0" smtClean="0">
                <a:latin typeface="Arial" pitchFamily="34" charset="0"/>
                <a:cs typeface="Arial" pitchFamily="34" charset="0"/>
              </a:rPr>
              <a:t> </a:t>
            </a:r>
            <a:r>
              <a:rPr lang="en-GB" sz="1800" dirty="0">
                <a:latin typeface="Arial" pitchFamily="34" charset="0"/>
                <a:cs typeface="Arial" pitchFamily="34" charset="0"/>
              </a:rPr>
              <a:t>= 0.81). </a:t>
            </a:r>
            <a:endParaRPr lang="en-GB" sz="1800" dirty="0" smtClean="0">
              <a:latin typeface="Arial" pitchFamily="34" charset="0"/>
              <a:cs typeface="Arial" pitchFamily="34" charset="0"/>
            </a:endParaRPr>
          </a:p>
          <a:p>
            <a:r>
              <a:rPr lang="en-GB" sz="1800" dirty="0" smtClean="0">
                <a:latin typeface="Arial" pitchFamily="34" charset="0"/>
                <a:cs typeface="Arial" pitchFamily="34" charset="0"/>
              </a:rPr>
              <a:t>Using </a:t>
            </a:r>
            <a:r>
              <a:rPr lang="en-GB" sz="1800" dirty="0">
                <a:latin typeface="Arial" pitchFamily="34" charset="0"/>
                <a:cs typeface="Arial" pitchFamily="34" charset="0"/>
              </a:rPr>
              <a:t>the CSHEMA data for research universities only, EHS </a:t>
            </a:r>
            <a:r>
              <a:rPr lang="en-GB" sz="1800" dirty="0" smtClean="0">
                <a:latin typeface="Arial" pitchFamily="34" charset="0"/>
                <a:cs typeface="Arial" pitchFamily="34" charset="0"/>
              </a:rPr>
              <a:t>budget was </a:t>
            </a:r>
            <a:r>
              <a:rPr lang="en-GB" sz="1800" dirty="0">
                <a:latin typeface="Arial" pitchFamily="34" charset="0"/>
                <a:cs typeface="Arial" pitchFamily="34" charset="0"/>
              </a:rPr>
              <a:t>regressed on laboratory space (ft</a:t>
            </a:r>
            <a:r>
              <a:rPr lang="en-GB" sz="1800" baseline="30000" dirty="0">
                <a:latin typeface="Arial" pitchFamily="34" charset="0"/>
                <a:cs typeface="Arial" pitchFamily="34" charset="0"/>
              </a:rPr>
              <a:t>2</a:t>
            </a:r>
            <a:r>
              <a:rPr lang="en-GB" sz="1800" dirty="0">
                <a:latin typeface="Arial" pitchFamily="34" charset="0"/>
                <a:cs typeface="Arial" pitchFamily="34" charset="0"/>
              </a:rPr>
              <a:t>). </a:t>
            </a:r>
            <a:endParaRPr lang="en-GB" sz="1800" dirty="0" smtClean="0">
              <a:latin typeface="Arial" pitchFamily="34" charset="0"/>
              <a:cs typeface="Arial" pitchFamily="34" charset="0"/>
            </a:endParaRPr>
          </a:p>
          <a:p>
            <a:endParaRPr lang="en-GB" sz="1800" dirty="0">
              <a:latin typeface="Arial" pitchFamily="34" charset="0"/>
              <a:cs typeface="Arial" pitchFamily="34" charset="0"/>
            </a:endParaRPr>
          </a:p>
          <a:p>
            <a:pPr marL="0" indent="0" algn="ctr">
              <a:buNone/>
            </a:pPr>
            <a:r>
              <a:rPr lang="en-GB" sz="1800" dirty="0">
                <a:latin typeface="Arial" pitchFamily="34" charset="0"/>
                <a:cs typeface="Arial" pitchFamily="34" charset="0"/>
              </a:rPr>
              <a:t>ln(EHS budget) = 3.33 + 0.84 * </a:t>
            </a:r>
            <a:r>
              <a:rPr lang="en-GB" sz="1800" dirty="0" err="1" smtClean="0">
                <a:latin typeface="Arial" pitchFamily="34" charset="0"/>
                <a:cs typeface="Arial" pitchFamily="34" charset="0"/>
              </a:rPr>
              <a:t>ln</a:t>
            </a:r>
            <a:r>
              <a:rPr lang="en-GB" sz="1800" dirty="0" smtClean="0">
                <a:latin typeface="Arial" pitchFamily="34" charset="0"/>
                <a:cs typeface="Arial" pitchFamily="34" charset="0"/>
              </a:rPr>
              <a:t> (</a:t>
            </a:r>
            <a:r>
              <a:rPr lang="en-GB" sz="1800" dirty="0">
                <a:latin typeface="Arial" pitchFamily="34" charset="0"/>
                <a:cs typeface="Arial" pitchFamily="34" charset="0"/>
              </a:rPr>
              <a:t>laboratory square feet)</a:t>
            </a:r>
            <a:endParaRPr lang="en-US" sz="1800" dirty="0">
              <a:latin typeface="Arial" pitchFamily="34" charset="0"/>
              <a:cs typeface="Arial" pitchFamily="34" charset="0"/>
            </a:endParaRPr>
          </a:p>
          <a:p>
            <a:pPr marL="0" indent="0" algn="ctr">
              <a:buNone/>
            </a:pPr>
            <a:r>
              <a:rPr lang="en-GB" sz="1800" dirty="0">
                <a:latin typeface="Arial" pitchFamily="34" charset="0"/>
                <a:cs typeface="Arial" pitchFamily="34" charset="0"/>
              </a:rPr>
              <a:t> </a:t>
            </a:r>
            <a:r>
              <a:rPr lang="en-GB" sz="1800" i="1" dirty="0" smtClean="0">
                <a:latin typeface="Arial" pitchFamily="34" charset="0"/>
                <a:cs typeface="Arial" pitchFamily="34" charset="0"/>
              </a:rPr>
              <a:t>R</a:t>
            </a:r>
            <a:r>
              <a:rPr lang="en-GB" sz="1800" baseline="30000" dirty="0" smtClean="0">
                <a:latin typeface="Arial" pitchFamily="34" charset="0"/>
                <a:cs typeface="Arial" pitchFamily="34" charset="0"/>
              </a:rPr>
              <a:t>2</a:t>
            </a:r>
            <a:r>
              <a:rPr lang="en-GB" sz="1800" dirty="0" smtClean="0">
                <a:latin typeface="Arial" pitchFamily="34" charset="0"/>
                <a:cs typeface="Arial" pitchFamily="34" charset="0"/>
              </a:rPr>
              <a:t> </a:t>
            </a:r>
            <a:r>
              <a:rPr lang="en-GB" sz="1800" dirty="0">
                <a:latin typeface="Arial" pitchFamily="34" charset="0"/>
                <a:cs typeface="Arial" pitchFamily="34" charset="0"/>
              </a:rPr>
              <a:t>= 0.48, </a:t>
            </a:r>
            <a:r>
              <a:rPr lang="en-GB" sz="1800" i="1" dirty="0">
                <a:latin typeface="Arial" pitchFamily="34" charset="0"/>
                <a:cs typeface="Arial" pitchFamily="34" charset="0"/>
              </a:rPr>
              <a:t>p</a:t>
            </a:r>
            <a:r>
              <a:rPr lang="en-GB" sz="1800" dirty="0">
                <a:latin typeface="Arial" pitchFamily="34" charset="0"/>
                <a:cs typeface="Arial" pitchFamily="34" charset="0"/>
              </a:rPr>
              <a:t> &lt; </a:t>
            </a:r>
            <a:r>
              <a:rPr lang="en-GB" sz="1800" dirty="0" smtClean="0">
                <a:latin typeface="Arial" pitchFamily="34" charset="0"/>
                <a:cs typeface="Arial" pitchFamily="34" charset="0"/>
              </a:rPr>
              <a:t>0.0001</a:t>
            </a:r>
          </a:p>
          <a:p>
            <a:pPr marL="0" indent="0" algn="ctr">
              <a:buNone/>
            </a:pPr>
            <a:endParaRPr lang="en-GB" sz="1800" dirty="0">
              <a:latin typeface="Arial" pitchFamily="34" charset="0"/>
              <a:cs typeface="Arial" pitchFamily="34" charset="0"/>
            </a:endParaRPr>
          </a:p>
          <a:p>
            <a:r>
              <a:rPr lang="en-GB" sz="1800" dirty="0" smtClean="0">
                <a:latin typeface="Arial" pitchFamily="34" charset="0"/>
                <a:cs typeface="Arial" pitchFamily="34" charset="0"/>
              </a:rPr>
              <a:t>The </a:t>
            </a:r>
            <a:r>
              <a:rPr lang="en-GB" sz="1800" dirty="0">
                <a:latin typeface="Arial" pitchFamily="34" charset="0"/>
                <a:cs typeface="Arial" pitchFamily="34" charset="0"/>
              </a:rPr>
              <a:t>equation can be used to predict (estimate) what the EHS budget would be for research universities with varying amounts of laboratory space.</a:t>
            </a:r>
            <a:endParaRPr lang="en-US" sz="1800" dirty="0">
              <a:latin typeface="Arial" pitchFamily="34" charset="0"/>
              <a:cs typeface="Arial" pitchFamily="34" charset="0"/>
            </a:endParaRPr>
          </a:p>
          <a:p>
            <a:pPr>
              <a:buNone/>
            </a:pPr>
            <a:r>
              <a:rPr lang="en-GB" sz="1600" dirty="0">
                <a:latin typeface="Arial" pitchFamily="34" charset="0"/>
                <a:cs typeface="Arial" pitchFamily="34" charset="0"/>
              </a:rPr>
              <a:t> </a:t>
            </a:r>
            <a:endParaRPr lang="en-US" sz="1600" dirty="0">
              <a:latin typeface="Arial" pitchFamily="34" charset="0"/>
              <a:cs typeface="Arial" pitchFamily="34" charset="0"/>
            </a:endParaRPr>
          </a:p>
          <a:p>
            <a:endParaRPr lang="en-US" sz="1600" dirty="0"/>
          </a:p>
        </p:txBody>
      </p:sp>
      <p:sp>
        <p:nvSpPr>
          <p:cNvPr id="6" name="Title 1"/>
          <p:cNvSpPr>
            <a:spLocks noGrp="1"/>
          </p:cNvSpPr>
          <p:nvPr>
            <p:ph type="title"/>
          </p:nvPr>
        </p:nvSpPr>
        <p:spPr/>
        <p:txBody>
          <a:bodyPr>
            <a:normAutofit fontScale="90000"/>
          </a:bodyPr>
          <a:lstStyle/>
          <a:p>
            <a:r>
              <a:rPr lang="en-GB" cap="all" dirty="0" smtClean="0">
                <a:latin typeface="Arial" pitchFamily="34" charset="0"/>
                <a:cs typeface="Arial" pitchFamily="34" charset="0"/>
              </a:rPr>
              <a:t/>
            </a:r>
            <a:br>
              <a:rPr lang="en-GB" cap="all" dirty="0" smtClean="0">
                <a:latin typeface="Arial" pitchFamily="34" charset="0"/>
                <a:cs typeface="Arial" pitchFamily="34" charset="0"/>
              </a:rPr>
            </a:br>
            <a:r>
              <a:rPr lang="en-GB" sz="4400" dirty="0" smtClean="0">
                <a:latin typeface="Arial" pitchFamily="34" charset="0"/>
                <a:cs typeface="Arial" pitchFamily="34" charset="0"/>
              </a:rPr>
              <a:t>Structure and Resources of EHS Groups (cont.)</a:t>
            </a:r>
            <a:r>
              <a:rPr lang="en-US" b="1" cap="all" dirty="0"/>
              <a:t/>
            </a:r>
            <a:br>
              <a:rPr lang="en-US" b="1" cap="all" dirty="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dirty="0" smtClean="0">
                <a:latin typeface="Arial" pitchFamily="34" charset="0"/>
                <a:cs typeface="Arial" pitchFamily="34" charset="0"/>
              </a:rPr>
              <a:t>Funding of EHS Programs (Nongovernmental)</a:t>
            </a:r>
            <a:r>
              <a:rPr lang="en-US" b="1" dirty="0" smtClean="0"/>
              <a:t/>
            </a:r>
            <a:br>
              <a:rPr lang="en-US" b="1" dirty="0" smtClean="0"/>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08558227"/>
              </p:ext>
            </p:extLst>
          </p:nvPr>
        </p:nvGraphicFramePr>
        <p:xfrm>
          <a:off x="457200" y="2057400"/>
          <a:ext cx="8153400" cy="4365989"/>
        </p:xfrm>
        <a:graphic>
          <a:graphicData uri="http://schemas.openxmlformats.org/drawingml/2006/table">
            <a:tbl>
              <a:tblPr firstRow="1" bandRow="1">
                <a:tableStyleId>{5C22544A-7EE6-4342-B048-85BDC9FD1C3A}</a:tableStyleId>
              </a:tblPr>
              <a:tblGrid>
                <a:gridCol w="2793294"/>
                <a:gridCol w="2642306"/>
                <a:gridCol w="2717800"/>
              </a:tblGrid>
              <a:tr h="5693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dirty="0" smtClean="0">
                          <a:latin typeface="+mj-lt"/>
                        </a:rPr>
                        <a:t>Fee-for-Service Model</a:t>
                      </a:r>
                      <a:endParaRPr lang="en-US" sz="1800" b="1" dirty="0" smtClean="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dirty="0" smtClean="0">
                          <a:latin typeface="+mj-lt"/>
                        </a:rPr>
                        <a:t>Centralized Funding Model</a:t>
                      </a:r>
                      <a:endParaRPr lang="en-US" sz="1800" b="1" dirty="0" smtClean="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dirty="0" smtClean="0">
                          <a:latin typeface="+mj-lt"/>
                        </a:rPr>
                        <a:t>Professional Certifications</a:t>
                      </a:r>
                      <a:endParaRPr lang="en-US" sz="1800" b="1" dirty="0" smtClean="0">
                        <a:latin typeface="+mj-lt"/>
                      </a:endParaRPr>
                    </a:p>
                  </a:txBody>
                  <a:tcPr/>
                </a:tc>
              </a:tr>
              <a:tr h="3725909">
                <a:tc>
                  <a:txBody>
                    <a:bodyPr/>
                    <a:lstStyle/>
                    <a:p>
                      <a:pPr algn="l"/>
                      <a:r>
                        <a:rPr lang="en-GB" sz="1400" dirty="0" smtClean="0">
                          <a:latin typeface="+mj-lt"/>
                        </a:rPr>
                        <a:t>The benefits of this fee-for-service model of funding are that the entity triggering the need for a particular service pays for that service. As the need for the service declines, the entity (customer) saves money. The fee-for-service model would not apply well for services that are generally useful across the organization (e.g. indoor air quality, fire safety, questions on water quality)</a:t>
                      </a:r>
                    </a:p>
                    <a:p>
                      <a:pPr algn="l"/>
                      <a:endParaRPr lang="en-GB" sz="1400" dirty="0" smtClean="0">
                        <a:latin typeface="+mj-lt"/>
                      </a:endParaRPr>
                    </a:p>
                    <a:p>
                      <a:pPr algn="l"/>
                      <a:endParaRPr lang="en-US" sz="1400" dirty="0">
                        <a:latin typeface="+mj-lt"/>
                      </a:endParaRPr>
                    </a:p>
                  </a:txBody>
                  <a:tcPr/>
                </a:tc>
                <a:tc>
                  <a:txBody>
                    <a:bodyPr/>
                    <a:lstStyle/>
                    <a:p>
                      <a:pPr algn="l"/>
                      <a:r>
                        <a:rPr lang="en-GB" sz="1400" dirty="0" smtClean="0">
                          <a:latin typeface="+mj-lt"/>
                        </a:rPr>
                        <a:t>Centralized funding means that there are no chargebacks to individual members or departments in an organization. The funds are derived from a central pool usually called overhead (OH). Examples of other centrally funded services are human resources and accounting/finance. These functions provide services across the organization with no real focus on any particular group</a:t>
                      </a:r>
                      <a:r>
                        <a:rPr lang="en-GB" sz="1400" dirty="0" smtClean="0">
                          <a:latin typeface="+mj-lt"/>
                        </a:rPr>
                        <a:t>.</a:t>
                      </a:r>
                      <a:endParaRPr lang="en-GB" sz="1400" dirty="0" smtClean="0">
                        <a:latin typeface="+mj-lt"/>
                      </a:endParaRPr>
                    </a:p>
                  </a:txBody>
                  <a:tcPr/>
                </a:tc>
                <a:tc>
                  <a:txBody>
                    <a:bodyPr/>
                    <a:lstStyle/>
                    <a:p>
                      <a:pPr algn="l"/>
                      <a:r>
                        <a:rPr lang="en-GB" sz="1400" dirty="0" smtClean="0">
                          <a:latin typeface="+mj-lt"/>
                          <a:cs typeface="Arial" pitchFamily="34" charset="0"/>
                        </a:rPr>
                        <a:t>Professional certifications are offered in many environmental health and safety disciplines. The American Board of Industrial Hygiene (ABIH) and the Board of Certified Safety Professionals (BCSP) are examples of organizations that provide professional certifications for EHS occupations. According to BCSP, “Many professions recognize the need for certification to identify competency in their respective fields. </a:t>
                      </a:r>
                      <a:endParaRPr lang="en-US" sz="1400" dirty="0">
                        <a:latin typeface="+mj-lt"/>
                      </a:endParaRPr>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Autofit/>
          </a:bodyPr>
          <a:lstStyle/>
          <a:p>
            <a:r>
              <a:rPr lang="en-GB" b="1" dirty="0" smtClean="0">
                <a:latin typeface="Arial" pitchFamily="34" charset="0"/>
                <a:cs typeface="Arial" pitchFamily="34" charset="0"/>
              </a:rPr>
              <a:t/>
            </a:r>
            <a:br>
              <a:rPr lang="en-GB" b="1" dirty="0" smtClean="0">
                <a:latin typeface="Arial" pitchFamily="34" charset="0"/>
                <a:cs typeface="Arial" pitchFamily="34" charset="0"/>
              </a:rPr>
            </a:br>
            <a:r>
              <a:rPr lang="en-GB" dirty="0" smtClean="0">
                <a:latin typeface="Arial" pitchFamily="34" charset="0"/>
                <a:cs typeface="Arial" pitchFamily="34" charset="0"/>
              </a:rPr>
              <a:t>What Is Environmental Health </a:t>
            </a:r>
            <a:br>
              <a:rPr lang="en-GB" dirty="0" smtClean="0">
                <a:latin typeface="Arial" pitchFamily="34" charset="0"/>
                <a:cs typeface="Arial" pitchFamily="34" charset="0"/>
              </a:rPr>
            </a:br>
            <a:r>
              <a:rPr lang="en-GB" dirty="0" smtClean="0">
                <a:latin typeface="Arial" pitchFamily="34" charset="0"/>
                <a:cs typeface="Arial" pitchFamily="34" charset="0"/>
              </a:rPr>
              <a:t>&amp; Safety?</a:t>
            </a:r>
            <a:r>
              <a:rPr lang="en-US" b="1" dirty="0" smtClean="0"/>
              <a:t/>
            </a:r>
            <a:br>
              <a:rPr lang="en-US" b="1" dirty="0" smtClean="0"/>
            </a:br>
            <a:endParaRPr lang="en-US" dirty="0"/>
          </a:p>
        </p:txBody>
      </p:sp>
      <p:sp>
        <p:nvSpPr>
          <p:cNvPr id="3" name="Content Placeholder 2"/>
          <p:cNvSpPr>
            <a:spLocks noGrp="1"/>
          </p:cNvSpPr>
          <p:nvPr>
            <p:ph idx="1"/>
          </p:nvPr>
        </p:nvSpPr>
        <p:spPr>
          <a:xfrm>
            <a:off x="457200" y="2209800"/>
            <a:ext cx="8382000" cy="2743200"/>
          </a:xfrm>
        </p:spPr>
        <p:txBody>
          <a:bodyPr>
            <a:noAutofit/>
          </a:bodyPr>
          <a:lstStyle/>
          <a:p>
            <a:pPr>
              <a:lnSpc>
                <a:spcPct val="120000"/>
              </a:lnSpc>
            </a:pPr>
            <a:r>
              <a:rPr lang="en-GB" dirty="0" smtClean="0">
                <a:latin typeface="Arial" pitchFamily="34" charset="0"/>
                <a:cs typeface="Arial" pitchFamily="34" charset="0"/>
              </a:rPr>
              <a:t>Environmental health and safety (EHS) can mean different things to different people depending on the composition of the audience</a:t>
            </a:r>
          </a:p>
          <a:p>
            <a:r>
              <a:rPr lang="en-GB" dirty="0" smtClean="0">
                <a:latin typeface="Arial" pitchFamily="34" charset="0"/>
                <a:cs typeface="Arial" pitchFamily="34" charset="0"/>
              </a:rPr>
              <a:t>In the U.S., EHS </a:t>
            </a:r>
            <a:r>
              <a:rPr lang="en-GB" dirty="0" smtClean="0">
                <a:latin typeface="Arial" pitchFamily="34" charset="0"/>
                <a:cs typeface="Arial" pitchFamily="34" charset="0"/>
              </a:rPr>
              <a:t>implies</a:t>
            </a:r>
            <a:r>
              <a:rPr lang="en-GB" dirty="0" smtClean="0">
                <a:latin typeface="Arial" pitchFamily="34" charset="0"/>
                <a:cs typeface="Arial" pitchFamily="34" charset="0"/>
              </a:rPr>
              <a:t>: </a:t>
            </a:r>
            <a:endParaRPr lang="en-GB" dirty="0" smtClean="0">
              <a:latin typeface="Arial" pitchFamily="34" charset="0"/>
              <a:cs typeface="Arial" pitchFamily="34" charset="0"/>
            </a:endParaRPr>
          </a:p>
          <a:p>
            <a:pPr lvl="1">
              <a:tabLst>
                <a:tab pos="5888038" algn="l"/>
              </a:tabLst>
            </a:pPr>
            <a:r>
              <a:rPr lang="en-GB" dirty="0" smtClean="0">
                <a:latin typeface="Arial" pitchFamily="34" charset="0"/>
                <a:cs typeface="Arial" pitchFamily="34" charset="0"/>
              </a:rPr>
              <a:t>managing </a:t>
            </a:r>
            <a:r>
              <a:rPr lang="en-GB" dirty="0">
                <a:latin typeface="Arial" pitchFamily="34" charset="0"/>
                <a:cs typeface="Arial" pitchFamily="34" charset="0"/>
              </a:rPr>
              <a:t>safety, health, and </a:t>
            </a:r>
            <a:r>
              <a:rPr lang="en-GB" dirty="0" smtClean="0">
                <a:latin typeface="Arial" pitchFamily="34" charset="0"/>
                <a:cs typeface="Arial" pitchFamily="34" charset="0"/>
              </a:rPr>
              <a:t>environmental </a:t>
            </a:r>
            <a:r>
              <a:rPr lang="en-GB" dirty="0">
                <a:latin typeface="Arial" pitchFamily="34" charset="0"/>
                <a:cs typeface="Arial" pitchFamily="34" charset="0"/>
              </a:rPr>
              <a:t>risks to people, </a:t>
            </a:r>
            <a:r>
              <a:rPr lang="en-GB" dirty="0" smtClean="0">
                <a:latin typeface="Arial" pitchFamily="34" charset="0"/>
                <a:cs typeface="Arial" pitchFamily="34" charset="0"/>
              </a:rPr>
              <a:t>property</a:t>
            </a:r>
            <a:r>
              <a:rPr lang="en-GB" dirty="0">
                <a:latin typeface="Arial" pitchFamily="34" charset="0"/>
                <a:cs typeface="Arial" pitchFamily="34" charset="0"/>
              </a:rPr>
              <a:t>, and the environment </a:t>
            </a:r>
            <a:r>
              <a:rPr lang="en-GB" dirty="0" smtClean="0">
                <a:latin typeface="Arial" pitchFamily="34" charset="0"/>
                <a:cs typeface="Arial" pitchFamily="34" charset="0"/>
              </a:rPr>
              <a:t>to </a:t>
            </a:r>
            <a:r>
              <a:rPr lang="en-GB" dirty="0">
                <a:latin typeface="Arial" pitchFamily="34" charset="0"/>
                <a:cs typeface="Arial" pitchFamily="34" charset="0"/>
              </a:rPr>
              <a:t>acceptable </a:t>
            </a:r>
            <a:r>
              <a:rPr lang="en-GB" dirty="0" smtClean="0">
                <a:latin typeface="Arial" pitchFamily="34" charset="0"/>
                <a:cs typeface="Arial" pitchFamily="34" charset="0"/>
              </a:rPr>
              <a:t>levels</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447800"/>
          </a:xfrm>
        </p:spPr>
        <p:txBody>
          <a:bodyPr>
            <a:noAutofit/>
          </a:bodyPr>
          <a:lstStyle/>
          <a:p>
            <a:r>
              <a:rPr lang="en-GB" dirty="0" smtClean="0">
                <a:latin typeface="Arial" pitchFamily="34" charset="0"/>
                <a:cs typeface="Arial" pitchFamily="34" charset="0"/>
              </a:rPr>
              <a:t>What Is Environmental Health &amp; Safety? (cont.)</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905000"/>
            <a:ext cx="8458200" cy="4724400"/>
          </a:xfrm>
        </p:spPr>
        <p:txBody>
          <a:bodyPr>
            <a:noAutofit/>
          </a:bodyPr>
          <a:lstStyle/>
          <a:p>
            <a:r>
              <a:rPr lang="en-GB" dirty="0" smtClean="0">
                <a:latin typeface="Arial" pitchFamily="34" charset="0"/>
                <a:cs typeface="Arial" pitchFamily="34" charset="0"/>
              </a:rPr>
              <a:t>Managing EHS Risk: </a:t>
            </a:r>
          </a:p>
          <a:p>
            <a:pPr lvl="1"/>
            <a:r>
              <a:rPr lang="en-GB" sz="1800" dirty="0" smtClean="0">
                <a:latin typeface="Arial" pitchFamily="34" charset="0"/>
                <a:cs typeface="Arial" pitchFamily="34" charset="0"/>
              </a:rPr>
              <a:t>In most organizations, each </a:t>
            </a:r>
            <a:r>
              <a:rPr lang="en-GB" sz="1800" dirty="0">
                <a:latin typeface="Arial" pitchFamily="34" charset="0"/>
                <a:cs typeface="Arial" pitchFamily="34" charset="0"/>
              </a:rPr>
              <a:t>individual is responsible in his or her own day-to-day tasks for ensuring that the EHS requirements for that organization are met. </a:t>
            </a:r>
            <a:endParaRPr lang="en-GB" sz="1800" dirty="0" smtClean="0">
              <a:latin typeface="Arial" pitchFamily="34" charset="0"/>
              <a:cs typeface="Arial" pitchFamily="34" charset="0"/>
            </a:endParaRPr>
          </a:p>
          <a:p>
            <a:pPr lvl="1"/>
            <a:r>
              <a:rPr lang="en-GB" sz="1800" dirty="0" smtClean="0">
                <a:latin typeface="Arial" pitchFamily="34" charset="0"/>
                <a:cs typeface="Arial" pitchFamily="34" charset="0"/>
              </a:rPr>
              <a:t>EHS </a:t>
            </a:r>
            <a:r>
              <a:rPr lang="en-GB" sz="1800" dirty="0">
                <a:latin typeface="Arial" pitchFamily="34" charset="0"/>
                <a:cs typeface="Arial" pitchFamily="34" charset="0"/>
              </a:rPr>
              <a:t>requirements </a:t>
            </a:r>
            <a:r>
              <a:rPr lang="en-GB" sz="1800" dirty="0" smtClean="0">
                <a:latin typeface="Arial" pitchFamily="34" charset="0"/>
                <a:cs typeface="Arial" pitchFamily="34" charset="0"/>
              </a:rPr>
              <a:t>are drafted/developed </a:t>
            </a:r>
            <a:r>
              <a:rPr lang="en-GB" sz="1800" dirty="0">
                <a:latin typeface="Arial" pitchFamily="34" charset="0"/>
                <a:cs typeface="Arial" pitchFamily="34" charset="0"/>
              </a:rPr>
              <a:t>by the EHS </a:t>
            </a:r>
            <a:r>
              <a:rPr lang="en-GB" sz="1800" dirty="0" smtClean="0">
                <a:latin typeface="Arial" pitchFamily="34" charset="0"/>
                <a:cs typeface="Arial" pitchFamily="34" charset="0"/>
              </a:rPr>
              <a:t>function, then </a:t>
            </a:r>
            <a:r>
              <a:rPr lang="en-GB" sz="1800" dirty="0">
                <a:latin typeface="Arial" pitchFamily="34" charset="0"/>
                <a:cs typeface="Arial" pitchFamily="34" charset="0"/>
              </a:rPr>
              <a:t>approved (or not) by upper </a:t>
            </a:r>
            <a:r>
              <a:rPr lang="en-GB" sz="1800" dirty="0" smtClean="0">
                <a:latin typeface="Arial" pitchFamily="34" charset="0"/>
                <a:cs typeface="Arial" pitchFamily="34" charset="0"/>
              </a:rPr>
              <a:t>management, and ultimately </a:t>
            </a:r>
            <a:r>
              <a:rPr lang="en-GB" sz="1800" dirty="0">
                <a:latin typeface="Arial" pitchFamily="34" charset="0"/>
                <a:cs typeface="Arial" pitchFamily="34" charset="0"/>
              </a:rPr>
              <a:t>implemented by other departments/members of the organization. </a:t>
            </a:r>
            <a:endParaRPr lang="en-GB" sz="1800" dirty="0" smtClean="0">
              <a:latin typeface="Arial" pitchFamily="34" charset="0"/>
              <a:cs typeface="Arial" pitchFamily="34" charset="0"/>
            </a:endParaRPr>
          </a:p>
          <a:p>
            <a:pPr lvl="1"/>
            <a:r>
              <a:rPr lang="en-GB" sz="1800" dirty="0" smtClean="0">
                <a:latin typeface="Arial" pitchFamily="34" charset="0"/>
                <a:cs typeface="Arial" pitchFamily="34" charset="0"/>
              </a:rPr>
              <a:t>In </a:t>
            </a:r>
            <a:r>
              <a:rPr lang="en-GB" sz="1800" dirty="0">
                <a:latin typeface="Arial" pitchFamily="34" charset="0"/>
                <a:cs typeface="Arial" pitchFamily="34" charset="0"/>
              </a:rPr>
              <a:t>addition to </a:t>
            </a:r>
            <a:r>
              <a:rPr lang="en-GB" sz="1800" dirty="0" smtClean="0">
                <a:latin typeface="Arial" pitchFamily="34" charset="0"/>
                <a:cs typeface="Arial" pitchFamily="34" charset="0"/>
              </a:rPr>
              <a:t>day-to-day </a:t>
            </a:r>
            <a:r>
              <a:rPr lang="en-GB" sz="1800" dirty="0">
                <a:latin typeface="Arial" pitchFamily="34" charset="0"/>
                <a:cs typeface="Arial" pitchFamily="34" charset="0"/>
              </a:rPr>
              <a:t>challenges, the EHS group/department </a:t>
            </a:r>
            <a:r>
              <a:rPr lang="en-GB" sz="1800" dirty="0" smtClean="0">
                <a:latin typeface="Arial" pitchFamily="34" charset="0"/>
                <a:cs typeface="Arial" pitchFamily="34" charset="0"/>
              </a:rPr>
              <a:t>participates </a:t>
            </a:r>
            <a:r>
              <a:rPr lang="en-GB" sz="1800" dirty="0">
                <a:latin typeface="Arial" pitchFamily="34" charset="0"/>
                <a:cs typeface="Arial" pitchFamily="34" charset="0"/>
              </a:rPr>
              <a:t>in strategic planning, policy development, product stewardship, </a:t>
            </a:r>
            <a:r>
              <a:rPr lang="en-GB" sz="1800" dirty="0" smtClean="0">
                <a:latin typeface="Arial" pitchFamily="34" charset="0"/>
                <a:cs typeface="Arial" pitchFamily="34" charset="0"/>
              </a:rPr>
              <a:t>and possibly </a:t>
            </a:r>
            <a:r>
              <a:rPr lang="en-GB" sz="1800" dirty="0">
                <a:latin typeface="Arial" pitchFamily="34" charset="0"/>
                <a:cs typeface="Arial" pitchFamily="34" charset="0"/>
              </a:rPr>
              <a:t>auditing and enforcement of the EHS organizational requirements. </a:t>
            </a:r>
            <a:endParaRPr lang="en-GB" sz="1800" dirty="0" smtClean="0">
              <a:latin typeface="Arial" pitchFamily="34" charset="0"/>
              <a:cs typeface="Arial" pitchFamily="34" charset="0"/>
            </a:endParaRPr>
          </a:p>
          <a:p>
            <a:pPr lvl="1"/>
            <a:endParaRPr lang="en-US" sz="1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4343400"/>
          </a:xfrm>
        </p:spPr>
        <p:txBody>
          <a:bodyPr/>
          <a:lstStyle/>
          <a:p>
            <a:r>
              <a:rPr lang="en-GB" dirty="0" smtClean="0">
                <a:latin typeface="Arial" pitchFamily="34" charset="0"/>
                <a:cs typeface="Arial" pitchFamily="34" charset="0"/>
              </a:rPr>
              <a:t>EHS </a:t>
            </a:r>
            <a:r>
              <a:rPr lang="en-GB" dirty="0" smtClean="0">
                <a:latin typeface="Arial" pitchFamily="34" charset="0"/>
                <a:cs typeface="Arial" pitchFamily="34" charset="0"/>
              </a:rPr>
              <a:t>role in governmental organizations </a:t>
            </a:r>
          </a:p>
          <a:p>
            <a:pPr lvl="1"/>
            <a:r>
              <a:rPr lang="en-GB" dirty="0" smtClean="0">
                <a:latin typeface="Arial" pitchFamily="34" charset="0"/>
                <a:cs typeface="Arial" pitchFamily="34" charset="0"/>
              </a:rPr>
              <a:t>Ranges from </a:t>
            </a:r>
            <a:r>
              <a:rPr lang="en-GB" dirty="0" smtClean="0">
                <a:latin typeface="Arial" pitchFamily="34" charset="0"/>
                <a:cs typeface="Arial" pitchFamily="34" charset="0"/>
              </a:rPr>
              <a:t>compliance inspections and accident </a:t>
            </a:r>
            <a:r>
              <a:rPr lang="en-GB" dirty="0" smtClean="0">
                <a:latin typeface="Arial" pitchFamily="34" charset="0"/>
                <a:cs typeface="Arial" pitchFamily="34" charset="0"/>
              </a:rPr>
              <a:t>investigations (OSHA) to </a:t>
            </a:r>
            <a:r>
              <a:rPr lang="en-GB" dirty="0" smtClean="0">
                <a:latin typeface="Arial" pitchFamily="34" charset="0"/>
                <a:cs typeface="Arial" pitchFamily="34" charset="0"/>
              </a:rPr>
              <a:t>occupational health and safety </a:t>
            </a:r>
            <a:r>
              <a:rPr lang="en-GB" dirty="0" smtClean="0">
                <a:latin typeface="Arial" pitchFamily="34" charset="0"/>
                <a:cs typeface="Arial" pitchFamily="34" charset="0"/>
              </a:rPr>
              <a:t>research (NIOSH)</a:t>
            </a:r>
            <a:endParaRPr lang="en-GB" dirty="0" smtClean="0">
              <a:latin typeface="Arial" pitchFamily="34" charset="0"/>
              <a:cs typeface="Arial" pitchFamily="34" charset="0"/>
            </a:endParaRPr>
          </a:p>
          <a:p>
            <a:pPr lvl="1"/>
            <a:r>
              <a:rPr lang="en-GB" dirty="0" smtClean="0">
                <a:latin typeface="Arial" pitchFamily="34" charset="0"/>
                <a:cs typeface="Arial" pitchFamily="34" charset="0"/>
              </a:rPr>
              <a:t>U.S. Environmental Protection Agency (EPA) </a:t>
            </a:r>
            <a:r>
              <a:rPr lang="en-GB" dirty="0" smtClean="0">
                <a:latin typeface="Arial" pitchFamily="34" charset="0"/>
                <a:cs typeface="Arial" pitchFamily="34" charset="0"/>
              </a:rPr>
              <a:t>has both </a:t>
            </a:r>
            <a:r>
              <a:rPr lang="en-GB" dirty="0" smtClean="0">
                <a:latin typeface="Arial" pitchFamily="34" charset="0"/>
                <a:cs typeface="Arial" pitchFamily="34" charset="0"/>
              </a:rPr>
              <a:t>compliance and research </a:t>
            </a:r>
            <a:r>
              <a:rPr lang="en-GB" dirty="0" smtClean="0">
                <a:latin typeface="Arial" pitchFamily="34" charset="0"/>
                <a:cs typeface="Arial" pitchFamily="34" charset="0"/>
              </a:rPr>
              <a:t>roles</a:t>
            </a:r>
            <a:endParaRPr lang="en-GB" sz="1800" dirty="0" smtClean="0">
              <a:latin typeface="Arial" pitchFamily="34" charset="0"/>
              <a:cs typeface="Arial" pitchFamily="34" charset="0"/>
            </a:endParaRPr>
          </a:p>
          <a:p>
            <a:r>
              <a:rPr lang="en-GB" dirty="0" smtClean="0">
                <a:latin typeface="Arial" pitchFamily="34" charset="0"/>
                <a:cs typeface="Arial" pitchFamily="34" charset="0"/>
              </a:rPr>
              <a:t>Public-sector </a:t>
            </a:r>
            <a:r>
              <a:rPr lang="en-GB" dirty="0" smtClean="0">
                <a:latin typeface="Arial" pitchFamily="34" charset="0"/>
                <a:cs typeface="Arial" pitchFamily="34" charset="0"/>
              </a:rPr>
              <a:t>organizations </a:t>
            </a:r>
            <a:endParaRPr lang="en-GB" dirty="0" smtClean="0">
              <a:latin typeface="Arial" pitchFamily="34" charset="0"/>
              <a:cs typeface="Arial" pitchFamily="34" charset="0"/>
            </a:endParaRPr>
          </a:p>
          <a:p>
            <a:pPr lvl="1"/>
            <a:r>
              <a:rPr lang="en-GB" dirty="0" smtClean="0">
                <a:latin typeface="Arial" pitchFamily="34" charset="0"/>
                <a:cs typeface="Arial" pitchFamily="34" charset="0"/>
              </a:rPr>
              <a:t>U.S. Department of Energy or the Department of </a:t>
            </a:r>
            <a:r>
              <a:rPr lang="en-GB" dirty="0" err="1" smtClean="0">
                <a:latin typeface="Arial" pitchFamily="34" charset="0"/>
                <a:cs typeface="Arial" pitchFamily="34" charset="0"/>
              </a:rPr>
              <a:t>Defense</a:t>
            </a:r>
            <a:endParaRPr lang="en-GB" dirty="0">
              <a:latin typeface="Arial" pitchFamily="34" charset="0"/>
              <a:cs typeface="Arial" pitchFamily="34" charset="0"/>
            </a:endParaRPr>
          </a:p>
          <a:p>
            <a:pPr lvl="1"/>
            <a:r>
              <a:rPr lang="en-GB" dirty="0" smtClean="0">
                <a:latin typeface="Arial" pitchFamily="34" charset="0"/>
                <a:cs typeface="Arial" pitchFamily="34" charset="0"/>
              </a:rPr>
              <a:t>EHS </a:t>
            </a:r>
            <a:r>
              <a:rPr lang="en-GB" dirty="0" smtClean="0">
                <a:latin typeface="Arial" pitchFamily="34" charset="0"/>
                <a:cs typeface="Arial" pitchFamily="34" charset="0"/>
              </a:rPr>
              <a:t>has roles </a:t>
            </a:r>
            <a:r>
              <a:rPr lang="en-GB" dirty="0" smtClean="0">
                <a:latin typeface="Arial" pitchFamily="34" charset="0"/>
                <a:cs typeface="Arial" pitchFamily="34" charset="0"/>
              </a:rPr>
              <a:t>similar </a:t>
            </a:r>
            <a:r>
              <a:rPr lang="en-GB" dirty="0" smtClean="0">
                <a:latin typeface="Arial" pitchFamily="34" charset="0"/>
                <a:cs typeface="Arial" pitchFamily="34" charset="0"/>
              </a:rPr>
              <a:t>to those in the private </a:t>
            </a:r>
            <a:r>
              <a:rPr lang="en-GB" dirty="0" smtClean="0">
                <a:latin typeface="Arial" pitchFamily="34" charset="0"/>
                <a:cs typeface="Arial" pitchFamily="34" charset="0"/>
              </a:rPr>
              <a:t>sector</a:t>
            </a:r>
            <a:endParaRPr lang="en-US" dirty="0" smtClean="0">
              <a:latin typeface="Arial" pitchFamily="34" charset="0"/>
              <a:cs typeface="Arial" pitchFamily="34" charset="0"/>
            </a:endParaRPr>
          </a:p>
          <a:p>
            <a:endParaRPr lang="en-US" dirty="0"/>
          </a:p>
        </p:txBody>
      </p:sp>
      <p:sp>
        <p:nvSpPr>
          <p:cNvPr id="5" name="Title 1"/>
          <p:cNvSpPr>
            <a:spLocks noGrp="1"/>
          </p:cNvSpPr>
          <p:nvPr>
            <p:ph type="title"/>
          </p:nvPr>
        </p:nvSpPr>
        <p:spPr>
          <a:xfrm>
            <a:off x="457200" y="304800"/>
            <a:ext cx="8382000" cy="1447800"/>
          </a:xfrm>
        </p:spPr>
        <p:txBody>
          <a:bodyPr>
            <a:noAutofit/>
          </a:bodyPr>
          <a:lstStyle/>
          <a:p>
            <a:r>
              <a:rPr lang="en-GB" dirty="0" smtClean="0">
                <a:latin typeface="Arial" pitchFamily="34" charset="0"/>
                <a:cs typeface="Arial" pitchFamily="34" charset="0"/>
              </a:rPr>
              <a:t>What Is Environmental Health &amp; Safety? (cont.)</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Autofit/>
          </a:bodyPr>
          <a:lstStyle/>
          <a:p>
            <a:r>
              <a:rPr lang="en-GB" dirty="0" smtClean="0">
                <a:latin typeface="Arial" pitchFamily="34" charset="0"/>
                <a:cs typeface="Arial" pitchFamily="34" charset="0"/>
              </a:rPr>
              <a:t>People, Profit, and Planet</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5257799"/>
          </a:xfrm>
        </p:spPr>
        <p:txBody>
          <a:bodyPr>
            <a:noAutofit/>
          </a:bodyPr>
          <a:lstStyle/>
          <a:p>
            <a:r>
              <a:rPr lang="en-GB" sz="2200" dirty="0">
                <a:latin typeface="Arial" pitchFamily="34" charset="0"/>
                <a:cs typeface="Arial" pitchFamily="34" charset="0"/>
              </a:rPr>
              <a:t>John </a:t>
            </a:r>
            <a:r>
              <a:rPr lang="en-GB" sz="2200" dirty="0" err="1" smtClean="0">
                <a:latin typeface="Arial" pitchFamily="34" charset="0"/>
                <a:cs typeface="Arial" pitchFamily="34" charset="0"/>
              </a:rPr>
              <a:t>Elkington</a:t>
            </a:r>
            <a:r>
              <a:rPr lang="en-GB" sz="2200" dirty="0" smtClean="0">
                <a:latin typeface="Arial" pitchFamily="34" charset="0"/>
                <a:cs typeface="Arial" pitchFamily="34" charset="0"/>
              </a:rPr>
              <a:t> coined the</a:t>
            </a:r>
            <a:r>
              <a:rPr lang="en-GB" sz="2200" dirty="0" smtClean="0">
                <a:latin typeface="Arial" pitchFamily="34" charset="0"/>
                <a:cs typeface="Arial" pitchFamily="34" charset="0"/>
              </a:rPr>
              <a:t> </a:t>
            </a:r>
            <a:r>
              <a:rPr lang="en-GB" sz="2200" dirty="0">
                <a:latin typeface="Arial" pitchFamily="34" charset="0"/>
                <a:cs typeface="Arial" pitchFamily="34" charset="0"/>
              </a:rPr>
              <a:t>term “Triple Bottom Line” </a:t>
            </a:r>
            <a:r>
              <a:rPr lang="en-GB" sz="2200" dirty="0" smtClean="0">
                <a:latin typeface="Arial" pitchFamily="34" charset="0"/>
                <a:cs typeface="Arial" pitchFamily="34" charset="0"/>
              </a:rPr>
              <a:t>in 1994</a:t>
            </a:r>
            <a:endParaRPr lang="en-GB" sz="2200" dirty="0">
              <a:latin typeface="Arial" pitchFamily="34" charset="0"/>
              <a:cs typeface="Arial" pitchFamily="34" charset="0"/>
            </a:endParaRPr>
          </a:p>
          <a:p>
            <a:pPr lvl="1"/>
            <a:r>
              <a:rPr lang="en-GB" dirty="0">
                <a:latin typeface="Arial" pitchFamily="34" charset="0"/>
                <a:cs typeface="Arial" pitchFamily="34" charset="0"/>
              </a:rPr>
              <a:t>D</a:t>
            </a:r>
            <a:r>
              <a:rPr lang="en-GB" dirty="0" smtClean="0">
                <a:latin typeface="Arial" pitchFamily="34" charset="0"/>
                <a:cs typeface="Arial" pitchFamily="34" charset="0"/>
              </a:rPr>
              <a:t>efined </a:t>
            </a:r>
            <a:r>
              <a:rPr lang="en-GB" dirty="0">
                <a:latin typeface="Arial" pitchFamily="34" charset="0"/>
                <a:cs typeface="Arial" pitchFamily="34" charset="0"/>
              </a:rPr>
              <a:t>as “People, Profits, and Planet” (often called 3Ps). </a:t>
            </a:r>
            <a:endParaRPr lang="en-GB" dirty="0" smtClean="0">
              <a:latin typeface="Arial" pitchFamily="34" charset="0"/>
              <a:cs typeface="Arial" pitchFamily="34" charset="0"/>
            </a:endParaRPr>
          </a:p>
          <a:p>
            <a:endParaRPr lang="en-GB" sz="1600" dirty="0">
              <a:latin typeface="Arial" pitchFamily="34" charset="0"/>
              <a:cs typeface="Arial" pitchFamily="34" charset="0"/>
            </a:endParaRPr>
          </a:p>
          <a:p>
            <a:endParaRPr lang="en-GB" sz="1600" dirty="0" smtClean="0">
              <a:latin typeface="Arial" pitchFamily="34" charset="0"/>
              <a:cs typeface="Arial" pitchFamily="34" charset="0"/>
            </a:endParaRPr>
          </a:p>
          <a:p>
            <a:endParaRPr lang="en-GB" sz="1600" dirty="0">
              <a:latin typeface="Arial" pitchFamily="34" charset="0"/>
              <a:cs typeface="Arial" pitchFamily="34" charset="0"/>
            </a:endParaRPr>
          </a:p>
          <a:p>
            <a:endParaRPr lang="en-GB" sz="1600" dirty="0" smtClean="0">
              <a:latin typeface="Arial" pitchFamily="34" charset="0"/>
              <a:cs typeface="Arial" pitchFamily="34" charset="0"/>
            </a:endParaRPr>
          </a:p>
          <a:p>
            <a:endParaRPr lang="en-GB" sz="1600" dirty="0">
              <a:latin typeface="Arial" pitchFamily="34" charset="0"/>
              <a:cs typeface="Arial" pitchFamily="34" charset="0"/>
            </a:endParaRPr>
          </a:p>
          <a:p>
            <a:endParaRPr lang="en-GB" sz="1600" dirty="0" smtClean="0">
              <a:latin typeface="Arial" pitchFamily="34" charset="0"/>
              <a:cs typeface="Arial" pitchFamily="34" charset="0"/>
            </a:endParaRPr>
          </a:p>
          <a:p>
            <a:endParaRPr lang="en-GB" sz="1600" dirty="0">
              <a:latin typeface="Arial" pitchFamily="34" charset="0"/>
              <a:cs typeface="Arial" pitchFamily="34" charset="0"/>
            </a:endParaRPr>
          </a:p>
          <a:p>
            <a:pPr marL="0" indent="0">
              <a:buNone/>
            </a:pPr>
            <a:endParaRPr lang="en-GB" sz="1800" dirty="0" smtClean="0">
              <a:latin typeface="Arial" pitchFamily="34" charset="0"/>
              <a:cs typeface="Arial" pitchFamily="34" charset="0"/>
            </a:endParaRPr>
          </a:p>
          <a:p>
            <a:pPr marL="0" indent="0">
              <a:buNone/>
            </a:pPr>
            <a:endParaRPr lang="en-GB" sz="1800" dirty="0" smtClean="0">
              <a:latin typeface="Arial" pitchFamily="34" charset="0"/>
              <a:cs typeface="Arial" pitchFamily="34" charset="0"/>
            </a:endParaRPr>
          </a:p>
          <a:p>
            <a:r>
              <a:rPr lang="en-GB" sz="2200" dirty="0" smtClean="0">
                <a:latin typeface="Arial" pitchFamily="34" charset="0"/>
                <a:cs typeface="Arial" pitchFamily="34" charset="0"/>
              </a:rPr>
              <a:t>Often </a:t>
            </a:r>
            <a:r>
              <a:rPr lang="en-GB" sz="2200" dirty="0">
                <a:latin typeface="Arial" pitchFamily="34" charset="0"/>
                <a:cs typeface="Arial" pitchFamily="34" charset="0"/>
              </a:rPr>
              <a:t>difficult to pass new EHS-related regulations because of perceived negative impacts on the economy, business bottom line, and individual </a:t>
            </a:r>
            <a:r>
              <a:rPr lang="en-GB" sz="2200" dirty="0" smtClean="0">
                <a:latin typeface="Arial" pitchFamily="34" charset="0"/>
                <a:cs typeface="Arial" pitchFamily="34" charset="0"/>
              </a:rPr>
              <a:t>freedoms</a:t>
            </a:r>
            <a:endParaRPr lang="en-US" sz="2200" dirty="0">
              <a:latin typeface="Arial" pitchFamily="34" charset="0"/>
              <a:cs typeface="Arial" pitchFamily="34" charset="0"/>
            </a:endParaRPr>
          </a:p>
          <a:p>
            <a:pPr>
              <a:buNone/>
            </a:pPr>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2361439488"/>
              </p:ext>
            </p:extLst>
          </p:nvPr>
        </p:nvGraphicFramePr>
        <p:xfrm>
          <a:off x="381000" y="2595880"/>
          <a:ext cx="8382000" cy="2204720"/>
        </p:xfrm>
        <a:graphic>
          <a:graphicData uri="http://schemas.openxmlformats.org/drawingml/2006/table">
            <a:tbl>
              <a:tblPr firstRow="1" bandRow="1">
                <a:tableStyleId>{5C22544A-7EE6-4342-B048-85BDC9FD1C3A}</a:tableStyleId>
              </a:tblPr>
              <a:tblGrid>
                <a:gridCol w="2794000"/>
                <a:gridCol w="2794000"/>
                <a:gridCol w="2794000"/>
              </a:tblGrid>
              <a:tr h="370840">
                <a:tc>
                  <a:txBody>
                    <a:bodyPr/>
                    <a:lstStyle/>
                    <a:p>
                      <a:r>
                        <a:rPr lang="en-US" sz="1200" dirty="0" smtClean="0">
                          <a:latin typeface="Arial" panose="020B0604020202020204" pitchFamily="34" charset="0"/>
                          <a:cs typeface="Arial" panose="020B0604020202020204" pitchFamily="34" charset="0"/>
                        </a:rPr>
                        <a:t>People</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Profits</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Planet</a:t>
                      </a:r>
                      <a:endParaRPr lang="en-US" sz="1200" dirty="0">
                        <a:latin typeface="Arial" panose="020B0604020202020204" pitchFamily="34" charset="0"/>
                        <a:cs typeface="Arial" panose="020B0604020202020204" pitchFamily="34" charset="0"/>
                      </a:endParaRPr>
                    </a:p>
                  </a:txBody>
                  <a:tcPr/>
                </a:tc>
              </a:tr>
              <a:tr h="370840">
                <a:tc>
                  <a:txBody>
                    <a:bodyPr/>
                    <a:lstStyle/>
                    <a:p>
                      <a:r>
                        <a:rPr lang="en-GB" sz="1200" dirty="0" smtClean="0">
                          <a:latin typeface="Arial" pitchFamily="34" charset="0"/>
                          <a:cs typeface="Arial" pitchFamily="34" charset="0"/>
                        </a:rPr>
                        <a:t>Reduce risks to employees performing work within the organization</a:t>
                      </a:r>
                      <a:endParaRPr lang="en-US"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itchFamily="34" charset="0"/>
                          <a:cs typeface="Arial" pitchFamily="34" charset="0"/>
                        </a:rPr>
                        <a:t>Accomplish these tasks in a cost-efficient manner</a:t>
                      </a:r>
                      <a:endParaRPr lang="en-US"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itchFamily="34" charset="0"/>
                          <a:cs typeface="Arial" pitchFamily="34" charset="0"/>
                        </a:rPr>
                        <a:t>Reduce emissions or releases to the surrounding environment </a:t>
                      </a:r>
                      <a:endParaRPr lang="en-US" sz="1200" dirty="0">
                        <a:latin typeface="Arial" panose="020B0604020202020204" pitchFamily="34" charset="0"/>
                        <a:cs typeface="Arial" panose="020B0604020202020204" pitchFamily="34" charset="0"/>
                      </a:endParaRPr>
                    </a:p>
                  </a:txBody>
                  <a:tcPr/>
                </a:tc>
              </a:tr>
              <a:tr h="370840">
                <a:tc gridSpan="3">
                  <a:txBody>
                    <a:bodyPr/>
                    <a:lstStyle/>
                    <a:p>
                      <a:pPr algn="ctr"/>
                      <a:r>
                        <a:rPr lang="en-US" sz="1200" dirty="0" smtClean="0">
                          <a:latin typeface="Arial" panose="020B0604020202020204" pitchFamily="34" charset="0"/>
                          <a:cs typeface="Arial" panose="020B0604020202020204" pitchFamily="34" charset="0"/>
                        </a:rPr>
                        <a:t>An example: Global Warming &amp;</a:t>
                      </a:r>
                      <a:r>
                        <a:rPr lang="en-US" sz="1200" baseline="0" dirty="0" smtClean="0">
                          <a:latin typeface="Arial" panose="020B0604020202020204" pitchFamily="34" charset="0"/>
                          <a:cs typeface="Arial" panose="020B0604020202020204" pitchFamily="34" charset="0"/>
                        </a:rPr>
                        <a:t> Reduction of Greenhouse Gases</a:t>
                      </a:r>
                      <a:endParaRPr lang="en-US" sz="1200" dirty="0">
                        <a:latin typeface="Arial" panose="020B0604020202020204" pitchFamily="34" charset="0"/>
                        <a:cs typeface="Arial" panose="020B0604020202020204" pitchFamily="34" charset="0"/>
                      </a:endParaRPr>
                    </a:p>
                  </a:txBody>
                  <a:tcPr anchor="ctr"/>
                </a:tc>
                <a:tc hMerge="1">
                  <a:txBody>
                    <a:bodyPr/>
                    <a:lstStyle/>
                    <a:p>
                      <a:endParaRPr lang="en-US" dirty="0"/>
                    </a:p>
                  </a:txBody>
                  <a:tcPr/>
                </a:tc>
                <a:tc hMerge="1">
                  <a:txBody>
                    <a:bodyPr/>
                    <a:lstStyle/>
                    <a:p>
                      <a:endParaRPr lang="en-US" dirty="0"/>
                    </a:p>
                  </a:txBody>
                  <a:tcPr/>
                </a:tc>
              </a:tr>
              <a:tr h="370840">
                <a:tc>
                  <a:txBody>
                    <a:bodyPr/>
                    <a:lstStyle/>
                    <a:p>
                      <a:r>
                        <a:rPr lang="en-GB" sz="1200" dirty="0" smtClean="0">
                          <a:latin typeface="Arial" pitchFamily="34" charset="0"/>
                          <a:cs typeface="Arial" pitchFamily="34" charset="0"/>
                        </a:rPr>
                        <a:t>People would experience less intense weather patterns and lower average temperatures (and other predicted benefits)</a:t>
                      </a:r>
                      <a:endParaRPr lang="en-US"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itchFamily="34" charset="0"/>
                          <a:cs typeface="Arial" pitchFamily="34" charset="0"/>
                        </a:rPr>
                        <a:t>Profits would be impacted in the power generation industry</a:t>
                      </a:r>
                      <a:endParaRPr lang="en-US" sz="1200" dirty="0">
                        <a:latin typeface="Arial" panose="020B0604020202020204" pitchFamily="34" charset="0"/>
                        <a:cs typeface="Arial" panose="020B0604020202020204" pitchFamily="34" charset="0"/>
                      </a:endParaRPr>
                    </a:p>
                  </a:txBody>
                  <a:tcPr/>
                </a:tc>
                <a:tc>
                  <a:txBody>
                    <a:bodyPr/>
                    <a:lstStyle/>
                    <a:p>
                      <a:r>
                        <a:rPr lang="en-GB" sz="1200" dirty="0" smtClean="0">
                          <a:latin typeface="Arial" pitchFamily="34" charset="0"/>
                          <a:cs typeface="Arial" pitchFamily="34" charset="0"/>
                        </a:rPr>
                        <a:t>The predicted benefits would accrue to the Planet; Industries such as power plants that use fossil fuels may be required to spend money to reduce carbon dioxide emissions</a:t>
                      </a:r>
                      <a:endParaRPr lang="en-US" sz="1200" dirty="0">
                        <a:latin typeface="Arial" panose="020B0604020202020204" pitchFamily="34" charset="0"/>
                        <a:cs typeface="Arial" panose="020B0604020202020204"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95400"/>
          </a:xfrm>
        </p:spPr>
        <p:txBody>
          <a:bodyPr>
            <a:noAutofit/>
          </a:bodyPr>
          <a:lstStyle/>
          <a:p>
            <a:r>
              <a:rPr lang="en-GB" dirty="0" smtClean="0">
                <a:latin typeface="Arial" pitchFamily="34" charset="0"/>
                <a:cs typeface="Arial" pitchFamily="34" charset="0"/>
              </a:rPr>
              <a:t>Role of the EHS Group Within Organizations</a:t>
            </a:r>
            <a:endParaRPr lang="en-US" sz="6000" dirty="0"/>
          </a:p>
        </p:txBody>
      </p:sp>
      <p:sp>
        <p:nvSpPr>
          <p:cNvPr id="3" name="Content Placeholder 2"/>
          <p:cNvSpPr>
            <a:spLocks noGrp="1"/>
          </p:cNvSpPr>
          <p:nvPr>
            <p:ph idx="1"/>
          </p:nvPr>
        </p:nvSpPr>
        <p:spPr>
          <a:xfrm>
            <a:off x="457200" y="2209800"/>
            <a:ext cx="8229600" cy="4267200"/>
          </a:xfrm>
        </p:spPr>
        <p:txBody>
          <a:bodyPr>
            <a:normAutofit fontScale="92500"/>
          </a:bodyPr>
          <a:lstStyle/>
          <a:p>
            <a:r>
              <a:rPr lang="en-GB" dirty="0">
                <a:latin typeface="Arial" panose="020B0604020202020204" pitchFamily="34" charset="0"/>
                <a:cs typeface="Arial" panose="020B0604020202020204" pitchFamily="34" charset="0"/>
              </a:rPr>
              <a:t>Regardless of the variety of subject areas, all EHS departments work closely with their organizations to meet a similar set of general responsibilities that include the following: </a:t>
            </a:r>
            <a:endParaRPr lang="en-US" dirty="0">
              <a:latin typeface="Arial" panose="020B0604020202020204" pitchFamily="34" charset="0"/>
              <a:cs typeface="Arial" panose="020B0604020202020204" pitchFamily="34" charset="0"/>
            </a:endParaRPr>
          </a:p>
          <a:p>
            <a:pPr lvl="1"/>
            <a:r>
              <a:rPr lang="en-GB" dirty="0" smtClean="0">
                <a:latin typeface="Arial" panose="020B0604020202020204" pitchFamily="34" charset="0"/>
                <a:cs typeface="Arial" panose="020B0604020202020204" pitchFamily="34" charset="0"/>
              </a:rPr>
              <a:t>protecting </a:t>
            </a:r>
            <a:r>
              <a:rPr lang="en-GB" dirty="0">
                <a:latin typeface="Arial" panose="020B0604020202020204" pitchFamily="34" charset="0"/>
                <a:cs typeface="Arial" panose="020B0604020202020204" pitchFamily="34" charset="0"/>
              </a:rPr>
              <a:t>the health and safety of the individuals in their </a:t>
            </a:r>
            <a:r>
              <a:rPr lang="en-GB" dirty="0" smtClean="0">
                <a:latin typeface="Arial" panose="020B0604020202020204" pitchFamily="34" charset="0"/>
                <a:cs typeface="Arial" panose="020B0604020202020204" pitchFamily="34" charset="0"/>
              </a:rPr>
              <a:t>organization</a:t>
            </a:r>
            <a:endParaRPr lang="en-US" dirty="0">
              <a:latin typeface="Arial" panose="020B0604020202020204" pitchFamily="34" charset="0"/>
              <a:cs typeface="Arial" panose="020B0604020202020204" pitchFamily="34" charset="0"/>
            </a:endParaRPr>
          </a:p>
          <a:p>
            <a:pPr lvl="1"/>
            <a:r>
              <a:rPr lang="en-GB" dirty="0" smtClean="0">
                <a:latin typeface="Arial" panose="020B0604020202020204" pitchFamily="34" charset="0"/>
                <a:cs typeface="Arial" panose="020B0604020202020204" pitchFamily="34" charset="0"/>
              </a:rPr>
              <a:t>providing </a:t>
            </a:r>
            <a:r>
              <a:rPr lang="en-GB" dirty="0">
                <a:latin typeface="Arial" panose="020B0604020202020204" pitchFamily="34" charset="0"/>
                <a:cs typeface="Arial" panose="020B0604020202020204" pitchFamily="34" charset="0"/>
              </a:rPr>
              <a:t>safe and healthy work </a:t>
            </a:r>
            <a:r>
              <a:rPr lang="en-GB" dirty="0" smtClean="0">
                <a:latin typeface="Arial" panose="020B0604020202020204" pitchFamily="34" charset="0"/>
                <a:cs typeface="Arial" panose="020B0604020202020204" pitchFamily="34" charset="0"/>
              </a:rPr>
              <a:t>environments</a:t>
            </a:r>
            <a:endParaRPr lang="en-US" dirty="0">
              <a:latin typeface="Arial" panose="020B0604020202020204" pitchFamily="34" charset="0"/>
              <a:cs typeface="Arial" panose="020B0604020202020204" pitchFamily="34" charset="0"/>
            </a:endParaRPr>
          </a:p>
          <a:p>
            <a:pPr lvl="1"/>
            <a:r>
              <a:rPr lang="en-GB" dirty="0" smtClean="0">
                <a:latin typeface="Arial" panose="020B0604020202020204" pitchFamily="34" charset="0"/>
                <a:cs typeface="Arial" panose="020B0604020202020204" pitchFamily="34" charset="0"/>
              </a:rPr>
              <a:t>facilitating </a:t>
            </a:r>
            <a:r>
              <a:rPr lang="en-GB" dirty="0">
                <a:latin typeface="Arial" panose="020B0604020202020204" pitchFamily="34" charset="0"/>
                <a:cs typeface="Arial" panose="020B0604020202020204" pitchFamily="34" charset="0"/>
              </a:rPr>
              <a:t>and promoting safety, health, and environmental </a:t>
            </a:r>
            <a:r>
              <a:rPr lang="en-GB" dirty="0" smtClean="0">
                <a:latin typeface="Arial" panose="020B0604020202020204" pitchFamily="34" charset="0"/>
                <a:cs typeface="Arial" panose="020B0604020202020204" pitchFamily="34" charset="0"/>
              </a:rPr>
              <a:t>management</a:t>
            </a:r>
            <a:endParaRPr lang="en-US" dirty="0">
              <a:latin typeface="Arial" panose="020B0604020202020204" pitchFamily="34" charset="0"/>
              <a:cs typeface="Arial" panose="020B0604020202020204" pitchFamily="34" charset="0"/>
            </a:endParaRPr>
          </a:p>
          <a:p>
            <a:pPr lvl="1"/>
            <a:r>
              <a:rPr lang="en-GB" dirty="0" smtClean="0">
                <a:latin typeface="Arial" panose="020B0604020202020204" pitchFamily="34" charset="0"/>
                <a:cs typeface="Arial" panose="020B0604020202020204" pitchFamily="34" charset="0"/>
              </a:rPr>
              <a:t>committing </a:t>
            </a:r>
            <a:r>
              <a:rPr lang="en-GB" dirty="0">
                <a:latin typeface="Arial" panose="020B0604020202020204" pitchFamily="34" charset="0"/>
                <a:cs typeface="Arial" panose="020B0604020202020204" pitchFamily="34" charset="0"/>
              </a:rPr>
              <a:t>to environmental, health, and safety </a:t>
            </a:r>
            <a:r>
              <a:rPr lang="en-GB" dirty="0" smtClean="0">
                <a:latin typeface="Arial" panose="020B0604020202020204" pitchFamily="34" charset="0"/>
                <a:cs typeface="Arial" panose="020B0604020202020204" pitchFamily="34" charset="0"/>
              </a:rPr>
              <a:t>stewardship</a:t>
            </a:r>
            <a:endParaRPr lang="en-US" dirty="0">
              <a:latin typeface="Arial" panose="020B0604020202020204" pitchFamily="34" charset="0"/>
              <a:cs typeface="Arial" panose="020B0604020202020204" pitchFamily="34" charset="0"/>
            </a:endParaRPr>
          </a:p>
          <a:p>
            <a:pPr lvl="1"/>
            <a:r>
              <a:rPr lang="en-GB" dirty="0" smtClean="0">
                <a:latin typeface="Arial" panose="020B0604020202020204" pitchFamily="34" charset="0"/>
                <a:cs typeface="Arial" panose="020B0604020202020204" pitchFamily="34" charset="0"/>
              </a:rPr>
              <a:t>maintaining </a:t>
            </a:r>
            <a:r>
              <a:rPr lang="en-GB" dirty="0">
                <a:latin typeface="Arial" panose="020B0604020202020204" pitchFamily="34" charset="0"/>
                <a:cs typeface="Arial" panose="020B0604020202020204" pitchFamily="34" charset="0"/>
              </a:rPr>
              <a:t>compliance with federal, state, and </a:t>
            </a:r>
            <a:r>
              <a:rPr lang="en-GB" dirty="0" smtClean="0">
                <a:latin typeface="Arial" panose="020B0604020202020204" pitchFamily="34" charset="0"/>
                <a:cs typeface="Arial" panose="020B0604020202020204" pitchFamily="34" charset="0"/>
              </a:rPr>
              <a:t>local environmental</a:t>
            </a:r>
            <a:r>
              <a:rPr lang="en-GB" dirty="0">
                <a:latin typeface="Arial" panose="020B0604020202020204" pitchFamily="34" charset="0"/>
                <a:cs typeface="Arial" panose="020B0604020202020204" pitchFamily="34" charset="0"/>
              </a:rPr>
              <a:t>, health, and safety </a:t>
            </a:r>
            <a:r>
              <a:rPr lang="en-GB" dirty="0" smtClean="0">
                <a:latin typeface="Arial" panose="020B0604020202020204" pitchFamily="34" charset="0"/>
                <a:cs typeface="Arial" panose="020B0604020202020204" pitchFamily="34" charset="0"/>
              </a:rPr>
              <a:t>laws</a:t>
            </a:r>
            <a:endParaRPr lang="en-US" dirty="0">
              <a:latin typeface="Arial" panose="020B0604020202020204" pitchFamily="34" charset="0"/>
              <a:cs typeface="Arial" panose="020B0604020202020204" pitchFamily="34" charset="0"/>
            </a:endParaRPr>
          </a:p>
          <a:p>
            <a:pPr lvl="1"/>
            <a:r>
              <a:rPr lang="en-GB" dirty="0" smtClean="0">
                <a:latin typeface="Arial" panose="020B0604020202020204" pitchFamily="34" charset="0"/>
                <a:cs typeface="Arial" panose="020B0604020202020204" pitchFamily="34" charset="0"/>
              </a:rPr>
              <a:t>protecting </a:t>
            </a:r>
            <a:r>
              <a:rPr lang="en-GB" dirty="0">
                <a:latin typeface="Arial" panose="020B0604020202020204" pitchFamily="34" charset="0"/>
                <a:cs typeface="Arial" panose="020B0604020202020204" pitchFamily="34" charset="0"/>
              </a:rPr>
              <a:t>the local community and environment from potential hazards generated by the </a:t>
            </a:r>
            <a:r>
              <a:rPr lang="en-GB" dirty="0" smtClean="0">
                <a:latin typeface="Arial" panose="020B0604020202020204" pitchFamily="34" charset="0"/>
                <a:cs typeface="Arial" panose="020B0604020202020204" pitchFamily="34" charset="0"/>
              </a:rPr>
              <a:t>organization</a:t>
            </a:r>
            <a:endParaRPr lang="en-US"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914400"/>
          </a:xfrm>
        </p:spPr>
        <p:txBody>
          <a:bodyPr>
            <a:normAutofit/>
          </a:bodyPr>
          <a:lstStyle/>
          <a:p>
            <a:r>
              <a:rPr lang="en-GB" dirty="0" smtClean="0">
                <a:latin typeface="Arial" pitchFamily="34" charset="0"/>
                <a:cs typeface="Arial" pitchFamily="34" charset="0"/>
              </a:rPr>
              <a:t>EHS Regulatory Environment</a:t>
            </a:r>
            <a:endParaRPr lang="en-US" dirty="0"/>
          </a:p>
        </p:txBody>
      </p:sp>
      <p:sp>
        <p:nvSpPr>
          <p:cNvPr id="3" name="Content Placeholder 2"/>
          <p:cNvSpPr>
            <a:spLocks noGrp="1"/>
          </p:cNvSpPr>
          <p:nvPr>
            <p:ph idx="1"/>
          </p:nvPr>
        </p:nvSpPr>
        <p:spPr>
          <a:xfrm>
            <a:off x="457200" y="2133600"/>
            <a:ext cx="4267200" cy="4267200"/>
          </a:xfrm>
        </p:spPr>
        <p:txBody>
          <a:bodyPr>
            <a:noAutofit/>
          </a:bodyPr>
          <a:lstStyle/>
          <a:p>
            <a:pPr lvl="1">
              <a:spcBef>
                <a:spcPts val="0"/>
              </a:spcBef>
            </a:pPr>
            <a:r>
              <a:rPr lang="en-GB" dirty="0" smtClean="0"/>
              <a:t>In </a:t>
            </a:r>
            <a:r>
              <a:rPr lang="en-GB" dirty="0" smtClean="0"/>
              <a:t>the USA: </a:t>
            </a:r>
          </a:p>
          <a:p>
            <a:pPr lvl="2">
              <a:spcBef>
                <a:spcPts val="0"/>
              </a:spcBef>
            </a:pPr>
            <a:r>
              <a:rPr lang="en-GB" dirty="0" smtClean="0"/>
              <a:t>OSHA </a:t>
            </a:r>
            <a:r>
              <a:rPr lang="en-GB" dirty="0"/>
              <a:t>regulates the </a:t>
            </a:r>
            <a:r>
              <a:rPr lang="en-GB" dirty="0" smtClean="0"/>
              <a:t>workplace </a:t>
            </a:r>
            <a:endParaRPr lang="en-GB" dirty="0"/>
          </a:p>
          <a:p>
            <a:pPr lvl="2">
              <a:spcBef>
                <a:spcPts val="0"/>
              </a:spcBef>
            </a:pPr>
            <a:r>
              <a:rPr lang="en-GB" dirty="0" smtClean="0"/>
              <a:t>EPA </a:t>
            </a:r>
            <a:r>
              <a:rPr lang="en-GB" dirty="0"/>
              <a:t>regulates releases of hazardous materials into the </a:t>
            </a:r>
            <a:r>
              <a:rPr lang="en-GB" dirty="0" smtClean="0"/>
              <a:t>environment</a:t>
            </a:r>
          </a:p>
          <a:p>
            <a:pPr lvl="2">
              <a:spcBef>
                <a:spcPts val="0"/>
              </a:spcBef>
            </a:pPr>
            <a:r>
              <a:rPr lang="en-GB" dirty="0" smtClean="0"/>
              <a:t>CDC, NIH, and Department </a:t>
            </a:r>
            <a:r>
              <a:rPr lang="en-GB" dirty="0"/>
              <a:t>of Homeland Security (DHS) regulate the use of biological </a:t>
            </a:r>
            <a:r>
              <a:rPr lang="en-GB" dirty="0" smtClean="0"/>
              <a:t>agents</a:t>
            </a:r>
          </a:p>
          <a:p>
            <a:pPr lvl="2">
              <a:spcBef>
                <a:spcPts val="0"/>
              </a:spcBef>
            </a:pPr>
            <a:r>
              <a:rPr lang="en-GB" dirty="0" smtClean="0"/>
              <a:t>Nuclear </a:t>
            </a:r>
            <a:r>
              <a:rPr lang="en-GB" dirty="0"/>
              <a:t>Regulatory Commission (NRC) regulates the use of ionizing radiation inside and outside the </a:t>
            </a:r>
            <a:r>
              <a:rPr lang="en-GB" dirty="0" smtClean="0"/>
              <a:t>workplace</a:t>
            </a:r>
            <a:endParaRPr lang="en-GB" dirty="0" smtClean="0"/>
          </a:p>
        </p:txBody>
      </p:sp>
      <p:sp>
        <p:nvSpPr>
          <p:cNvPr id="4" name="TextBox 3"/>
          <p:cNvSpPr txBox="1"/>
          <p:nvPr/>
        </p:nvSpPr>
        <p:spPr>
          <a:xfrm>
            <a:off x="457200" y="1600200"/>
            <a:ext cx="5772849" cy="738664"/>
          </a:xfrm>
          <a:prstGeom prst="rect">
            <a:avLst/>
          </a:prstGeom>
          <a:noFill/>
        </p:spPr>
        <p:txBody>
          <a:bodyPr wrap="square" rtlCol="0">
            <a:spAutoFit/>
          </a:bodyPr>
          <a:lstStyle/>
          <a:p>
            <a:pPr marL="342900" indent="-342900">
              <a:buClr>
                <a:schemeClr val="bg1">
                  <a:lumMod val="50000"/>
                </a:schemeClr>
              </a:buClr>
              <a:buSzPct val="88000"/>
              <a:buFont typeface="Arial" panose="020B0604020202020204" pitchFamily="34" charset="0"/>
              <a:buChar char="•"/>
            </a:pPr>
            <a:r>
              <a:rPr lang="en-GB" sz="2400" dirty="0">
                <a:cs typeface="Arial" panose="020B0604020202020204" pitchFamily="34" charset="0"/>
              </a:rPr>
              <a:t>National and </a:t>
            </a:r>
            <a:r>
              <a:rPr lang="en-GB" sz="2400" dirty="0" smtClean="0">
                <a:cs typeface="Arial" panose="020B0604020202020204" pitchFamily="34" charset="0"/>
              </a:rPr>
              <a:t>international regulations</a:t>
            </a:r>
            <a:endParaRPr lang="en-US" sz="2400" dirty="0"/>
          </a:p>
          <a:p>
            <a:endParaRPr lang="en-US" dirty="0"/>
          </a:p>
        </p:txBody>
      </p:sp>
      <p:sp>
        <p:nvSpPr>
          <p:cNvPr id="7" name="TextBox 6"/>
          <p:cNvSpPr txBox="1"/>
          <p:nvPr/>
        </p:nvSpPr>
        <p:spPr>
          <a:xfrm>
            <a:off x="5029200" y="2133600"/>
            <a:ext cx="3846576" cy="3724096"/>
          </a:xfrm>
          <a:prstGeom prst="rect">
            <a:avLst/>
          </a:prstGeom>
          <a:noFill/>
        </p:spPr>
        <p:txBody>
          <a:bodyPr wrap="square" rtlCol="0">
            <a:spAutoFit/>
          </a:bodyPr>
          <a:lstStyle/>
          <a:p>
            <a:pPr marL="231775" indent="-231775">
              <a:buClr>
                <a:schemeClr val="bg1">
                  <a:lumMod val="50000"/>
                </a:schemeClr>
              </a:buClr>
              <a:buSzPct val="88000"/>
              <a:buFont typeface="Arial" panose="020B0604020202020204" pitchFamily="34" charset="0"/>
              <a:buChar char="•"/>
            </a:pPr>
            <a:r>
              <a:rPr lang="en-GB" sz="2000" dirty="0" smtClean="0"/>
              <a:t>In </a:t>
            </a:r>
            <a:r>
              <a:rPr lang="en-GB" sz="2000" dirty="0"/>
              <a:t>the EU: </a:t>
            </a:r>
          </a:p>
          <a:p>
            <a:pPr marL="512763" lvl="1" indent="-171450">
              <a:buClr>
                <a:schemeClr val="bg1">
                  <a:lumMod val="50000"/>
                </a:schemeClr>
              </a:buClr>
              <a:buSzPct val="88000"/>
              <a:buFont typeface="Arial" panose="020B0604020202020204" pitchFamily="34" charset="0"/>
              <a:buChar char="•"/>
            </a:pPr>
            <a:r>
              <a:rPr lang="en-GB" dirty="0"/>
              <a:t>REACH (</a:t>
            </a:r>
            <a:r>
              <a:rPr lang="en-GB" b="1" dirty="0"/>
              <a:t>R</a:t>
            </a:r>
            <a:r>
              <a:rPr lang="en-GB" dirty="0"/>
              <a:t>egistration, </a:t>
            </a:r>
            <a:r>
              <a:rPr lang="en-GB" b="1" dirty="0"/>
              <a:t>E</a:t>
            </a:r>
            <a:r>
              <a:rPr lang="en-GB" dirty="0"/>
              <a:t>valuation, </a:t>
            </a:r>
            <a:r>
              <a:rPr lang="en-GB" b="1" dirty="0"/>
              <a:t>A</a:t>
            </a:r>
            <a:r>
              <a:rPr lang="en-GB" dirty="0"/>
              <a:t>uthorisation, and Restriction of </a:t>
            </a:r>
            <a:r>
              <a:rPr lang="en-GB" b="1" dirty="0"/>
              <a:t>Ch</a:t>
            </a:r>
            <a:r>
              <a:rPr lang="en-GB" dirty="0"/>
              <a:t>emical Substances) regulations require manufacturers and importers of chemicals to demonstrate that a chemical does not have unacceptable health, safety, or environmental risks under conditions of anticipated use.</a:t>
            </a:r>
            <a:endParaRPr lang="en-US" dirty="0"/>
          </a:p>
          <a:p>
            <a:pPr lvl="1">
              <a:buClr>
                <a:schemeClr val="bg1">
                  <a:lumMod val="50000"/>
                </a:schemeClr>
              </a:buClr>
              <a:buSzPct val="88000"/>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3400" y="533400"/>
            <a:ext cx="8153400" cy="914400"/>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GB" dirty="0" smtClean="0">
                <a:latin typeface="Arial" pitchFamily="34" charset="0"/>
                <a:cs typeface="Arial" pitchFamily="34" charset="0"/>
              </a:rPr>
              <a:t>EHS Regulatory Environment (cont.)</a:t>
            </a:r>
            <a:endParaRPr lang="en-US" dirty="0"/>
          </a:p>
        </p:txBody>
      </p:sp>
      <p:sp>
        <p:nvSpPr>
          <p:cNvPr id="4" name="Content Placeholder 2"/>
          <p:cNvSpPr txBox="1">
            <a:spLocks/>
          </p:cNvSpPr>
          <p:nvPr/>
        </p:nvSpPr>
        <p:spPr>
          <a:xfrm>
            <a:off x="533400" y="1600200"/>
            <a:ext cx="8382000" cy="5029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bg1">
                  <a:lumMod val="50000"/>
                </a:schemeClr>
              </a:buClr>
              <a:buSzPct val="85000"/>
            </a:pPr>
            <a:r>
              <a:rPr lang="en-US" sz="2400" dirty="0">
                <a:cs typeface="Arial" panose="020B0604020202020204" pitchFamily="34" charset="0"/>
              </a:rPr>
              <a:t>S</a:t>
            </a:r>
            <a:r>
              <a:rPr lang="en-US" sz="2400" dirty="0" smtClean="0">
                <a:cs typeface="Arial" panose="020B0604020202020204" pitchFamily="34" charset="0"/>
              </a:rPr>
              <a:t>tate </a:t>
            </a:r>
            <a:r>
              <a:rPr lang="en-US" sz="2400" dirty="0">
                <a:cs typeface="Arial" panose="020B0604020202020204" pitchFamily="34" charset="0"/>
              </a:rPr>
              <a:t>and </a:t>
            </a:r>
            <a:r>
              <a:rPr lang="en-US" sz="2400" dirty="0" smtClean="0">
                <a:cs typeface="Arial" panose="020B0604020202020204" pitchFamily="34" charset="0"/>
              </a:rPr>
              <a:t>local regulatory agencies</a:t>
            </a:r>
            <a:endParaRPr lang="en-US" sz="2400" dirty="0"/>
          </a:p>
          <a:p>
            <a:pPr lvl="1">
              <a:buClr>
                <a:schemeClr val="bg1">
                  <a:lumMod val="50000"/>
                </a:schemeClr>
              </a:buClr>
              <a:buSzPct val="85000"/>
              <a:buFont typeface="Arial" panose="020B0604020202020204" pitchFamily="34" charset="0"/>
              <a:buChar char="•"/>
            </a:pPr>
            <a:r>
              <a:rPr lang="en-GB" sz="2000" dirty="0" smtClean="0">
                <a:cs typeface="Arial" pitchFamily="34" charset="0"/>
              </a:rPr>
              <a:t>25 </a:t>
            </a:r>
            <a:r>
              <a:rPr lang="en-GB" sz="2000" dirty="0">
                <a:cs typeface="Arial" pitchFamily="34" charset="0"/>
              </a:rPr>
              <a:t>states plus Puerto Rico and the Virgin Islands operate approved state OSHA plans, which implement OSHA regulations at the state level (plans must be at least as effective as federal programs, and OSHA provides up to 50 </a:t>
            </a:r>
            <a:r>
              <a:rPr lang="en-GB" sz="2000" dirty="0" smtClean="0">
                <a:cs typeface="Arial" pitchFamily="34" charset="0"/>
              </a:rPr>
              <a:t>% </a:t>
            </a:r>
            <a:r>
              <a:rPr lang="en-GB" sz="2000" dirty="0">
                <a:cs typeface="Arial" pitchFamily="34" charset="0"/>
              </a:rPr>
              <a:t>of the funding). </a:t>
            </a:r>
            <a:endParaRPr lang="en-GB" sz="2000" dirty="0" smtClean="0">
              <a:cs typeface="Arial" pitchFamily="34" charset="0"/>
            </a:endParaRPr>
          </a:p>
          <a:p>
            <a:pPr lvl="1">
              <a:buClr>
                <a:schemeClr val="bg1">
                  <a:lumMod val="50000"/>
                </a:schemeClr>
              </a:buClr>
              <a:buSzPct val="85000"/>
              <a:buFont typeface="Arial" panose="020B0604020202020204" pitchFamily="34" charset="0"/>
              <a:buChar char="•"/>
            </a:pPr>
            <a:r>
              <a:rPr lang="en-GB" sz="2000" dirty="0" smtClean="0">
                <a:cs typeface="Arial" pitchFamily="34" charset="0"/>
              </a:rPr>
              <a:t>At </a:t>
            </a:r>
            <a:r>
              <a:rPr lang="en-GB" sz="2000" dirty="0">
                <a:cs typeface="Arial" pitchFamily="34" charset="0"/>
              </a:rPr>
              <a:t>the local level, fire departments, emergency management agencies, boards of health, and public health commissions play an important role in enforcing EHS at the local level in areas such as hazardous materials, chemical and high-hazard material storage, and biological and radiological substances.</a:t>
            </a:r>
            <a:endParaRPr lang="en-US" sz="2000" dirty="0">
              <a:cs typeface="Arial" pitchFamily="34" charset="0"/>
            </a:endParaRPr>
          </a:p>
        </p:txBody>
      </p:sp>
    </p:spTree>
    <p:extLst>
      <p:ext uri="{BB962C8B-B14F-4D97-AF65-F5344CB8AC3E}">
        <p14:creationId xmlns:p14="http://schemas.microsoft.com/office/powerpoint/2010/main" val="2819597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95400"/>
          </a:xfrm>
        </p:spPr>
        <p:txBody>
          <a:bodyPr>
            <a:normAutofit fontScale="90000"/>
          </a:bodyPr>
          <a:lstStyle/>
          <a:p>
            <a:r>
              <a:rPr lang="en-GB" cap="all" dirty="0" smtClean="0">
                <a:latin typeface="Arial" pitchFamily="34" charset="0"/>
                <a:cs typeface="Arial" pitchFamily="34" charset="0"/>
              </a:rPr>
              <a:t/>
            </a:r>
            <a:br>
              <a:rPr lang="en-GB" cap="all" dirty="0" smtClean="0">
                <a:latin typeface="Arial" pitchFamily="34" charset="0"/>
                <a:cs typeface="Arial" pitchFamily="34" charset="0"/>
              </a:rPr>
            </a:br>
            <a:r>
              <a:rPr lang="en-GB" sz="4400" dirty="0" smtClean="0">
                <a:latin typeface="Arial" pitchFamily="34" charset="0"/>
                <a:cs typeface="Arial" pitchFamily="34" charset="0"/>
              </a:rPr>
              <a:t>Structure and Resources of EHS Groups</a:t>
            </a:r>
            <a:r>
              <a:rPr lang="en-US" b="1" cap="all" dirty="0"/>
              <a:t/>
            </a:r>
            <a:br>
              <a:rPr lang="en-US" b="1" cap="all" dirty="0"/>
            </a:br>
            <a:endParaRPr lang="en-US" dirty="0"/>
          </a:p>
        </p:txBody>
      </p:sp>
      <p:sp>
        <p:nvSpPr>
          <p:cNvPr id="3" name="Content Placeholder 2"/>
          <p:cNvSpPr>
            <a:spLocks noGrp="1"/>
          </p:cNvSpPr>
          <p:nvPr>
            <p:ph idx="1"/>
          </p:nvPr>
        </p:nvSpPr>
        <p:spPr>
          <a:xfrm>
            <a:off x="457200" y="2133600"/>
            <a:ext cx="8229600" cy="4419600"/>
          </a:xfrm>
        </p:spPr>
        <p:txBody>
          <a:bodyPr>
            <a:noAutofit/>
          </a:bodyPr>
          <a:lstStyle/>
          <a:p>
            <a:r>
              <a:rPr lang="en-GB" sz="2000" dirty="0"/>
              <a:t>The disciplines covered in EHS groups are very broad and are a function of the operations supported by the EHS groups.</a:t>
            </a:r>
          </a:p>
          <a:p>
            <a:r>
              <a:rPr lang="en-GB" sz="2000" dirty="0" smtClean="0"/>
              <a:t>Benchmarking </a:t>
            </a:r>
            <a:r>
              <a:rPr lang="en-GB" sz="2000" dirty="0"/>
              <a:t>data from the Campus Safety, Health and Environmental Management Association (CSHEMA) are the result of a nonrandom sample of 56 colleges and universities across the United States. </a:t>
            </a:r>
            <a:endParaRPr lang="en-GB" sz="2000" dirty="0" smtClean="0"/>
          </a:p>
          <a:p>
            <a:pPr lvl="1"/>
            <a:r>
              <a:rPr lang="en-GB" sz="1800" dirty="0" smtClean="0"/>
              <a:t>Of </a:t>
            </a:r>
            <a:r>
              <a:rPr lang="en-GB" sz="1800" dirty="0"/>
              <a:t>the 56 participants, 45 were classified as research institutions, 2 as large nonresearch institutions, 4 as small colleges, and 5 as medical centers. </a:t>
            </a:r>
            <a:endParaRPr lang="en-GB" sz="1800" dirty="0" smtClean="0"/>
          </a:p>
          <a:p>
            <a:pPr lvl="1"/>
            <a:r>
              <a:rPr lang="en-GB" sz="1800" dirty="0" smtClean="0"/>
              <a:t>Data </a:t>
            </a:r>
            <a:r>
              <a:rPr lang="en-GB" sz="1800" dirty="0"/>
              <a:t>on total research expenditures, EHS expenditures, number of full-time employees (FTEs) in the institution, and the number of FTEs in EHS and estimates of the size of the physical space supported by the EHS group (in ft</a:t>
            </a:r>
            <a:r>
              <a:rPr lang="en-GB" sz="1800" baseline="30000" dirty="0"/>
              <a:t>2</a:t>
            </a:r>
            <a:r>
              <a:rPr lang="en-GB" sz="1800" dirty="0"/>
              <a:t>) are examples of the types of data collected. </a:t>
            </a:r>
            <a:endParaRPr lang="en-US" sz="1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7CC680A97E1C40AF050045783C8667" ma:contentTypeVersion="0" ma:contentTypeDescription="Create a new document." ma:contentTypeScope="" ma:versionID="3812dd1121bf833e8deae658c465e2c1">
  <xsd:schema xmlns:xsd="http://www.w3.org/2001/XMLSchema" xmlns:xs="http://www.w3.org/2001/XMLSchema" xmlns:p="http://schemas.microsoft.com/office/2006/metadata/properties" targetNamespace="http://schemas.microsoft.com/office/2006/metadata/properties" ma:root="true" ma:fieldsID="7856c988c67c08041d1f76481abc744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HeadLin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351E169-4CE9-4BB2-BDEC-5849EDE93C8E}"/>
</file>

<file path=customXml/itemProps2.xml><?xml version="1.0" encoding="utf-8"?>
<ds:datastoreItem xmlns:ds="http://schemas.openxmlformats.org/officeDocument/2006/customXml" ds:itemID="{CEEEEEDE-29A9-404D-BE97-B9CC08FAA70E}"/>
</file>

<file path=customXml/itemProps3.xml><?xml version="1.0" encoding="utf-8"?>
<ds:datastoreItem xmlns:ds="http://schemas.openxmlformats.org/officeDocument/2006/customXml" ds:itemID="{65514674-3470-4A24-9D4E-8AD29B10C1F4}"/>
</file>

<file path=docProps/app.xml><?xml version="1.0" encoding="utf-8"?>
<Properties xmlns="http://schemas.openxmlformats.org/officeDocument/2006/extended-properties" xmlns:vt="http://schemas.openxmlformats.org/officeDocument/2006/docPropsVTypes">
  <Template>Clarity</Template>
  <TotalTime>939</TotalTime>
  <Words>1289</Words>
  <Application>Microsoft Office PowerPoint</Application>
  <PresentationFormat>On-screen Show (4:3)</PresentationFormat>
  <Paragraphs>99</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Clarity</vt:lpstr>
      <vt:lpstr>Fundamentals of Industrial Hygiene 6th Edition</vt:lpstr>
      <vt:lpstr> What Is Environmental Health  &amp; Safety? </vt:lpstr>
      <vt:lpstr>What Is Environmental Health &amp; Safety? (cont.)</vt:lpstr>
      <vt:lpstr>What Is Environmental Health &amp; Safety? (cont.)</vt:lpstr>
      <vt:lpstr>People, Profit, and Planet</vt:lpstr>
      <vt:lpstr>Role of the EHS Group Within Organizations</vt:lpstr>
      <vt:lpstr>EHS Regulatory Environment</vt:lpstr>
      <vt:lpstr>PowerPoint Presentation</vt:lpstr>
      <vt:lpstr> Structure and Resources of EHS Groups </vt:lpstr>
      <vt:lpstr> Structure and Resources of EHS Groups (cont.) </vt:lpstr>
      <vt:lpstr> Funding of EHS Programs (Nongovernmental)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Health and Safety</dc:title>
  <dc:creator>Elena Raphael</dc:creator>
  <cp:lastModifiedBy>Deborah Meyer</cp:lastModifiedBy>
  <cp:revision>34</cp:revision>
  <dcterms:created xsi:type="dcterms:W3CDTF">2014-11-26T02:30:36Z</dcterms:created>
  <dcterms:modified xsi:type="dcterms:W3CDTF">2016-05-13T21:08:05Z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0x010100A87CC680A97E1C40AF050045783C8667</vt:lpwstr>
  </property>
</Properties>
</file>