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2" r:id="rId5"/>
    <p:sldId id="263" r:id="rId6"/>
    <p:sldId id="267" r:id="rId7"/>
    <p:sldId id="264" r:id="rId8"/>
    <p:sldId id="258" r:id="rId9"/>
    <p:sldId id="259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2" r:id="rId19"/>
    <p:sldId id="278" r:id="rId20"/>
    <p:sldId id="280" r:id="rId21"/>
    <p:sldId id="273" r:id="rId22"/>
    <p:sldId id="279" r:id="rId23"/>
    <p:sldId id="281" r:id="rId24"/>
    <p:sldId id="282" r:id="rId25"/>
    <p:sldId id="292" r:id="rId26"/>
    <p:sldId id="283" r:id="rId27"/>
    <p:sldId id="293" r:id="rId28"/>
    <p:sldId id="284" r:id="rId29"/>
    <p:sldId id="291" r:id="rId30"/>
    <p:sldId id="294" r:id="rId31"/>
    <p:sldId id="285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C9EA-CE1A-4A3C-8D6D-02417BE575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F71C-DB24-4507-84B6-0B34B561F0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C9EA-CE1A-4A3C-8D6D-02417BE575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F71C-DB24-4507-84B6-0B34B561F0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C9EA-CE1A-4A3C-8D6D-02417BE575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F71C-DB24-4507-84B6-0B34B561F0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C9EA-CE1A-4A3C-8D6D-02417BE575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F71C-DB24-4507-84B6-0B34B561F0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C9EA-CE1A-4A3C-8D6D-02417BE575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F71C-DB24-4507-84B6-0B34B561F0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C9EA-CE1A-4A3C-8D6D-02417BE575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F71C-DB24-4507-84B6-0B34B561F0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C9EA-CE1A-4A3C-8D6D-02417BE575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F71C-DB24-4507-84B6-0B34B561F06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C9EA-CE1A-4A3C-8D6D-02417BE575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F71C-DB24-4507-84B6-0B34B561F0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C9EA-CE1A-4A3C-8D6D-02417BE575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F71C-DB24-4507-84B6-0B34B561F0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C9EA-CE1A-4A3C-8D6D-02417BE575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F71C-DB24-4507-84B6-0B34B561F0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C9EA-CE1A-4A3C-8D6D-02417BE575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F71C-DB24-4507-84B6-0B34B561F0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384C9EA-CE1A-4A3C-8D6D-02417BE5757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6A2F71C-DB24-4507-84B6-0B34B561F0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CHAPTER 4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 Concepts in </a:t>
            </a:r>
            <a:br>
              <a:rPr lang="en-US" sz="3600" dirty="0" smtClean="0"/>
            </a:br>
            <a:r>
              <a:rPr lang="en-US" sz="3600" dirty="0" smtClean="0"/>
              <a:t>Industrial Toxicology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03" y="1673893"/>
            <a:ext cx="2335739" cy="28942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640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51114"/>
          </a:xfrm>
        </p:spPr>
        <p:txBody>
          <a:bodyPr/>
          <a:lstStyle/>
          <a:p>
            <a:r>
              <a:rPr lang="en-US" dirty="0" err="1" smtClean="0"/>
              <a:t>Toxicokinetics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ways </a:t>
            </a:r>
            <a:r>
              <a:rPr lang="en-US" dirty="0"/>
              <a:t>chemicals are taken into the body, move throughout the body, and </a:t>
            </a:r>
            <a:r>
              <a:rPr lang="en-US" dirty="0" smtClean="0"/>
              <a:t>are removed </a:t>
            </a:r>
            <a:r>
              <a:rPr lang="en-US" dirty="0"/>
              <a:t>from the </a:t>
            </a:r>
            <a:r>
              <a:rPr lang="en-US" dirty="0" smtClean="0"/>
              <a:t>body</a:t>
            </a:r>
          </a:p>
          <a:p>
            <a:r>
              <a:rPr lang="en-US" dirty="0" smtClean="0"/>
              <a:t>The behavior </a:t>
            </a:r>
            <a:r>
              <a:rPr lang="en-US" dirty="0"/>
              <a:t>of a chemical is reflected in a series of </a:t>
            </a:r>
            <a:r>
              <a:rPr lang="en-US" dirty="0" smtClean="0"/>
              <a:t>processes—including absorption</a:t>
            </a:r>
            <a:r>
              <a:rPr lang="en-US" dirty="0"/>
              <a:t>, </a:t>
            </a:r>
            <a:r>
              <a:rPr lang="en-US" dirty="0" smtClean="0"/>
              <a:t>distribution</a:t>
            </a:r>
            <a:r>
              <a:rPr lang="en-US" dirty="0"/>
              <a:t>, </a:t>
            </a:r>
            <a:r>
              <a:rPr lang="en-US" dirty="0" smtClean="0"/>
              <a:t>metabolism</a:t>
            </a:r>
            <a:r>
              <a:rPr lang="en-US" dirty="0"/>
              <a:t>, and </a:t>
            </a:r>
            <a:r>
              <a:rPr lang="en-US" dirty="0" smtClean="0"/>
              <a:t>elimination </a:t>
            </a:r>
            <a:r>
              <a:rPr lang="en-US" dirty="0"/>
              <a:t>(ADME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9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29343"/>
          </a:xfrm>
        </p:spPr>
        <p:txBody>
          <a:bodyPr/>
          <a:lstStyle/>
          <a:p>
            <a:r>
              <a:rPr lang="en-US" dirty="0"/>
              <a:t>Routes of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643743"/>
            <a:ext cx="5359121" cy="4603559"/>
          </a:xfrm>
        </p:spPr>
        <p:txBody>
          <a:bodyPr>
            <a:normAutofit/>
          </a:bodyPr>
          <a:lstStyle/>
          <a:p>
            <a:r>
              <a:rPr lang="en-US" dirty="0" smtClean="0"/>
              <a:t>Ingestion</a:t>
            </a:r>
          </a:p>
          <a:p>
            <a:r>
              <a:rPr lang="en-US" dirty="0" smtClean="0"/>
              <a:t>Inhalation</a:t>
            </a:r>
          </a:p>
          <a:p>
            <a:r>
              <a:rPr lang="en-US" dirty="0" smtClean="0"/>
              <a:t>Dermal</a:t>
            </a:r>
          </a:p>
          <a:p>
            <a:r>
              <a:rPr lang="en-US" dirty="0" smtClean="0"/>
              <a:t>Percutaneous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0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29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Routes of Exposure (cont.)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2" y="2414588"/>
            <a:ext cx="7121930" cy="228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87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4143"/>
          </a:xfrm>
        </p:spPr>
        <p:txBody>
          <a:bodyPr/>
          <a:lstStyle/>
          <a:p>
            <a:r>
              <a:rPr lang="en-US" dirty="0"/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dose: the amount of an agent absorbed into the body</a:t>
            </a:r>
          </a:p>
          <a:p>
            <a:endParaRPr lang="en-US" dirty="0"/>
          </a:p>
          <a:p>
            <a:r>
              <a:rPr lang="en-US" dirty="0" smtClean="0"/>
              <a:t>Dependent on the properties of the chemical such as lipid solubility, molecular size, and concentration gradients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49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Chemical Absorption,</a:t>
            </a:r>
            <a:r>
              <a:rPr lang="en-US" b="1" dirty="0" smtClean="0"/>
              <a:t> </a:t>
            </a:r>
            <a:r>
              <a:rPr lang="en-US" dirty="0" err="1" smtClean="0"/>
              <a:t>Tmax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Indicated by the time it </a:t>
            </a:r>
            <a:r>
              <a:rPr lang="en-US" dirty="0"/>
              <a:t>takes for the chemical to reach peak blood concentrations after </a:t>
            </a:r>
            <a:r>
              <a:rPr lang="en-US" dirty="0" smtClean="0"/>
              <a:t>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1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457"/>
            <a:ext cx="8229600" cy="1059543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ercent </a:t>
            </a:r>
            <a:r>
              <a:rPr lang="en-US" dirty="0"/>
              <a:t>B</a:t>
            </a:r>
            <a:r>
              <a:rPr lang="en-US" dirty="0" smtClean="0"/>
              <a:t>ioavailability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amount </a:t>
            </a:r>
            <a:r>
              <a:rPr lang="en-US" dirty="0" smtClean="0"/>
              <a:t>of an agent recovered from </a:t>
            </a:r>
            <a:r>
              <a:rPr lang="en-US" dirty="0" smtClean="0"/>
              <a:t>excreta divided </a:t>
            </a:r>
            <a:r>
              <a:rPr lang="en-US" dirty="0" smtClean="0"/>
              <a:t>by the </a:t>
            </a:r>
            <a:r>
              <a:rPr lang="en-US" dirty="0"/>
              <a:t>total </a:t>
            </a:r>
            <a:r>
              <a:rPr lang="en-US" dirty="0" smtClean="0"/>
              <a:t>dose</a:t>
            </a:r>
          </a:p>
          <a:p>
            <a:r>
              <a:rPr lang="en-US" dirty="0" smtClean="0"/>
              <a:t>The amount left behind in the body to cause damage</a:t>
            </a:r>
          </a:p>
          <a:p>
            <a:r>
              <a:rPr lang="en-US" dirty="0" smtClean="0"/>
              <a:t>Useful when extrapolating </a:t>
            </a:r>
            <a:r>
              <a:rPr lang="en-US" dirty="0"/>
              <a:t>toxicity data from one route of exposure to </a:t>
            </a:r>
            <a:r>
              <a:rPr lang="en-US" dirty="0" smtClean="0"/>
              <a:t>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0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4486"/>
          </a:xfrm>
        </p:spPr>
        <p:txBody>
          <a:bodyPr/>
          <a:lstStyle/>
          <a:p>
            <a:r>
              <a:rPr lang="en-US" dirty="0"/>
              <a:t>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 chemical moves through the body once it is absorbed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artition coefficients: ratios at equilibrium between the blood and varying tissues of the body</a:t>
            </a:r>
          </a:p>
          <a:p>
            <a:pPr lvl="1"/>
            <a:r>
              <a:rPr lang="en-US" dirty="0" smtClean="0"/>
              <a:t>describe agent’s </a:t>
            </a:r>
            <a:r>
              <a:rPr lang="en-US" dirty="0"/>
              <a:t>affinity </a:t>
            </a:r>
            <a:r>
              <a:rPr lang="en-US" dirty="0" smtClean="0"/>
              <a:t>for a </a:t>
            </a:r>
            <a:r>
              <a:rPr lang="en-US" dirty="0"/>
              <a:t>particular tissue or </a:t>
            </a:r>
            <a:r>
              <a:rPr lang="en-US" dirty="0" smtClean="0"/>
              <a:t>organ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9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03514"/>
          </a:xfrm>
        </p:spPr>
        <p:txBody>
          <a:bodyPr/>
          <a:lstStyle/>
          <a:p>
            <a:r>
              <a:rPr lang="en-US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process by which the body transforms a molecule, be </a:t>
            </a:r>
            <a:r>
              <a:rPr lang="en-US" dirty="0" smtClean="0"/>
              <a:t>it a </a:t>
            </a:r>
            <a:r>
              <a:rPr lang="en-US" dirty="0"/>
              <a:t>toxicant, nutrient, or normal physiological (i.e., endogenous) chemical </a:t>
            </a:r>
            <a:r>
              <a:rPr lang="en-US" dirty="0" smtClean="0"/>
              <a:t>or molecule</a:t>
            </a:r>
          </a:p>
          <a:p>
            <a:endParaRPr lang="en-US" dirty="0" smtClean="0"/>
          </a:p>
          <a:p>
            <a:r>
              <a:rPr lang="en-US" dirty="0"/>
              <a:t>For toxicants, metabolism often serves to transform the </a:t>
            </a:r>
            <a:r>
              <a:rPr lang="en-US" dirty="0" smtClean="0"/>
              <a:t>agent into </a:t>
            </a:r>
            <a:r>
              <a:rPr lang="en-US" dirty="0"/>
              <a:t>a form that is more easily removed from the </a:t>
            </a:r>
            <a:r>
              <a:rPr lang="en-US" dirty="0" smtClean="0"/>
              <a:t>body = biotransformation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45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the body removes agents from the </a:t>
            </a:r>
            <a:r>
              <a:rPr lang="en-US" dirty="0" smtClean="0"/>
              <a:t>body</a:t>
            </a:r>
          </a:p>
          <a:p>
            <a:pPr lvl="1"/>
            <a:r>
              <a:rPr lang="en-US" dirty="0" smtClean="0"/>
              <a:t>urine</a:t>
            </a:r>
          </a:p>
          <a:p>
            <a:pPr lvl="1"/>
            <a:r>
              <a:rPr lang="en-US" dirty="0" smtClean="0"/>
              <a:t>feces</a:t>
            </a:r>
          </a:p>
          <a:p>
            <a:pPr lvl="1"/>
            <a:r>
              <a:rPr lang="en-US" dirty="0" smtClean="0"/>
              <a:t>respiration</a:t>
            </a:r>
          </a:p>
          <a:p>
            <a:pPr lvl="1"/>
            <a:r>
              <a:rPr lang="en-US" dirty="0" smtClean="0"/>
              <a:t>sweat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28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time it </a:t>
            </a:r>
            <a:r>
              <a:rPr lang="en-US" dirty="0"/>
              <a:t>takes for the concentration of a chemical in the body to decrease by </a:t>
            </a:r>
            <a:r>
              <a:rPr lang="en-US" dirty="0" smtClean="0"/>
              <a:t>half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7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 </a:t>
            </a:r>
            <a:r>
              <a:rPr lang="en-US" dirty="0"/>
              <a:t>the study of toxicology and explain why it is important to the practice of industrial hygiene.</a:t>
            </a:r>
          </a:p>
          <a:p>
            <a:r>
              <a:rPr lang="en-US" dirty="0" smtClean="0"/>
              <a:t>List </a:t>
            </a:r>
            <a:r>
              <a:rPr lang="en-US" dirty="0"/>
              <a:t>different mechanisms and modes of toxic chemical action and the various methods used to </a:t>
            </a:r>
            <a:r>
              <a:rPr lang="en-US" dirty="0" smtClean="0"/>
              <a:t>measure and </a:t>
            </a:r>
            <a:r>
              <a:rPr lang="en-US" dirty="0"/>
              <a:t>document toxicity.</a:t>
            </a:r>
          </a:p>
          <a:p>
            <a:r>
              <a:rPr lang="en-US" dirty="0" smtClean="0"/>
              <a:t>Explain </a:t>
            </a:r>
            <a:r>
              <a:rPr lang="en-US" dirty="0"/>
              <a:t>various criteria for causation of toxic effects.</a:t>
            </a:r>
          </a:p>
          <a:p>
            <a:r>
              <a:rPr lang="en-US" dirty="0" smtClean="0"/>
              <a:t>Describe </a:t>
            </a:r>
            <a:r>
              <a:rPr lang="en-US" dirty="0" err="1"/>
              <a:t>toxicokinetics</a:t>
            </a:r>
            <a:r>
              <a:rPr lang="en-US" dirty="0"/>
              <a:t>.</a:t>
            </a:r>
          </a:p>
          <a:p>
            <a:r>
              <a:rPr lang="en-US" dirty="0" smtClean="0"/>
              <a:t>Identify </a:t>
            </a:r>
            <a:r>
              <a:rPr lang="en-US" dirty="0"/>
              <a:t>and list routes of toxic agent exposure in the human body.</a:t>
            </a:r>
          </a:p>
          <a:p>
            <a:r>
              <a:rPr lang="en-US" dirty="0" smtClean="0"/>
              <a:t>Understand </a:t>
            </a:r>
            <a:r>
              <a:rPr lang="en-US" dirty="0"/>
              <a:t>toxic chemical absorption, distribution, metabolism, and elimination.</a:t>
            </a:r>
          </a:p>
          <a:p>
            <a:r>
              <a:rPr lang="en-US" dirty="0" smtClean="0"/>
              <a:t>Explain </a:t>
            </a:r>
            <a:r>
              <a:rPr lang="en-US" dirty="0"/>
              <a:t>the concept of dose response.</a:t>
            </a:r>
          </a:p>
          <a:p>
            <a:r>
              <a:rPr lang="en-US" dirty="0" smtClean="0"/>
              <a:t>Describe </a:t>
            </a:r>
            <a:r>
              <a:rPr lang="en-US" dirty="0"/>
              <a:t>the toxic effects typical in the major organ systems.</a:t>
            </a:r>
          </a:p>
        </p:txBody>
      </p:sp>
    </p:spTree>
    <p:extLst>
      <p:ext uri="{BB962C8B-B14F-4D97-AF65-F5344CB8AC3E}">
        <p14:creationId xmlns:p14="http://schemas.microsoft.com/office/powerpoint/2010/main" val="2924774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7" y="348342"/>
            <a:ext cx="8021864" cy="1161143"/>
          </a:xfrm>
        </p:spPr>
        <p:txBody>
          <a:bodyPr/>
          <a:lstStyle/>
          <a:p>
            <a:r>
              <a:rPr lang="en-US" dirty="0"/>
              <a:t>Dose Response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86" y="2033850"/>
            <a:ext cx="5767387" cy="38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875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Lethal Dose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230" y="2102055"/>
            <a:ext cx="5112203" cy="393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84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irst-pass metabolism</a:t>
            </a:r>
          </a:p>
          <a:p>
            <a:endParaRPr lang="en-US" dirty="0"/>
          </a:p>
          <a:p>
            <a:r>
              <a:rPr lang="en-US" dirty="0" smtClean="0"/>
              <a:t>One of the </a:t>
            </a:r>
            <a:r>
              <a:rPr lang="en-US" dirty="0"/>
              <a:t>most common sites of </a:t>
            </a:r>
            <a:r>
              <a:rPr lang="en-US" dirty="0" smtClean="0"/>
              <a:t>toxicity because it </a:t>
            </a:r>
            <a:r>
              <a:rPr lang="en-US" dirty="0"/>
              <a:t>processes many chemicals, </a:t>
            </a:r>
            <a:r>
              <a:rPr lang="en-US" dirty="0" smtClean="0"/>
              <a:t>including those </a:t>
            </a:r>
            <a:r>
              <a:rPr lang="en-US" dirty="0"/>
              <a:t>whose metabolic products are </a:t>
            </a:r>
            <a:r>
              <a:rPr lang="en-US" dirty="0" smtClean="0"/>
              <a:t>toxic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70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kidney plays vital roles in removing metabolic waste, regulating body </a:t>
            </a:r>
            <a:r>
              <a:rPr lang="en-US" dirty="0" smtClean="0"/>
              <a:t>fluid volumes</a:t>
            </a:r>
            <a:r>
              <a:rPr lang="en-US" dirty="0"/>
              <a:t>, maintaining electrolyte balance, and ensuring proper body </a:t>
            </a:r>
            <a:r>
              <a:rPr lang="en-US" dirty="0" smtClean="0"/>
              <a:t>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36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Kidney Toxicity (cont.)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33174" y="6299210"/>
            <a:ext cx="2553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(Source: 7activestudio/</a:t>
            </a:r>
            <a:r>
              <a:rPr lang="en-US" sz="1400" dirty="0" err="1"/>
              <a:t>iStock</a:t>
            </a:r>
            <a:r>
              <a:rPr lang="en-US" sz="14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30" y="1524000"/>
            <a:ext cx="4735286" cy="47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17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1825625"/>
            <a:ext cx="6734833" cy="4351338"/>
          </a:xfrm>
        </p:spPr>
        <p:txBody>
          <a:bodyPr/>
          <a:lstStyle/>
          <a:p>
            <a:r>
              <a:rPr lang="en-US" dirty="0" smtClean="0"/>
              <a:t>Upper respiratory tract</a:t>
            </a:r>
          </a:p>
          <a:p>
            <a:r>
              <a:rPr lang="en-US" dirty="0" smtClean="0"/>
              <a:t>Trachea</a:t>
            </a:r>
          </a:p>
          <a:p>
            <a:r>
              <a:rPr lang="en-US" dirty="0" smtClean="0"/>
              <a:t>Bronchi</a:t>
            </a:r>
          </a:p>
          <a:p>
            <a:r>
              <a:rPr lang="en-US" dirty="0" smtClean="0"/>
              <a:t>Alveoli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5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</a:t>
            </a:r>
            <a:r>
              <a:rPr lang="en-US" dirty="0" smtClean="0"/>
              <a:t>Function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8229600" cy="48514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otal Lung </a:t>
            </a:r>
            <a:r>
              <a:rPr lang="en-US" dirty="0"/>
              <a:t>V</a:t>
            </a:r>
            <a:r>
              <a:rPr lang="en-US" dirty="0" smtClean="0"/>
              <a:t>olume </a:t>
            </a:r>
            <a:r>
              <a:rPr lang="en-US" dirty="0"/>
              <a:t>(TLV</a:t>
            </a:r>
            <a:r>
              <a:rPr lang="en-US" dirty="0" smtClean="0"/>
              <a:t>) – the </a:t>
            </a:r>
            <a:r>
              <a:rPr lang="en-US" dirty="0"/>
              <a:t>total volume of air the </a:t>
            </a:r>
            <a:r>
              <a:rPr lang="en-US" dirty="0" smtClean="0"/>
              <a:t>lung can hold</a:t>
            </a:r>
          </a:p>
          <a:p>
            <a:endParaRPr lang="en-US" dirty="0" smtClean="0"/>
          </a:p>
          <a:p>
            <a:r>
              <a:rPr lang="en-US" dirty="0"/>
              <a:t>V</a:t>
            </a:r>
            <a:r>
              <a:rPr lang="en-US" dirty="0" smtClean="0"/>
              <a:t>ital </a:t>
            </a:r>
            <a:r>
              <a:rPr lang="en-US" dirty="0"/>
              <a:t>C</a:t>
            </a:r>
            <a:r>
              <a:rPr lang="en-US" dirty="0" smtClean="0"/>
              <a:t>apacity </a:t>
            </a:r>
            <a:r>
              <a:rPr lang="en-US" dirty="0"/>
              <a:t>(VC</a:t>
            </a:r>
            <a:r>
              <a:rPr lang="en-US" dirty="0" smtClean="0"/>
              <a:t>)</a:t>
            </a:r>
            <a:r>
              <a:rPr lang="en-US" dirty="0"/>
              <a:t> – the amount of </a:t>
            </a:r>
            <a:r>
              <a:rPr lang="en-US" dirty="0" smtClean="0"/>
              <a:t>air moved </a:t>
            </a:r>
            <a:r>
              <a:rPr lang="en-US" dirty="0"/>
              <a:t>into and out of the lungs when taking the largest possible </a:t>
            </a:r>
            <a:r>
              <a:rPr lang="en-US" dirty="0" smtClean="0"/>
              <a:t>breath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idal </a:t>
            </a:r>
            <a:r>
              <a:rPr lang="en-US" dirty="0"/>
              <a:t>V</a:t>
            </a:r>
            <a:r>
              <a:rPr lang="en-US" dirty="0" smtClean="0"/>
              <a:t>olume </a:t>
            </a:r>
            <a:r>
              <a:rPr lang="en-US" dirty="0"/>
              <a:t>(TV) </a:t>
            </a:r>
            <a:r>
              <a:rPr lang="en-US" dirty="0" smtClean="0"/>
              <a:t>– the </a:t>
            </a:r>
            <a:r>
              <a:rPr lang="en-US" dirty="0"/>
              <a:t>amount of air moved into and out of the lungs </a:t>
            </a:r>
            <a:r>
              <a:rPr lang="en-US" dirty="0" smtClean="0"/>
              <a:t>into a </a:t>
            </a:r>
            <a:r>
              <a:rPr lang="en-US" dirty="0"/>
              <a:t>typical resting breath</a:t>
            </a:r>
          </a:p>
        </p:txBody>
      </p:sp>
    </p:spTree>
    <p:extLst>
      <p:ext uri="{BB962C8B-B14F-4D97-AF65-F5344CB8AC3E}">
        <p14:creationId xmlns:p14="http://schemas.microsoft.com/office/powerpoint/2010/main" val="2804907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124" y="537018"/>
            <a:ext cx="7886700" cy="733298"/>
          </a:xfrm>
        </p:spPr>
        <p:txBody>
          <a:bodyPr/>
          <a:lstStyle/>
          <a:p>
            <a:r>
              <a:rPr lang="en-US" dirty="0" smtClean="0"/>
              <a:t>Health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1085"/>
            <a:ext cx="7886700" cy="4565877"/>
          </a:xfrm>
        </p:spPr>
        <p:txBody>
          <a:bodyPr>
            <a:normAutofit/>
          </a:bodyPr>
          <a:lstStyle/>
          <a:p>
            <a:r>
              <a:rPr lang="en-US" dirty="0" smtClean="0"/>
              <a:t>Edema </a:t>
            </a:r>
            <a:r>
              <a:rPr lang="en-US" dirty="0"/>
              <a:t>– an accumulation of </a:t>
            </a:r>
            <a:r>
              <a:rPr lang="en-US" dirty="0" smtClean="0"/>
              <a:t>fluids </a:t>
            </a:r>
            <a:r>
              <a:rPr lang="en-US" dirty="0"/>
              <a:t>in the pulmonary </a:t>
            </a:r>
            <a:r>
              <a:rPr lang="en-US" dirty="0" smtClean="0"/>
              <a:t>tissues</a:t>
            </a:r>
          </a:p>
          <a:p>
            <a:r>
              <a:rPr lang="en-US" dirty="0"/>
              <a:t>Fibrosis </a:t>
            </a:r>
            <a:r>
              <a:rPr lang="en-US" dirty="0" smtClean="0"/>
              <a:t>– lung tissue scarring decreases </a:t>
            </a:r>
            <a:r>
              <a:rPr lang="en-US" dirty="0"/>
              <a:t>the </a:t>
            </a:r>
            <a:r>
              <a:rPr lang="en-US" dirty="0" smtClean="0"/>
              <a:t>surface area available </a:t>
            </a:r>
            <a:r>
              <a:rPr lang="en-US" dirty="0"/>
              <a:t>for gas exchange and causes the lungs to become less </a:t>
            </a:r>
            <a:r>
              <a:rPr lang="en-US" dirty="0" smtClean="0"/>
              <a:t>compliant (</a:t>
            </a:r>
            <a:r>
              <a:rPr lang="en-US" dirty="0"/>
              <a:t>stiffer), making it harder to draw air into the pulmonary region of the </a:t>
            </a:r>
            <a:r>
              <a:rPr lang="en-US" dirty="0" smtClean="0"/>
              <a:t>lungs</a:t>
            </a:r>
          </a:p>
          <a:p>
            <a:r>
              <a:rPr lang="en-US" dirty="0"/>
              <a:t>Emphysema – destruction of the </a:t>
            </a:r>
            <a:r>
              <a:rPr lang="en-US" dirty="0" smtClean="0"/>
              <a:t>gas exchange </a:t>
            </a:r>
            <a:r>
              <a:rPr lang="en-US" dirty="0"/>
              <a:t>surfaces of the </a:t>
            </a:r>
            <a:r>
              <a:rPr lang="en-US" dirty="0" smtClean="0"/>
              <a:t>alveoli, causes </a:t>
            </a:r>
            <a:r>
              <a:rPr lang="en-US" dirty="0"/>
              <a:t>inefficient exchange of </a:t>
            </a:r>
            <a:r>
              <a:rPr lang="en-US" dirty="0" smtClean="0"/>
              <a:t>gases</a:t>
            </a:r>
            <a:r>
              <a:rPr lang="en-US" dirty="0"/>
              <a:t> </a:t>
            </a:r>
            <a:r>
              <a:rPr lang="en-US" dirty="0" smtClean="0"/>
              <a:t>and results in larger pockets filled </a:t>
            </a:r>
            <a:r>
              <a:rPr lang="en-US" dirty="0"/>
              <a:t>with </a:t>
            </a:r>
            <a:r>
              <a:rPr lang="en-US" dirty="0" smtClean="0"/>
              <a:t>air</a:t>
            </a:r>
          </a:p>
          <a:p>
            <a:r>
              <a:rPr lang="en-US" dirty="0" smtClean="0"/>
              <a:t>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18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02" y="1398625"/>
            <a:ext cx="6424965" cy="496588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7124" y="537018"/>
            <a:ext cx="7886700" cy="7332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Gas Exchange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26431" y="6223390"/>
            <a:ext cx="1787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(Source: </a:t>
            </a:r>
            <a:r>
              <a:rPr lang="en-US" sz="1400" dirty="0" err="1" smtClean="0"/>
              <a:t>ttsz</a:t>
            </a:r>
            <a:r>
              <a:rPr lang="en-US" sz="1400" dirty="0" smtClean="0"/>
              <a:t>/</a:t>
            </a:r>
            <a:r>
              <a:rPr lang="en-US" sz="1400" dirty="0" err="1" smtClean="0"/>
              <a:t>iStock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6041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49" y="442461"/>
            <a:ext cx="7886700" cy="836275"/>
          </a:xfrm>
        </p:spPr>
        <p:txBody>
          <a:bodyPr/>
          <a:lstStyle/>
          <a:p>
            <a:r>
              <a:rPr lang="en-US" dirty="0" smtClean="0"/>
              <a:t>Neurotoxicity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4752"/>
            <a:ext cx="7886700" cy="4552211"/>
          </a:xfrm>
        </p:spPr>
        <p:txBody>
          <a:bodyPr/>
          <a:lstStyle/>
          <a:p>
            <a:r>
              <a:rPr lang="en-US" dirty="0" smtClean="0"/>
              <a:t>Toxic chemicals interfere with the </a:t>
            </a:r>
            <a:r>
              <a:rPr lang="en-US" dirty="0"/>
              <a:t>transmission of numerous signals in the body </a:t>
            </a:r>
            <a:r>
              <a:rPr lang="en-US" dirty="0" smtClean="0"/>
              <a:t>that control </a:t>
            </a:r>
            <a:r>
              <a:rPr lang="en-US" dirty="0"/>
              <a:t>motion as well as autonomous body functions.</a:t>
            </a:r>
          </a:p>
        </p:txBody>
      </p:sp>
    </p:spTree>
    <p:extLst>
      <p:ext uri="{BB962C8B-B14F-4D97-AF65-F5344CB8AC3E}">
        <p14:creationId xmlns:p14="http://schemas.microsoft.com/office/powerpoint/2010/main" val="160463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495753"/>
            <a:ext cx="4901922" cy="848212"/>
          </a:xfrm>
        </p:spPr>
        <p:txBody>
          <a:bodyPr/>
          <a:lstStyle/>
          <a:p>
            <a:r>
              <a:rPr lang="en-US" dirty="0" smtClean="0"/>
              <a:t>Toxicology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11" y="1596571"/>
            <a:ext cx="7886700" cy="4944905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broad field that studies the effects </a:t>
            </a:r>
            <a:r>
              <a:rPr lang="en-US" dirty="0" smtClean="0"/>
              <a:t>of chemical</a:t>
            </a:r>
            <a:r>
              <a:rPr lang="en-US" dirty="0"/>
              <a:t>, biological, and physical agents on the health of an organism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Includes </a:t>
            </a:r>
            <a:r>
              <a:rPr lang="en-US" dirty="0"/>
              <a:t>studies at the molecular basis of the biological response </a:t>
            </a:r>
            <a:r>
              <a:rPr lang="en-US" dirty="0" smtClean="0"/>
              <a:t>up to </a:t>
            </a:r>
            <a:r>
              <a:rPr lang="en-US" dirty="0"/>
              <a:t>and including evaluations at the cellular, tissue, organ, organ system, and </a:t>
            </a:r>
            <a:r>
              <a:rPr lang="en-US" dirty="0" smtClean="0"/>
              <a:t>whole body </a:t>
            </a:r>
            <a:r>
              <a:rPr lang="en-US" dirty="0"/>
              <a:t>levels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Integrates </a:t>
            </a:r>
            <a:r>
              <a:rPr lang="en-US" dirty="0"/>
              <a:t>several areas of science, including </a:t>
            </a:r>
            <a:r>
              <a:rPr lang="en-US" dirty="0" smtClean="0"/>
              <a:t>chemistry, biology</a:t>
            </a:r>
            <a:r>
              <a:rPr lang="en-US" dirty="0"/>
              <a:t>, physiology, and pathology.</a:t>
            </a:r>
          </a:p>
        </p:txBody>
      </p:sp>
    </p:spTree>
    <p:extLst>
      <p:ext uri="{BB962C8B-B14F-4D97-AF65-F5344CB8AC3E}">
        <p14:creationId xmlns:p14="http://schemas.microsoft.com/office/powerpoint/2010/main" val="1744087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35" y="282807"/>
            <a:ext cx="7886700" cy="1139592"/>
          </a:xfrm>
        </p:spPr>
        <p:txBody>
          <a:bodyPr/>
          <a:lstStyle/>
          <a:p>
            <a:r>
              <a:rPr lang="en-US" dirty="0" smtClean="0"/>
              <a:t>Neurotoxicity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624752"/>
            <a:ext cx="8036379" cy="4552211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upil </a:t>
            </a:r>
            <a:r>
              <a:rPr lang="en-US" dirty="0"/>
              <a:t>dilation </a:t>
            </a:r>
            <a:r>
              <a:rPr lang="en-US" dirty="0" smtClean="0"/>
              <a:t>and altered </a:t>
            </a:r>
            <a:r>
              <a:rPr lang="en-US" dirty="0"/>
              <a:t>breathing rates. Other signs of autonomic </a:t>
            </a:r>
            <a:r>
              <a:rPr lang="en-US" dirty="0" smtClean="0"/>
              <a:t>dysfunction include </a:t>
            </a:r>
            <a:r>
              <a:rPr lang="en-US" dirty="0"/>
              <a:t>tremors or convulsions, gait abnormalities, decreased grip strength, </a:t>
            </a:r>
            <a:r>
              <a:rPr lang="en-US" dirty="0" smtClean="0"/>
              <a:t>or a </a:t>
            </a:r>
            <a:r>
              <a:rPr lang="en-US" dirty="0"/>
              <a:t>decreased ability to remain upright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Pathological examinations can </a:t>
            </a:r>
            <a:r>
              <a:rPr lang="en-US" dirty="0" smtClean="0"/>
              <a:t>discover changes </a:t>
            </a:r>
            <a:r>
              <a:rPr lang="en-US" dirty="0"/>
              <a:t>in axon length, decreases in the amount of myelin surrounding axons</a:t>
            </a:r>
            <a:r>
              <a:rPr lang="en-US" dirty="0" smtClean="0"/>
              <a:t>, or </a:t>
            </a:r>
            <a:r>
              <a:rPr lang="en-US" dirty="0"/>
              <a:t>deaths of neuronal cells.</a:t>
            </a:r>
          </a:p>
        </p:txBody>
      </p:sp>
    </p:spTree>
    <p:extLst>
      <p:ext uri="{BB962C8B-B14F-4D97-AF65-F5344CB8AC3E}">
        <p14:creationId xmlns:p14="http://schemas.microsoft.com/office/powerpoint/2010/main" val="3109704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28" y="1744899"/>
            <a:ext cx="7709687" cy="396498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9835" y="413433"/>
            <a:ext cx="7886700" cy="11395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Neurotoxicity Signals (cont.)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7428" y="5933368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(Source</a:t>
            </a:r>
            <a:r>
              <a:rPr lang="en-US" sz="1400" dirty="0"/>
              <a:t>: </a:t>
            </a:r>
            <a:r>
              <a:rPr lang="en-US" sz="1400" dirty="0" err="1" smtClean="0"/>
              <a:t>blueringmedia</a:t>
            </a:r>
            <a:r>
              <a:rPr lang="en-US" sz="1400" dirty="0" smtClean="0"/>
              <a:t>/</a:t>
            </a:r>
            <a:r>
              <a:rPr lang="en-US" sz="1400" dirty="0" err="1" smtClean="0"/>
              <a:t>iStock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20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0" y="250708"/>
            <a:ext cx="8513439" cy="1665178"/>
          </a:xfrm>
        </p:spPr>
        <p:txBody>
          <a:bodyPr>
            <a:noAutofit/>
          </a:bodyPr>
          <a:lstStyle/>
          <a:p>
            <a:r>
              <a:rPr lang="en-US" dirty="0"/>
              <a:t>Reproductive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Developmental 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0" y="1988457"/>
            <a:ext cx="7716039" cy="3833805"/>
          </a:xfrm>
        </p:spPr>
        <p:txBody>
          <a:bodyPr/>
          <a:lstStyle/>
          <a:p>
            <a:r>
              <a:rPr lang="en-US" dirty="0" smtClean="0"/>
              <a:t>Reduced ability to reproduce</a:t>
            </a:r>
          </a:p>
          <a:p>
            <a:r>
              <a:rPr lang="en-US" dirty="0" smtClean="0"/>
              <a:t>Damage to offspring</a:t>
            </a:r>
          </a:p>
          <a:p>
            <a:r>
              <a:rPr lang="en-US" dirty="0" smtClean="0"/>
              <a:t>Disruption of germ development</a:t>
            </a:r>
          </a:p>
          <a:p>
            <a:r>
              <a:rPr lang="en-US" dirty="0" smtClean="0"/>
              <a:t>Impacts on the embryo and fetus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47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Immunotoxicity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oxic </a:t>
            </a:r>
            <a:r>
              <a:rPr lang="en-US" dirty="0"/>
              <a:t>agents that affect the </a:t>
            </a:r>
            <a:r>
              <a:rPr lang="en-US" dirty="0" smtClean="0"/>
              <a:t>immune system through </a:t>
            </a:r>
            <a:r>
              <a:rPr lang="en-US" dirty="0"/>
              <a:t>functional </a:t>
            </a:r>
            <a:r>
              <a:rPr lang="en-US" dirty="0" smtClean="0"/>
              <a:t>immunosuppression, </a:t>
            </a:r>
            <a:r>
              <a:rPr lang="en-US" dirty="0"/>
              <a:t>which prevents the immune system </a:t>
            </a:r>
            <a:r>
              <a:rPr lang="en-US" dirty="0" smtClean="0"/>
              <a:t>from protecting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62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316"/>
            <a:ext cx="8229600" cy="990600"/>
          </a:xfrm>
        </p:spPr>
        <p:txBody>
          <a:bodyPr/>
          <a:lstStyle/>
          <a:p>
            <a:r>
              <a:rPr lang="en-US" dirty="0"/>
              <a:t>Skin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</a:t>
            </a:r>
            <a:r>
              <a:rPr lang="en-US" dirty="0" err="1" smtClean="0"/>
              <a:t>onallergic</a:t>
            </a:r>
            <a:r>
              <a:rPr lang="en-US" dirty="0" smtClean="0"/>
              <a:t> irritation</a:t>
            </a:r>
          </a:p>
          <a:p>
            <a:r>
              <a:rPr lang="en-US" dirty="0"/>
              <a:t>A</a:t>
            </a:r>
            <a:r>
              <a:rPr lang="en-US" dirty="0" smtClean="0"/>
              <a:t>llergic contact dermatitis</a:t>
            </a:r>
          </a:p>
          <a:p>
            <a:r>
              <a:rPr lang="en-US" dirty="0"/>
              <a:t>C</a:t>
            </a:r>
            <a:r>
              <a:rPr lang="en-US" dirty="0" smtClean="0"/>
              <a:t>orrosive </a:t>
            </a:r>
            <a:r>
              <a:rPr lang="en-US" dirty="0"/>
              <a:t>chemical </a:t>
            </a:r>
            <a:r>
              <a:rPr lang="en-US" dirty="0" smtClean="0"/>
              <a:t>burns</a:t>
            </a:r>
          </a:p>
          <a:p>
            <a:r>
              <a:rPr lang="en-US" dirty="0"/>
              <a:t>C</a:t>
            </a:r>
            <a:r>
              <a:rPr lang="en-US" dirty="0" smtClean="0"/>
              <a:t>hemical</a:t>
            </a:r>
            <a:r>
              <a:rPr lang="en-US" dirty="0"/>
              <a:t>-induced </a:t>
            </a:r>
            <a:r>
              <a:rPr lang="en-US" dirty="0" smtClean="0"/>
              <a:t>photosensitivity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41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232"/>
            <a:ext cx="8229600" cy="990600"/>
          </a:xfrm>
        </p:spPr>
        <p:txBody>
          <a:bodyPr/>
          <a:lstStyle/>
          <a:p>
            <a:r>
              <a:rPr lang="en-US" dirty="0"/>
              <a:t>Carcinogenesis and </a:t>
            </a:r>
            <a:r>
              <a:rPr lang="en-US" dirty="0" err="1"/>
              <a:t>Genotoxicity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Neoplasia</a:t>
            </a:r>
            <a:r>
              <a:rPr lang="en-US" dirty="0"/>
              <a:t> – </a:t>
            </a:r>
            <a:r>
              <a:rPr lang="en-US" dirty="0" smtClean="0"/>
              <a:t>originates </a:t>
            </a:r>
            <a:r>
              <a:rPr lang="en-US" dirty="0"/>
              <a:t>from inheritable changes in cell growth that lead </a:t>
            </a:r>
            <a:r>
              <a:rPr lang="en-US" dirty="0" smtClean="0"/>
              <a:t>to the </a:t>
            </a:r>
            <a:r>
              <a:rPr lang="en-US" dirty="0"/>
              <a:t>loss of normal control processes</a:t>
            </a:r>
            <a:r>
              <a:rPr lang="en-US" dirty="0" smtClean="0"/>
              <a:t>. Classified as begin or malignant</a:t>
            </a:r>
          </a:p>
          <a:p>
            <a:r>
              <a:rPr lang="en-US" dirty="0" smtClean="0"/>
              <a:t>Metastasis </a:t>
            </a:r>
            <a:r>
              <a:rPr lang="en-US" dirty="0"/>
              <a:t>– the movement of neoplastic cells to locations beyond the primary site of </a:t>
            </a:r>
            <a:r>
              <a:rPr lang="en-US" dirty="0" smtClean="0"/>
              <a:t>origin</a:t>
            </a:r>
          </a:p>
          <a:p>
            <a:r>
              <a:rPr lang="en-US" dirty="0" smtClean="0"/>
              <a:t>The </a:t>
            </a:r>
            <a:r>
              <a:rPr lang="en-US" dirty="0"/>
              <a:t>term cancer refers to malignant </a:t>
            </a:r>
            <a:r>
              <a:rPr lang="en-US" dirty="0" smtClean="0"/>
              <a:t>neoplasms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4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etailed descriptions </a:t>
            </a:r>
            <a:r>
              <a:rPr lang="en-US" dirty="0"/>
              <a:t>of the process involved in </a:t>
            </a:r>
            <a:r>
              <a:rPr lang="en-US" dirty="0" smtClean="0"/>
              <a:t>an agent’s </a:t>
            </a:r>
            <a:r>
              <a:rPr lang="en-US" dirty="0"/>
              <a:t>toxic effects, from initial exposure to the development of adverse </a:t>
            </a:r>
            <a:r>
              <a:rPr lang="en-US" dirty="0" smtClean="0"/>
              <a:t>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4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533400"/>
            <a:ext cx="8240486" cy="990600"/>
          </a:xfrm>
        </p:spPr>
        <p:txBody>
          <a:bodyPr/>
          <a:lstStyle/>
          <a:p>
            <a:r>
              <a:rPr lang="en-US" dirty="0" smtClean="0"/>
              <a:t>Key Events in a Mode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empirically observable </a:t>
            </a:r>
            <a:r>
              <a:rPr lang="en-US" dirty="0" smtClean="0"/>
              <a:t>step that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dirty="0"/>
              <a:t>necessary element of the mode of action or is a biologically </a:t>
            </a:r>
            <a:r>
              <a:rPr lang="en-US" dirty="0" smtClean="0"/>
              <a:t>based marker </a:t>
            </a:r>
            <a:r>
              <a:rPr lang="en-US" dirty="0"/>
              <a:t>for such an </a:t>
            </a:r>
            <a:r>
              <a:rPr lang="en-US" dirty="0" smtClean="0"/>
              <a:t>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4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6314" y="533400"/>
            <a:ext cx="8240486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Mechanism of Action </a:t>
            </a:r>
            <a:br>
              <a:rPr lang="en-US" dirty="0" smtClean="0"/>
            </a:br>
            <a:r>
              <a:rPr lang="en-US" dirty="0" smtClean="0"/>
              <a:t>and Mode of Action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03" y="2697740"/>
            <a:ext cx="55530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50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599"/>
            <a:ext cx="8229600" cy="1110341"/>
          </a:xfrm>
        </p:spPr>
        <p:txBody>
          <a:bodyPr>
            <a:normAutofit/>
          </a:bodyPr>
          <a:lstStyle/>
          <a:p>
            <a:r>
              <a:rPr lang="en-US" dirty="0" smtClean="0"/>
              <a:t>Establishing Mechanisms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654629"/>
            <a:ext cx="6055806" cy="3110802"/>
          </a:xfrm>
        </p:spPr>
        <p:txBody>
          <a:bodyPr/>
          <a:lstStyle/>
          <a:p>
            <a:r>
              <a:rPr lang="en-US" dirty="0" smtClean="0"/>
              <a:t>Epidemiological studies</a:t>
            </a:r>
          </a:p>
          <a:p>
            <a:r>
              <a:rPr lang="en-US" dirty="0" smtClean="0"/>
              <a:t>Laboratory studies</a:t>
            </a:r>
          </a:p>
          <a:p>
            <a:r>
              <a:rPr lang="en-US" dirty="0" smtClean="0"/>
              <a:t>Animal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4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6314" y="533400"/>
            <a:ext cx="8240486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Biomarkers of Effects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46" y="2130878"/>
            <a:ext cx="6900222" cy="343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9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5543"/>
          </a:xfrm>
        </p:spPr>
        <p:txBody>
          <a:bodyPr/>
          <a:lstStyle/>
          <a:p>
            <a:r>
              <a:rPr lang="en-US" dirty="0"/>
              <a:t>Weight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90689"/>
            <a:ext cx="7044836" cy="4351338"/>
          </a:xfrm>
        </p:spPr>
        <p:txBody>
          <a:bodyPr/>
          <a:lstStyle/>
          <a:p>
            <a:r>
              <a:rPr lang="en-US" dirty="0" smtClean="0"/>
              <a:t>Strength</a:t>
            </a:r>
          </a:p>
          <a:p>
            <a:r>
              <a:rPr lang="en-US" dirty="0" smtClean="0"/>
              <a:t>Consistency</a:t>
            </a:r>
          </a:p>
          <a:p>
            <a:r>
              <a:rPr lang="en-US" dirty="0" smtClean="0"/>
              <a:t>Specificity</a:t>
            </a:r>
          </a:p>
          <a:p>
            <a:r>
              <a:rPr lang="en-US" dirty="0" smtClean="0"/>
              <a:t>Temporality of events</a:t>
            </a:r>
          </a:p>
          <a:p>
            <a:r>
              <a:rPr lang="en-US" dirty="0" smtClean="0"/>
              <a:t>Coherence and plausibility</a:t>
            </a:r>
          </a:p>
          <a:p>
            <a:r>
              <a:rPr lang="en-US" dirty="0" smtClean="0"/>
              <a:t>Dose-response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24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B48B5D0D68C469BC9C241D2B82C96" ma:contentTypeVersion="1" ma:contentTypeDescription="Create a new document." ma:contentTypeScope="" ma:versionID="d85dfe08a8ee2e791135ef72733ea7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ab18ac3bd9611d970f44e6085f8c6f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525E610-5DDD-4B13-9501-7E5DD0F3B2AB}"/>
</file>

<file path=customXml/itemProps2.xml><?xml version="1.0" encoding="utf-8"?>
<ds:datastoreItem xmlns:ds="http://schemas.openxmlformats.org/officeDocument/2006/customXml" ds:itemID="{2B602345-F911-4424-B6E8-9984ED26F3AB}"/>
</file>

<file path=customXml/itemProps3.xml><?xml version="1.0" encoding="utf-8"?>
<ds:datastoreItem xmlns:ds="http://schemas.openxmlformats.org/officeDocument/2006/customXml" ds:itemID="{E2C5D946-B75D-4779-8334-9FAD661AFFB7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2078</TotalTime>
  <Words>933</Words>
  <Application>Microsoft Office PowerPoint</Application>
  <PresentationFormat>On-screen Show (4:3)</PresentationFormat>
  <Paragraphs>120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CHAPTER 4</vt:lpstr>
      <vt:lpstr>Learning Objectives</vt:lpstr>
      <vt:lpstr>Toxicology</vt:lpstr>
      <vt:lpstr>Mechanisms of Action</vt:lpstr>
      <vt:lpstr>Key Events in a Mode of Action</vt:lpstr>
      <vt:lpstr>PowerPoint Presentation</vt:lpstr>
      <vt:lpstr>Establishing Mechanisms of Action</vt:lpstr>
      <vt:lpstr>PowerPoint Presentation</vt:lpstr>
      <vt:lpstr>Weight of Evidence</vt:lpstr>
      <vt:lpstr>Toxicokinetics</vt:lpstr>
      <vt:lpstr>Routes of Exposure</vt:lpstr>
      <vt:lpstr>PowerPoint Presentation</vt:lpstr>
      <vt:lpstr>Absorption</vt:lpstr>
      <vt:lpstr>Rate of Chemical Absorption, Tmax</vt:lpstr>
      <vt:lpstr>Percent Bioavailability</vt:lpstr>
      <vt:lpstr>Distribution</vt:lpstr>
      <vt:lpstr>Metabolism</vt:lpstr>
      <vt:lpstr>Elimination</vt:lpstr>
      <vt:lpstr>Biological Half-Life</vt:lpstr>
      <vt:lpstr>Dose Response</vt:lpstr>
      <vt:lpstr>Lethal Dose</vt:lpstr>
      <vt:lpstr>Liver Toxicity</vt:lpstr>
      <vt:lpstr>Kidney Toxicity</vt:lpstr>
      <vt:lpstr>PowerPoint Presentation</vt:lpstr>
      <vt:lpstr>Lung Anatomy</vt:lpstr>
      <vt:lpstr>Lung Function Measures</vt:lpstr>
      <vt:lpstr>Health Effects</vt:lpstr>
      <vt:lpstr>PowerPoint Presentation</vt:lpstr>
      <vt:lpstr>Neurotoxicity</vt:lpstr>
      <vt:lpstr>Neurotoxicity Signals</vt:lpstr>
      <vt:lpstr>PowerPoint Presentation</vt:lpstr>
      <vt:lpstr>Reproductive and  Developmental Toxicity</vt:lpstr>
      <vt:lpstr>Immunotoxicity</vt:lpstr>
      <vt:lpstr>Skin Toxicity</vt:lpstr>
      <vt:lpstr>Carcinogenesis and Genotoxicity</vt:lpstr>
    </vt:vector>
  </TitlesOfParts>
  <Company>Illinois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 in Industrial Toxicology</dc:title>
  <dc:creator>Fuller, Thomas</dc:creator>
  <cp:lastModifiedBy>Deborah Meyer</cp:lastModifiedBy>
  <cp:revision>37</cp:revision>
  <dcterms:created xsi:type="dcterms:W3CDTF">2016-02-23T18:52:19Z</dcterms:created>
  <dcterms:modified xsi:type="dcterms:W3CDTF">2016-09-28T16:31:11Z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0x010100B01B48B5D0D68C469BC9C241D2B82C96</vt:lpwstr>
  </property>
</Properties>
</file>