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2" r:id="rId6"/>
    <p:sldMasterId id="2147483696" r:id="rId7"/>
  </p:sldMasterIdLst>
  <p:notesMasterIdLst>
    <p:notesMasterId r:id="rId15"/>
  </p:notesMasterIdLst>
  <p:handoutMasterIdLst>
    <p:handoutMasterId r:id="rId16"/>
  </p:handoutMasterIdLst>
  <p:sldIdLst>
    <p:sldId id="300" r:id="rId8"/>
    <p:sldId id="277" r:id="rId9"/>
    <p:sldId id="265" r:id="rId10"/>
    <p:sldId id="280" r:id="rId11"/>
    <p:sldId id="303" r:id="rId12"/>
    <p:sldId id="305" r:id="rId13"/>
    <p:sldId id="304" r:id="rId14"/>
  </p:sldIdLst>
  <p:sldSz cx="9144000" cy="5143500" type="screen16x9"/>
  <p:notesSz cx="6794500" cy="9931400"/>
  <p:defaultTextStyle>
    <a:defPPr>
      <a:defRPr lang="sv-S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4563" userDrawn="1">
          <p15:clr>
            <a:srgbClr val="A4A3A4"/>
          </p15:clr>
        </p15:guide>
        <p15:guide id="3" orient="horz" pos="1620">
          <p15:clr>
            <a:srgbClr val="A4A3A4"/>
          </p15:clr>
        </p15:guide>
        <p15:guide id="4" orient="horz" pos="2799" userDrawn="1">
          <p15:clr>
            <a:srgbClr val="A4A3A4"/>
          </p15:clr>
        </p15:guide>
        <p15:guide id="5" pos="2064" userDrawn="1">
          <p15:clr>
            <a:srgbClr val="A4A3A4"/>
          </p15:clr>
        </p15:guide>
        <p15:guide id="6" orient="horz" pos="290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6" autoAdjust="0"/>
    <p:restoredTop sz="93528" autoAdjust="0"/>
  </p:normalViewPr>
  <p:slideViewPr>
    <p:cSldViewPr snapToGrid="0" showGuides="1">
      <p:cViewPr varScale="1">
        <p:scale>
          <a:sx n="143" d="100"/>
          <a:sy n="143" d="100"/>
        </p:scale>
        <p:origin x="606" y="108"/>
      </p:cViewPr>
      <p:guideLst>
        <p:guide pos="4563"/>
        <p:guide orient="horz" pos="1620"/>
        <p:guide orient="horz" pos="2799"/>
        <p:guide pos="2064"/>
        <p:guide orient="horz" pos="290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0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Master" Target="slideMasters/slideMaster2.xml"/><Relationship Id="rId12" Type="http://schemas.openxmlformats.org/officeDocument/2006/relationships/slide" Target="slides/slide5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theme" Target="theme/theme1.xml"/><Relationship Id="rId14" Type="http://schemas.openxmlformats.org/officeDocument/2006/relationships/slide" Target="slides/slide7.xml"/><Relationship Id="rId9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283" cy="49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sv-SE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8645" y="0"/>
            <a:ext cx="2944283" cy="49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9D3478FE-3648-4C64-8A1C-DF3C33E06B99}" type="datetimeFigureOut">
              <a:rPr lang="sv-SE"/>
              <a:pPr/>
              <a:t>2017-10-13</a:t>
            </a:fld>
            <a:endParaRPr lang="sv-SE"/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3106"/>
            <a:ext cx="2944283" cy="49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sv-SE"/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8645" y="9433106"/>
            <a:ext cx="2944283" cy="49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224DF4B1-9755-41A5-A919-27724CFB82AA}" type="slidenum">
              <a:rPr lang="sv-SE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709969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9E5CD91-217C-4F11-B1BA-F0531FD36C9F}" type="datetimeFigureOut">
              <a:rPr lang="sv-SE"/>
              <a:pPr>
                <a:defRPr/>
              </a:pPr>
              <a:t>2017-10-13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v-SE" noProof="0" smtClean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877D7A1-C6AB-4B30-B456-D10DEEDCE0F3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919730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77D7A1-C6AB-4B30-B456-D10DEEDCE0F3}" type="slidenum">
              <a:rPr lang="sv-SE" smtClean="0"/>
              <a:pPr>
                <a:defRPr/>
              </a:pPr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21988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47D4B4-9FBF-420E-905C-10785E7E5198}" type="slidenum">
              <a:rPr lang="en-GB" smtClean="0">
                <a:latin typeface="Arial" pitchFamily="34" charset="0"/>
              </a:rPr>
              <a:pPr/>
              <a:t>4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7782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solidFill>
            <a:srgbClr val="FFFFFF"/>
          </a:solidFill>
          <a:ln/>
        </p:spPr>
      </p:sp>
      <p:sp>
        <p:nvSpPr>
          <p:cNvPr id="7782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4988"/>
            <a:ext cx="5486400" cy="4114800"/>
          </a:xfrm>
          <a:noFill/>
          <a:ln/>
        </p:spPr>
        <p:txBody>
          <a:bodyPr wrap="none" anchor="ctr"/>
          <a:lstStyle/>
          <a:p>
            <a:endParaRPr lang="sv-SE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3502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47D4B4-9FBF-420E-905C-10785E7E5198}" type="slidenum">
              <a:rPr lang="en-GB" smtClean="0">
                <a:latin typeface="Arial" pitchFamily="34" charset="0"/>
              </a:rPr>
              <a:pPr/>
              <a:t>5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7782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solidFill>
            <a:srgbClr val="FFFFFF"/>
          </a:solidFill>
          <a:ln/>
        </p:spPr>
      </p:sp>
      <p:sp>
        <p:nvSpPr>
          <p:cNvPr id="7782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4988"/>
            <a:ext cx="5486400" cy="4114800"/>
          </a:xfrm>
          <a:noFill/>
          <a:ln/>
        </p:spPr>
        <p:txBody>
          <a:bodyPr wrap="none" anchor="ctr"/>
          <a:lstStyle/>
          <a:p>
            <a:endParaRPr lang="sv-SE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729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06975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 smtClean="0"/>
              <a:t>Klicka</a:t>
            </a:r>
            <a:r>
              <a:rPr lang="en-GB" noProof="0" dirty="0" smtClean="0"/>
              <a:t> </a:t>
            </a:r>
            <a:r>
              <a:rPr lang="en-GB" noProof="0" dirty="0" err="1" smtClean="0"/>
              <a:t>här</a:t>
            </a:r>
            <a:r>
              <a:rPr lang="en-GB" noProof="0" dirty="0" smtClean="0"/>
              <a:t> </a:t>
            </a:r>
            <a:r>
              <a:rPr lang="en-GB" noProof="0" dirty="0" err="1" smtClean="0"/>
              <a:t>för</a:t>
            </a:r>
            <a:r>
              <a:rPr lang="en-GB" noProof="0" dirty="0" smtClean="0"/>
              <a:t> </a:t>
            </a:r>
            <a:r>
              <a:rPr lang="en-GB" noProof="0" dirty="0" err="1" smtClean="0"/>
              <a:t>att</a:t>
            </a:r>
            <a:r>
              <a:rPr lang="en-GB" noProof="0" dirty="0" smtClean="0"/>
              <a:t> </a:t>
            </a:r>
            <a:r>
              <a:rPr lang="en-GB" noProof="0" dirty="0" err="1" smtClean="0"/>
              <a:t>ändra</a:t>
            </a:r>
            <a:r>
              <a:rPr lang="en-GB" noProof="0" dirty="0" smtClean="0"/>
              <a:t> format</a:t>
            </a:r>
            <a:endParaRPr lang="en-GB" noProof="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noProof="0" dirty="0" err="1" smtClean="0"/>
              <a:t>Klicka</a:t>
            </a:r>
            <a:r>
              <a:rPr lang="en-GB" noProof="0" dirty="0" smtClean="0"/>
              <a:t> </a:t>
            </a:r>
            <a:r>
              <a:rPr lang="en-GB" noProof="0" dirty="0" err="1" smtClean="0"/>
              <a:t>här</a:t>
            </a:r>
            <a:r>
              <a:rPr lang="en-GB" noProof="0" dirty="0" smtClean="0"/>
              <a:t> </a:t>
            </a:r>
            <a:r>
              <a:rPr lang="en-GB" noProof="0" dirty="0" err="1" smtClean="0"/>
              <a:t>för</a:t>
            </a:r>
            <a:r>
              <a:rPr lang="en-GB" noProof="0" dirty="0" smtClean="0"/>
              <a:t> </a:t>
            </a:r>
            <a:r>
              <a:rPr lang="en-GB" noProof="0" dirty="0" err="1" smtClean="0"/>
              <a:t>att</a:t>
            </a:r>
            <a:r>
              <a:rPr lang="en-GB" noProof="0" dirty="0" smtClean="0"/>
              <a:t> </a:t>
            </a:r>
            <a:r>
              <a:rPr lang="en-GB" noProof="0" dirty="0" err="1" smtClean="0"/>
              <a:t>ändra</a:t>
            </a:r>
            <a:r>
              <a:rPr lang="en-GB" noProof="0" dirty="0" smtClean="0"/>
              <a:t> format </a:t>
            </a:r>
            <a:r>
              <a:rPr lang="en-GB" noProof="0" dirty="0" err="1" smtClean="0"/>
              <a:t>på</a:t>
            </a:r>
            <a:r>
              <a:rPr lang="en-GB" noProof="0" dirty="0" smtClean="0"/>
              <a:t> </a:t>
            </a:r>
            <a:r>
              <a:rPr lang="en-GB" noProof="0" dirty="0" err="1" smtClean="0"/>
              <a:t>bakgrundstexten</a:t>
            </a:r>
            <a:endParaRPr lang="en-GB" noProof="0" dirty="0" smtClean="0"/>
          </a:p>
          <a:p>
            <a:pPr lvl="1"/>
            <a:r>
              <a:rPr lang="en-GB" noProof="0" dirty="0" err="1" smtClean="0"/>
              <a:t>Nivå</a:t>
            </a:r>
            <a:r>
              <a:rPr lang="en-GB" noProof="0" dirty="0" smtClean="0"/>
              <a:t> </a:t>
            </a:r>
            <a:r>
              <a:rPr lang="en-GB" noProof="0" dirty="0" err="1" smtClean="0"/>
              <a:t>två</a:t>
            </a:r>
            <a:endParaRPr lang="en-GB" noProof="0" dirty="0" smtClean="0"/>
          </a:p>
          <a:p>
            <a:pPr lvl="2"/>
            <a:r>
              <a:rPr lang="en-GB" noProof="0" dirty="0" err="1" smtClean="0"/>
              <a:t>Nivå</a:t>
            </a:r>
            <a:r>
              <a:rPr lang="en-GB" noProof="0" dirty="0" smtClean="0"/>
              <a:t> </a:t>
            </a:r>
            <a:r>
              <a:rPr lang="en-GB" noProof="0" dirty="0" err="1" smtClean="0"/>
              <a:t>tre</a:t>
            </a:r>
            <a:endParaRPr lang="en-GB" noProof="0" dirty="0" smtClean="0"/>
          </a:p>
          <a:p>
            <a:pPr lvl="3"/>
            <a:r>
              <a:rPr lang="en-GB" noProof="0" dirty="0" err="1" smtClean="0"/>
              <a:t>Nivå</a:t>
            </a:r>
            <a:r>
              <a:rPr lang="en-GB" noProof="0" dirty="0" smtClean="0"/>
              <a:t> </a:t>
            </a:r>
            <a:r>
              <a:rPr lang="en-GB" noProof="0" dirty="0" err="1" smtClean="0"/>
              <a:t>fyra</a:t>
            </a:r>
            <a:endParaRPr lang="en-GB" noProof="0" dirty="0" smtClean="0"/>
          </a:p>
          <a:p>
            <a:pPr lvl="4"/>
            <a:r>
              <a:rPr lang="en-GB" noProof="0" dirty="0" err="1" smtClean="0"/>
              <a:t>Nivå</a:t>
            </a:r>
            <a:r>
              <a:rPr lang="en-GB" noProof="0" dirty="0" smtClean="0"/>
              <a:t> fem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31246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94140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4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8" r="2063"/>
          <a:stretch>
            <a:fillRect/>
          </a:stretch>
        </p:blipFill>
        <p:spPr bwMode="auto">
          <a:xfrm>
            <a:off x="0" y="4475686"/>
            <a:ext cx="9144000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641" y="4678844"/>
            <a:ext cx="2139312" cy="257800"/>
          </a:xfrm>
          <a:prstGeom prst="rect">
            <a:avLst/>
          </a:prstGeom>
        </p:spPr>
      </p:pic>
      <p:pic>
        <p:nvPicPr>
          <p:cNvPr id="3" name="Bildobjekt 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67"/>
            <a:ext cx="9152467" cy="516460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3" r:id="rId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4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8" r="2063"/>
          <a:stretch>
            <a:fillRect/>
          </a:stretch>
        </p:blipFill>
        <p:spPr bwMode="auto">
          <a:xfrm>
            <a:off x="0" y="4475686"/>
            <a:ext cx="9144000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" name="Platshållare för rubrik 1"/>
          <p:cNvSpPr>
            <a:spLocks noGrp="1"/>
          </p:cNvSpPr>
          <p:nvPr>
            <p:ph type="title"/>
          </p:nvPr>
        </p:nvSpPr>
        <p:spPr bwMode="auto">
          <a:xfrm>
            <a:off x="457200" y="310754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</a:t>
            </a:r>
          </a:p>
        </p:txBody>
      </p:sp>
      <p:sp>
        <p:nvSpPr>
          <p:cNvPr id="2051" name="Platshållare för text 2"/>
          <p:cNvSpPr>
            <a:spLocks noGrp="1"/>
          </p:cNvSpPr>
          <p:nvPr>
            <p:ph type="body" idx="1"/>
          </p:nvPr>
        </p:nvSpPr>
        <p:spPr bwMode="auto">
          <a:xfrm>
            <a:off x="457200" y="1283495"/>
            <a:ext cx="8229600" cy="3006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641" y="4678844"/>
            <a:ext cx="2139312" cy="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20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597" y="613224"/>
            <a:ext cx="9170597" cy="453027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</p:pic>
      <p:sp>
        <p:nvSpPr>
          <p:cNvPr id="4" name="textruta 3"/>
          <p:cNvSpPr txBox="1"/>
          <p:nvPr/>
        </p:nvSpPr>
        <p:spPr>
          <a:xfrm>
            <a:off x="2507795" y="3696251"/>
            <a:ext cx="4193043" cy="1384995"/>
          </a:xfrm>
          <a:prstGeom prst="rect">
            <a:avLst/>
          </a:prstGeom>
          <a:solidFill>
            <a:schemeClr val="bg1">
              <a:lumMod val="65000"/>
              <a:alpha val="81000"/>
            </a:schemeClr>
          </a:solidFill>
        </p:spPr>
        <p:txBody>
          <a:bodyPr wrap="square" rtlCol="0" anchor="b">
            <a:spAutoFit/>
          </a:bodyPr>
          <a:lstStyle/>
          <a:p>
            <a:r>
              <a:rPr lang="en-US" sz="2800" b="1" dirty="0" smtClean="0">
                <a:cs typeface="Arial" charset="0"/>
              </a:rPr>
              <a:t>How did Vision Zero evolve at the local level in Sweden   </a:t>
            </a:r>
            <a:r>
              <a:rPr lang="en-US" sz="2800" dirty="0" smtClean="0">
                <a:cs typeface="Arial" charset="0"/>
              </a:rPr>
              <a:t> </a:t>
            </a:r>
            <a:r>
              <a:rPr lang="en-US" sz="2000" dirty="0" smtClean="0">
                <a:cs typeface="Arial" charset="0"/>
              </a:rPr>
              <a:t>Johan Lindberg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57040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813"/>
            <a:ext cx="9144000" cy="5163313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6151" y="4557517"/>
            <a:ext cx="589350" cy="585983"/>
          </a:xfrm>
          <a:prstGeom prst="rect">
            <a:avLst/>
          </a:prstGeom>
        </p:spPr>
      </p:pic>
      <p:pic>
        <p:nvPicPr>
          <p:cNvPr id="10" name="Bildobjekt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3163" y="4557517"/>
            <a:ext cx="557212" cy="557212"/>
          </a:xfrm>
          <a:prstGeom prst="rect">
            <a:avLst/>
          </a:prstGeom>
        </p:spPr>
      </p:pic>
      <p:pic>
        <p:nvPicPr>
          <p:cNvPr id="11" name="Bildobjekt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1277" y="4557517"/>
            <a:ext cx="584096" cy="584096"/>
          </a:xfrm>
          <a:prstGeom prst="rect">
            <a:avLst/>
          </a:prstGeom>
        </p:spPr>
      </p:pic>
      <p:pic>
        <p:nvPicPr>
          <p:cNvPr id="12" name="Bildobjekt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1149" y="4556009"/>
            <a:ext cx="598201" cy="598201"/>
          </a:xfrm>
          <a:prstGeom prst="rect">
            <a:avLst/>
          </a:prstGeom>
        </p:spPr>
      </p:pic>
      <p:pic>
        <p:nvPicPr>
          <p:cNvPr id="13" name="Bildobjekt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72445" y="4557517"/>
            <a:ext cx="596693" cy="596693"/>
          </a:xfrm>
          <a:prstGeom prst="rect">
            <a:avLst/>
          </a:prstGeom>
        </p:spPr>
      </p:pic>
      <p:sp>
        <p:nvSpPr>
          <p:cNvPr id="14" name="textruta 13"/>
          <p:cNvSpPr txBox="1"/>
          <p:nvPr/>
        </p:nvSpPr>
        <p:spPr>
          <a:xfrm>
            <a:off x="7357968" y="4576400"/>
            <a:ext cx="102303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v-SE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km/h</a:t>
            </a:r>
            <a:endParaRPr lang="sv-SE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ruta 14"/>
          <p:cNvSpPr txBox="1"/>
          <p:nvPr/>
        </p:nvSpPr>
        <p:spPr>
          <a:xfrm>
            <a:off x="1566760" y="228221"/>
            <a:ext cx="292099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Risk to be killed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ruta 15"/>
          <p:cNvSpPr txBox="1"/>
          <p:nvPr/>
        </p:nvSpPr>
        <p:spPr>
          <a:xfrm rot="17488856">
            <a:off x="2625838" y="2096558"/>
            <a:ext cx="203486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Pedestrian</a:t>
            </a:r>
            <a:endParaRPr lang="en-US" sz="2400" dirty="0"/>
          </a:p>
        </p:txBody>
      </p:sp>
      <p:sp>
        <p:nvSpPr>
          <p:cNvPr id="17" name="textruta 16"/>
          <p:cNvSpPr txBox="1"/>
          <p:nvPr/>
        </p:nvSpPr>
        <p:spPr>
          <a:xfrm rot="17488856">
            <a:off x="3448952" y="2208466"/>
            <a:ext cx="272024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Side collision</a:t>
            </a:r>
            <a:endParaRPr lang="en-US" sz="2400" dirty="0"/>
          </a:p>
        </p:txBody>
      </p:sp>
      <p:sp>
        <p:nvSpPr>
          <p:cNvPr id="18" name="textruta 17"/>
          <p:cNvSpPr txBox="1"/>
          <p:nvPr/>
        </p:nvSpPr>
        <p:spPr>
          <a:xfrm rot="17488856">
            <a:off x="4460617" y="2321858"/>
            <a:ext cx="280408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Head on collision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263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2799243" y="455741"/>
            <a:ext cx="3130076" cy="4015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07911" y="149023"/>
            <a:ext cx="5335652" cy="857250"/>
          </a:xfrm>
        </p:spPr>
        <p:txBody>
          <a:bodyPr/>
          <a:lstStyle/>
          <a:p>
            <a:r>
              <a:rPr lang="en-GB" dirty="0" smtClean="0"/>
              <a:t>Kinetic energy illustrated as Potential energy</a:t>
            </a:r>
            <a:endParaRPr lang="en-GB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723" y="-93278"/>
            <a:ext cx="3176296" cy="456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ruta 2"/>
          <p:cNvSpPr txBox="1"/>
          <p:nvPr/>
        </p:nvSpPr>
        <p:spPr>
          <a:xfrm>
            <a:off x="307911" y="1314448"/>
            <a:ext cx="23209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Secure right speed!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A responsible on the system designer </a:t>
            </a:r>
          </a:p>
          <a:p>
            <a:pPr algn="ctr"/>
            <a:r>
              <a:rPr lang="en-US" dirty="0" smtClean="0"/>
              <a:t>not on the driver </a:t>
            </a:r>
          </a:p>
          <a:p>
            <a:endParaRPr lang="en-US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85" y="2822302"/>
            <a:ext cx="2097862" cy="1566350"/>
          </a:xfrm>
          <a:prstGeom prst="rect">
            <a:avLst/>
          </a:prstGeom>
        </p:spPr>
      </p:pic>
      <p:sp>
        <p:nvSpPr>
          <p:cNvPr id="10" name="textruta 9"/>
          <p:cNvSpPr txBox="1"/>
          <p:nvPr/>
        </p:nvSpPr>
        <p:spPr>
          <a:xfrm>
            <a:off x="4846320" y="1280160"/>
            <a:ext cx="73930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v-SE" sz="1400" dirty="0" smtClean="0"/>
              <a:t>Flat</a:t>
            </a:r>
            <a:r>
              <a:rPr lang="sv-SE" dirty="0" smtClean="0"/>
              <a:t>    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8534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4802" y="1094915"/>
            <a:ext cx="2239185" cy="1485900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575" y="2623790"/>
            <a:ext cx="1219772" cy="1835055"/>
          </a:xfrm>
          <a:prstGeom prst="rect">
            <a:avLst/>
          </a:prstGeom>
        </p:spPr>
      </p:pic>
      <p:sp>
        <p:nvSpPr>
          <p:cNvPr id="3686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505885" y="86328"/>
            <a:ext cx="8438090" cy="839010"/>
          </a:xfrm>
        </p:spPr>
        <p:txBody>
          <a:bodyPr/>
          <a:lstStyle/>
          <a:p>
            <a:pPr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en-GB" dirty="0" smtClean="0"/>
              <a:t>Separate          </a:t>
            </a:r>
            <a:r>
              <a:rPr lang="en-GB" dirty="0" smtClean="0"/>
              <a:t>or          reduce speed to 30-40 km/h</a:t>
            </a: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4196" y="2609503"/>
            <a:ext cx="2804403" cy="1835055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885" y="925338"/>
            <a:ext cx="1493512" cy="2159099"/>
          </a:xfrm>
          <a:prstGeom prst="rect">
            <a:avLst/>
          </a:prstGeom>
        </p:spPr>
      </p:pic>
      <p:pic>
        <p:nvPicPr>
          <p:cNvPr id="2" name="Bildobjekt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41534" y="925338"/>
            <a:ext cx="2651851" cy="1767902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19" y="2638084"/>
            <a:ext cx="2565519" cy="170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1630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464469" y="214918"/>
            <a:ext cx="6172200" cy="799495"/>
          </a:xfrm>
        </p:spPr>
        <p:txBody>
          <a:bodyPr/>
          <a:lstStyle/>
          <a:p>
            <a:pPr algn="ctr"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en-GB" dirty="0" smtClean="0"/>
              <a:t>From intersections to roundabouts</a:t>
            </a:r>
          </a:p>
        </p:txBody>
      </p:sp>
      <p:pic>
        <p:nvPicPr>
          <p:cNvPr id="368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7753" y="1125366"/>
            <a:ext cx="3340894" cy="325390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68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6561" y="1125367"/>
            <a:ext cx="3358752" cy="325390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751554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latshållare för innehåll 3" descr="bromsa3_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9" r="16258" b="33415"/>
          <a:stretch>
            <a:fillRect/>
          </a:stretch>
        </p:blipFill>
        <p:spPr bwMode="auto">
          <a:xfrm>
            <a:off x="3043238" y="1989129"/>
            <a:ext cx="3254375" cy="147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Bildobjekt 12" descr="cykelstaden2_B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9" r="16911"/>
          <a:stretch>
            <a:fillRect/>
          </a:stretch>
        </p:blipFill>
        <p:spPr bwMode="auto">
          <a:xfrm>
            <a:off x="457200" y="1989129"/>
            <a:ext cx="2447925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Bildobjekt 13" descr="skydd2_B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8"/>
          <a:stretch>
            <a:fillRect/>
          </a:stretch>
        </p:blipFill>
        <p:spPr bwMode="auto">
          <a:xfrm>
            <a:off x="6435725" y="1866891"/>
            <a:ext cx="2251075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Höger 14"/>
          <p:cNvSpPr/>
          <p:nvPr/>
        </p:nvSpPr>
        <p:spPr>
          <a:xfrm>
            <a:off x="457200" y="232558"/>
            <a:ext cx="8229600" cy="968375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smtClean="0">
                <a:solidFill>
                  <a:prstClr val="white"/>
                </a:solidFill>
              </a:rPr>
              <a:t>90 - 95 % reduction of sever injuries</a:t>
            </a: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16" name="textruta 11"/>
          <p:cNvSpPr txBox="1">
            <a:spLocks noChangeArrowheads="1"/>
          </p:cNvSpPr>
          <p:nvPr/>
        </p:nvSpPr>
        <p:spPr bwMode="auto">
          <a:xfrm>
            <a:off x="319087" y="3573451"/>
            <a:ext cx="25860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1800" dirty="0" smtClean="0">
                <a:solidFill>
                  <a:prstClr val="black"/>
                </a:solidFill>
              </a:rPr>
              <a:t>Road design that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1800" dirty="0" smtClean="0">
                <a:solidFill>
                  <a:prstClr val="black"/>
                </a:solidFill>
              </a:rPr>
              <a:t>secure right speed</a:t>
            </a: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7" name="textruta 11"/>
          <p:cNvSpPr txBox="1">
            <a:spLocks noChangeArrowheads="1"/>
          </p:cNvSpPr>
          <p:nvPr/>
        </p:nvSpPr>
        <p:spPr bwMode="auto">
          <a:xfrm>
            <a:off x="3214700" y="3582971"/>
            <a:ext cx="265746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1800" dirty="0" smtClean="0">
                <a:solidFill>
                  <a:prstClr val="black"/>
                </a:solidFill>
              </a:rPr>
              <a:t>Safe car with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1800" dirty="0" smtClean="0">
                <a:solidFill>
                  <a:prstClr val="black"/>
                </a:solidFill>
              </a:rPr>
              <a:t>automatic breaking system</a:t>
            </a: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8" name="textruta 11"/>
          <p:cNvSpPr txBox="1">
            <a:spLocks noChangeArrowheads="1"/>
          </p:cNvSpPr>
          <p:nvPr/>
        </p:nvSpPr>
        <p:spPr bwMode="auto">
          <a:xfrm>
            <a:off x="6300804" y="3582971"/>
            <a:ext cx="25860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1800" dirty="0" smtClean="0">
                <a:solidFill>
                  <a:prstClr val="black"/>
                </a:solidFill>
              </a:rPr>
              <a:t>Bicycle helmet</a:t>
            </a:r>
            <a:endParaRPr lang="en-US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57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2686"/>
            <a:ext cx="9144000" cy="4565904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3139900" y="3244331"/>
            <a:ext cx="5397631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3200" dirty="0">
                <a:solidFill>
                  <a:prstClr val="black"/>
                </a:solidFill>
              </a:rPr>
              <a:t>Thank you for your </a:t>
            </a:r>
            <a:r>
              <a:rPr lang="en-GB" sz="3200" dirty="0" smtClean="0">
                <a:solidFill>
                  <a:prstClr val="black"/>
                </a:solidFill>
              </a:rPr>
              <a:t>attention!</a:t>
            </a:r>
          </a:p>
          <a:p>
            <a:pPr lvl="0" algn="r"/>
            <a:r>
              <a:rPr lang="en-GB" sz="2000" dirty="0" smtClean="0">
                <a:solidFill>
                  <a:prstClr val="black"/>
                </a:solidFill>
              </a:rPr>
              <a:t>johan.lindberg@trafikverket.se</a:t>
            </a:r>
            <a:endParaRPr lang="en-GB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80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npassad formgivn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LL_PPT_Vision Zero Academy.potx [Skrivskyddad]" id="{E2AC04BA-7BD3-43C2-B782-25DEED6FEC82}" vid="{880DA1D9-F337-406F-AA58-12C8EBD35FA9}"/>
    </a:ext>
  </a:extLst>
</a:theme>
</file>

<file path=ppt/theme/theme2.xml><?xml version="1.0" encoding="utf-8"?>
<a:theme xmlns:a="http://schemas.openxmlformats.org/drawingml/2006/main" name="1_Anpassad formgivn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LL_PPT_Vision Zero Academy.potx [Skrivskyddad]" id="{E2AC04BA-7BD3-43C2-B782-25DEED6FEC82}" vid="{3526C6D5-33A7-461F-A5CF-FA40298DDFFD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InfographicDocument" ma:contentTypeID="0x010100FFB43682ABBC854F8797EFF07C6E2BC0005E423E182CD73A4C9A92522598F6A644" ma:contentTypeVersion="33" ma:contentTypeDescription="" ma:contentTypeScope="" ma:versionID="387df9ea3150aa38553feb10d048a79a">
  <xsd:schema xmlns:xsd="http://www.w3.org/2001/XMLSchema" xmlns:xs="http://www.w3.org/2001/XMLSchema" xmlns:p="http://schemas.microsoft.com/office/2006/metadata/properties" xmlns:ns1="b35a27d7-1396-409e-8fc2-873a3cc5d79b" xmlns:ns3="http://schemas.microsoft.com/sharepoint/v3/fields" targetNamespace="http://schemas.microsoft.com/office/2006/metadata/properties" ma:root="true" ma:fieldsID="759a85db1fe60489f99ad8bac7df3115" ns1:_="" ns3:_="">
    <xsd:import namespace="b35a27d7-1396-409e-8fc2-873a3cc5d79b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1:ContentAuthor" minOccurs="0"/>
                <xsd:element ref="ns1:SubHeadline1" minOccurs="0"/>
                <xsd:element ref="ns1:nscDescription" minOccurs="0"/>
                <xsd:element ref="ns1:LaunchDate"/>
                <xsd:element ref="ns1:Document_x0020_Date" minOccurs="0"/>
                <xsd:element ref="ns1:ExpirationDate"/>
                <xsd:element ref="ns1:Preview_x0020_Image" minOccurs="0"/>
                <xsd:element ref="ns1:Publication" minOccurs="0"/>
                <xsd:element ref="ns1:CTA_x0020_Text" minOccurs="0"/>
                <xsd:element ref="ns1:Destination_x0020_URL" minOccurs="0"/>
                <xsd:element ref="ns1:CTA_x0020_LinkType" minOccurs="0"/>
                <xsd:element ref="ns1:BulletSet1" minOccurs="0"/>
                <xsd:element ref="ns3:wic_System_Copyright" minOccurs="0"/>
                <xsd:element ref="ns1:TaxCatchAll" minOccurs="0"/>
                <xsd:element ref="ns1:i5013cc543cb4191806f0ebb65c7ab1c" minOccurs="0"/>
                <xsd:element ref="ns1:pffc795a1d454bd58a32634e2f45c3e9" minOccurs="0"/>
                <xsd:element ref="ns1:TaxCatchAllLabel" minOccurs="0"/>
                <xsd:element ref="ns1:TaxKeywordTaxHTField" minOccurs="0"/>
                <xsd:element ref="ns1:jac045112f9b45ec8df8bef00c629050" minOccurs="0"/>
                <xsd:element ref="ns1:Membership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5a27d7-1396-409e-8fc2-873a3cc5d79b" elementFormDefault="qualified">
    <xsd:import namespace="http://schemas.microsoft.com/office/2006/documentManagement/types"/>
    <xsd:import namespace="http://schemas.microsoft.com/office/infopath/2007/PartnerControls"/>
    <xsd:element name="ContentAuthor" ma:index="0" nillable="true" ma:displayName="Content Author" ma:internalName="ContentAuthor">
      <xsd:simpleType>
        <xsd:restriction base="dms:Text">
          <xsd:maxLength value="255"/>
        </xsd:restriction>
      </xsd:simpleType>
    </xsd:element>
    <xsd:element name="SubHeadline1" ma:index="3" nillable="true" ma:displayName="SubHeadline" ma:internalName="SubHeadline1">
      <xsd:simpleType>
        <xsd:restriction base="dms:Unknown"/>
      </xsd:simpleType>
    </xsd:element>
    <xsd:element name="nscDescription" ma:index="4" nillable="true" ma:displayName="Descriptions" ma:internalName="nscDescription">
      <xsd:simpleType>
        <xsd:restriction base="dms:Unknown"/>
      </xsd:simpleType>
    </xsd:element>
    <xsd:element name="LaunchDate" ma:index="5" ma:displayName="Launch Date" ma:format="DateOnly" ma:internalName="LaunchDate">
      <xsd:simpleType>
        <xsd:restriction base="dms:DateTime"/>
      </xsd:simpleType>
    </xsd:element>
    <xsd:element name="Document_x0020_Date" ma:index="6" nillable="true" ma:displayName="Document Date" ma:default="[today]" ma:format="DateOnly" ma:internalName="Document_x0020_Date">
      <xsd:simpleType>
        <xsd:restriction base="dms:DateTime"/>
      </xsd:simpleType>
    </xsd:element>
    <xsd:element name="ExpirationDate" ma:index="7" ma:displayName="ExpirationDate" ma:format="DateOnly" ma:internalName="ExpirationDate">
      <xsd:simpleType>
        <xsd:restriction base="dms:DateTime"/>
      </xsd:simpleType>
    </xsd:element>
    <xsd:element name="Preview_x0020_Image" ma:index="9" nillable="true" ma:displayName="Preview Image" ma:internalName="Preview_x0020_Image" ma:readOnly="false">
      <xsd:simpleType>
        <xsd:restriction base="dms:Unknown"/>
      </xsd:simpleType>
    </xsd:element>
    <xsd:element name="Publication" ma:index="10" nillable="true" ma:displayName="Publication" ma:internalName="Publication">
      <xsd:simpleType>
        <xsd:restriction base="dms:Text">
          <xsd:maxLength value="255"/>
        </xsd:restriction>
      </xsd:simpleType>
    </xsd:element>
    <xsd:element name="CTA_x0020_Text" ma:index="11" nillable="true" ma:displayName="CTA Text" ma:internalName="CTA_x0020_Text">
      <xsd:simpleType>
        <xsd:restriction base="dms:Text">
          <xsd:maxLength value="20"/>
        </xsd:restriction>
      </xsd:simpleType>
    </xsd:element>
    <xsd:element name="Destination_x0020_URL" ma:index="12" nillable="true" ma:displayName="Destination URL" ma:format="Hyperlink" ma:internalName="Destination_x0020_UR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CTA_x0020_LinkType" ma:index="13" nillable="true" ma:displayName="CTA LinkType" ma:default="Open in same window" ma:format="RadioButtons" ma:internalName="CTA_x0020_LinkType">
      <xsd:simpleType>
        <xsd:restriction base="dms:Choice">
          <xsd:enumeration value="Open in same window"/>
          <xsd:enumeration value="Open in new window"/>
        </xsd:restriction>
      </xsd:simpleType>
    </xsd:element>
    <xsd:element name="BulletSet1" ma:index="16" nillable="true" ma:displayName="Bullet Set1" ma:internalName="BulletSet1">
      <xsd:simpleType>
        <xsd:restriction base="dms:Unknown"/>
      </xsd:simpleType>
    </xsd:element>
    <xsd:element name="TaxCatchAll" ma:index="19" nillable="true" ma:displayName="Taxonomy Catch All Column" ma:hidden="true" ma:list="{9c8e5353-3816-46fe-94d4-6ace37e6d7a7}" ma:internalName="TaxCatchAll" ma:showField="CatchAllData" ma:web="b35a27d7-1396-409e-8fc2-873a3cc5d79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i5013cc543cb4191806f0ebb65c7ab1c" ma:index="22" nillable="true" ma:taxonomy="true" ma:internalName="i5013cc543cb4191806f0ebb65c7ab1c" ma:taxonomyFieldName="Topic" ma:displayName="Topic" ma:default="" ma:fieldId="{25013cc5-43cb-4191-806f-0ebb65c7ab1c}" ma:taxonomyMulti="true" ma:sspId="1f17f519-9b20-4ccb-881f-8db445a03a3d" ma:termSetId="c53e90aa-3e63-4332-afa8-bdb26bbd734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ffc795a1d454bd58a32634e2f45c3e9" ma:index="24" ma:taxonomy="true" ma:internalName="pffc795a1d454bd58a32634e2f45c3e9" ma:taxonomyFieldName="Document_x0020_Type" ma:displayName="Document Type" ma:readOnly="false" ma:default="" ma:fieldId="{9ffc795a-1d45-4bd5-8a32-634e2f45c3e9}" ma:taxonomyMulti="true" ma:sspId="1f17f519-9b20-4ccb-881f-8db445a03a3d" ma:termSetId="50aae46d-0de5-40b4-95ad-db57947ff97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Label" ma:index="25" nillable="true" ma:displayName="Taxonomy Catch All Column1" ma:hidden="true" ma:list="{9c8e5353-3816-46fe-94d4-6ace37e6d7a7}" ma:internalName="TaxCatchAllLabel" ma:readOnly="true" ma:showField="CatchAllDataLabel" ma:web="b35a27d7-1396-409e-8fc2-873a3cc5d79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28" ma:taxonomy="true" ma:internalName="TaxKeywordTaxHTField" ma:taxonomyFieldName="TaxKeyword" ma:displayName="Enterprise Keywords" ma:fieldId="{23f27201-bee3-471e-b2e7-b64fd8b7ca38}" ma:taxonomyMulti="true" ma:sspId="7cbe96f4-19d9-4ba1-b99e-d0d61778c09d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jac045112f9b45ec8df8bef00c629050" ma:index="29" nillable="true" ma:taxonomy="true" ma:internalName="jac045112f9b45ec8df8bef00c629050" ma:taxonomyFieldName="Departments" ma:displayName="Departments" ma:default="" ma:fieldId="{3ac04511-2f9b-45ec-8df8-bef00c629050}" ma:taxonomyMulti="true" ma:sspId="1f17f519-9b20-4ccb-881f-8db445a03a3d" ma:termSetId="1b61d99c-7899-49fb-8c90-bc92c9126ca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mberships" ma:index="32" nillable="true" ma:displayName="Memberships" ma:default="Public" ma:format="Dropdown" ma:internalName="Memberships">
      <xsd:simpleType>
        <xsd:restriction base="dms:Choice">
          <xsd:enumeration value="Public"/>
          <xsd:enumeration value="Membership Level1"/>
          <xsd:enumeration value="Membership Level2"/>
          <xsd:enumeration value="Membership Level3"/>
          <xsd:enumeration value="Membership Level4"/>
          <xsd:enumeration value="Membership Level5"/>
          <xsd:enumeration value="Student"/>
          <xsd:enumeration value="Community Service"/>
          <xsd:enumeration value="NSC Members"/>
          <xsd:enumeration value="NSC Chapters"/>
          <xsd:enumeration value="Faculty"/>
          <xsd:enumeration value="First Aid &amp; CPR Instructor"/>
          <xsd:enumeration value="Training Center"/>
          <xsd:enumeration value="DDC Instructor"/>
          <xsd:enumeration value="JSE Joiner"/>
          <xsd:enumeration value="ASA"/>
          <xsd:enumeration value="MSCI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wic_System_Copyright" ma:index="17" nillable="true" ma:displayName="Copyright" ma:internalName="wic_System_Copyright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6" ma:displayName="Content Type"/>
        <xsd:element ref="dc:title" maxOccurs="1" ma:index="2" ma:displayName="HeadLine"/>
        <xsd:element ref="dc:subject" minOccurs="0" maxOccurs="1"/>
        <xsd:element ref="dc:description" minOccurs="0" maxOccurs="1" ma:index="14" ma:displayName="Comments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cation xmlns="b35a27d7-1396-409e-8fc2-873a3cc5d79b" xsi:nil="true"/>
    <TaxKeywordTaxHTField xmlns="b35a27d7-1396-409e-8fc2-873a3cc5d79b">
      <Terms xmlns="http://schemas.microsoft.com/office/infopath/2007/PartnerControls">
        <TermInfo xmlns="http://schemas.microsoft.com/office/infopath/2007/PartnerControls">
          <TermName xmlns="http://schemas.microsoft.com/office/infopath/2007/PartnerControls">rtz</TermName>
          <TermId xmlns="http://schemas.microsoft.com/office/infopath/2007/PartnerControls">54d337f7-e54d-4d3a-a432-5a3dfcc9035d</TermId>
        </TermInfo>
      </Terms>
    </TaxKeywordTaxHTField>
    <CTA_x0020_LinkType xmlns="b35a27d7-1396-409e-8fc2-873a3cc5d79b">Open in same window</CTA_x0020_LinkType>
    <SubHeadline1 xmlns="b35a27d7-1396-409e-8fc2-873a3cc5d79b" xsi:nil="true"/>
    <pffc795a1d454bd58a32634e2f45c3e9 xmlns="b35a27d7-1396-409e-8fc2-873a3cc5d79b">
      <Terms xmlns="http://schemas.microsoft.com/office/infopath/2007/PartnerControls">
        <TermInfo xmlns="http://schemas.microsoft.com/office/infopath/2007/PartnerControls">
          <TermName xmlns="http://schemas.microsoft.com/office/infopath/2007/PartnerControls">Educational</TermName>
          <TermId xmlns="http://schemas.microsoft.com/office/infopath/2007/PartnerControls">2ccee355-b2dd-4a32-acde-0a8b816bffd5</TermId>
        </TermInfo>
      </Terms>
    </pffc795a1d454bd58a32634e2f45c3e9>
    <Destination_x0020_URL xmlns="b35a27d7-1396-409e-8fc2-873a3cc5d79b">
      <Url xsi:nil="true"/>
      <Description xsi:nil="true"/>
    </Destination_x0020_URL>
    <ContentAuthor xmlns="b35a27d7-1396-409e-8fc2-873a3cc5d79b" xsi:nil="true"/>
    <nscDescription xmlns="b35a27d7-1396-409e-8fc2-873a3cc5d79b" xsi:nil="true"/>
    <CTA_x0020_Text xmlns="b35a27d7-1396-409e-8fc2-873a3cc5d79b" xsi:nil="true"/>
    <ExpirationDate xmlns="b35a27d7-1396-409e-8fc2-873a3cc5d79b">2099-04-23T05:00:00+00:00</ExpirationDate>
    <BulletSet1 xmlns="b35a27d7-1396-409e-8fc2-873a3cc5d79b" xsi:nil="true"/>
    <wic_System_Copyright xmlns="http://schemas.microsoft.com/sharepoint/v3/fields" xsi:nil="true"/>
    <Memberships xmlns="b35a27d7-1396-409e-8fc2-873a3cc5d79b">Public</Memberships>
    <TaxCatchAll xmlns="b35a27d7-1396-409e-8fc2-873a3cc5d79b">
      <Value>7444</Value>
      <Value>111</Value>
    </TaxCatchAll>
    <LaunchDate xmlns="b35a27d7-1396-409e-8fc2-873a3cc5d79b">2017-10-23T05:00:00+00:00</LaunchDate>
    <Document_x0020_Date xmlns="b35a27d7-1396-409e-8fc2-873a3cc5d79b">2017-10-23T05:00:00+00:00</Document_x0020_Date>
    <Preview_x0020_Image xmlns="b35a27d7-1396-409e-8fc2-873a3cc5d79b" xsi:nil="true"/>
    <i5013cc543cb4191806f0ebb65c7ab1c xmlns="b35a27d7-1396-409e-8fc2-873a3cc5d79b">
      <Terms xmlns="http://schemas.microsoft.com/office/infopath/2007/PartnerControls"/>
    </i5013cc543cb4191806f0ebb65c7ab1c>
    <jac045112f9b45ec8df8bef00c629050 xmlns="b35a27d7-1396-409e-8fc2-873a3cc5d79b">
      <Terms xmlns="http://schemas.microsoft.com/office/infopath/2007/PartnerControls"/>
    </jac045112f9b45ec8df8bef00c629050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customXsn xmlns="http://schemas.microsoft.com/office/2006/metadata/customXsn">
  <xsnLocation/>
  <cached>True</cached>
  <openByDefault>True</openByDefault>
  <xsnScope/>
</customXsn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Presentation_NY" ma:contentTypeID="0x010100A51C9DB216EA9946801B43099F65C9D50013D6BB7E9AE1274387E1E151FCC3D44A" ma:contentTypeVersion="9" ma:contentTypeDescription="" ma:contentTypeScope="" ma:versionID="9567f3fb0b64443fcfc517c03e2e880f">
  <xsd:schema xmlns:xsd="http://www.w3.org/2001/XMLSchema" xmlns:xs="http://www.w3.org/2001/XMLSchema" xmlns:p="http://schemas.microsoft.com/office/2006/metadata/properties" xmlns:ns2="46b3c23b-5501-4bd0-8fef-8fe7f3b10f57" xmlns:ns3="http://schemas.microsoft.com/sharepoint/v4/fields" targetNamespace="http://schemas.microsoft.com/office/2006/metadata/properties" ma:root="true" ma:fieldsID="6a9743ddf303bc934dca99e2a548b133" ns2:_="" ns3:_="">
    <xsd:import namespace="46b3c23b-5501-4bd0-8fef-8fe7f3b10f57"/>
    <xsd:import namespace="http://schemas.microsoft.com/sharepoint/v4/fields"/>
    <xsd:element name="properties">
      <xsd:complexType>
        <xsd:sequence>
          <xsd:element name="documentManagement">
            <xsd:complexType>
              <xsd:all>
                <xsd:element ref="ns2:Skapat_x0020_av_x0020_NY"/>
                <xsd:element ref="ns2:Dokumenttitel_x0020_NY"/>
                <xsd:element ref="ns2:Dokumentdatum_x0020_NY"/>
                <xsd:element ref="ns3:TRVversionN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b3c23b-5501-4bd0-8fef-8fe7f3b10f57" elementFormDefault="qualified">
    <xsd:import namespace="http://schemas.microsoft.com/office/2006/documentManagement/types"/>
    <xsd:import namespace="http://schemas.microsoft.com/office/infopath/2007/PartnerControls"/>
    <xsd:element name="Skapat_x0020_av_x0020_NY" ma:index="1" ma:displayName="Skapat av NY" ma:description="Efternamn Namn, org" ma:internalName="Skapat_x0020_av_x0020_NY" ma:readOnly="false">
      <xsd:simpleType>
        <xsd:restriction base="dms:Text">
          <xsd:maxLength value="255"/>
        </xsd:restriction>
      </xsd:simpleType>
    </xsd:element>
    <xsd:element name="Dokumenttitel_x0020_NY" ma:index="2" ma:displayName="Dokumenttitel NY" ma:description="Skriv en kortfattad rubrik med det viktigaste nyckelordet först" ma:internalName="Dokumenttitel_x0020_NY" ma:readOnly="false">
      <xsd:simpleType>
        <xsd:restriction base="dms:Text">
          <xsd:maxLength value="255"/>
        </xsd:restriction>
      </xsd:simpleType>
    </xsd:element>
    <xsd:element name="Dokumentdatum_x0020_NY" ma:index="3" ma:displayName="Dokumentdatum NY" ma:description="Datum när dokumentet är fastställt" ma:format="DateOnly" ma:internalName="Dokumentdatum_x0020_NY" ma:readOnly="fals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/fields" elementFormDefault="qualified">
    <xsd:import namespace="http://schemas.microsoft.com/office/2006/documentManagement/types"/>
    <xsd:import namespace="http://schemas.microsoft.com/office/infopath/2007/PartnerControls"/>
    <xsd:element name="TRVversionNY" ma:index="4" nillable="true" ma:displayName="TRVversionNY" ma:internalName="TRVversionNY" ma:readOnly="false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9" ma:displayName="Innehållstyp"/>
        <xsd:element ref="dc:title" minOccurs="0" maxOccurs="1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E485F23-9D71-4CA6-84FE-B0064C286600}"/>
</file>

<file path=customXml/itemProps2.xml><?xml version="1.0" encoding="utf-8"?>
<ds:datastoreItem xmlns:ds="http://schemas.openxmlformats.org/officeDocument/2006/customXml" ds:itemID="{FE7C45D2-E762-41BA-95A3-AA2E355D0F6D}"/>
</file>

<file path=customXml/itemProps3.xml><?xml version="1.0" encoding="utf-8"?>
<ds:datastoreItem xmlns:ds="http://schemas.openxmlformats.org/officeDocument/2006/customXml" ds:itemID="{6FA283AF-CA02-45A8-902A-03F1BEB76C8D}"/>
</file>

<file path=customXml/itemProps4.xml><?xml version="1.0" encoding="utf-8"?>
<ds:datastoreItem xmlns:ds="http://schemas.openxmlformats.org/officeDocument/2006/customXml" ds:itemID="{D8671794-6B1A-4B57-8D21-E182102D624C}">
  <ds:schemaRefs>
    <ds:schemaRef ds:uri="http://schemas.microsoft.com/office/2006/metadata/customXsn"/>
  </ds:schemaRefs>
</ds:datastoreItem>
</file>

<file path=customXml/itemProps5.xml><?xml version="1.0" encoding="utf-8"?>
<ds:datastoreItem xmlns:ds="http://schemas.openxmlformats.org/officeDocument/2006/customXml" ds:itemID="{64FBC033-448A-4EE3-A487-224892427A2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6b3c23b-5501-4bd0-8fef-8fe7f3b10f57"/>
    <ds:schemaRef ds:uri="http://schemas.microsoft.com/sharepoint/v4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1066</TotalTime>
  <Words>88</Words>
  <Application>Microsoft Office PowerPoint</Application>
  <PresentationFormat>On-screen Show (16:9)</PresentationFormat>
  <Paragraphs>25</Paragraphs>
  <Slides>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Anpassad formgivning</vt:lpstr>
      <vt:lpstr>1_Anpassad formgivning</vt:lpstr>
      <vt:lpstr>PowerPoint Presentation</vt:lpstr>
      <vt:lpstr>PowerPoint Presentation</vt:lpstr>
      <vt:lpstr>Kinetic energy illustrated as Potential energy</vt:lpstr>
      <vt:lpstr>Separate          or          reduce speed to 30-40 km/h</vt:lpstr>
      <vt:lpstr>From intersections to roundabouts</vt:lpstr>
      <vt:lpstr>PowerPoint Presentation</vt:lpstr>
      <vt:lpstr>PowerPoint Presentation</vt:lpstr>
    </vt:vector>
  </TitlesOfParts>
  <Company>Trafikverket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Vision Zero Academy</dc:title>
  <dc:creator>Jonsson Baars Kristina, Kng</dc:creator>
  <cp:keywords>rtz</cp:keywords>
  <dc:description/>
  <cp:lastModifiedBy>Susan Crotty</cp:lastModifiedBy>
  <cp:revision>59</cp:revision>
  <cp:lastPrinted>2014-04-29T09:11:13Z</cp:lastPrinted>
  <dcterms:created xsi:type="dcterms:W3CDTF">2017-01-23T06:48:37Z</dcterms:created>
  <dcterms:modified xsi:type="dcterms:W3CDTF">2017-10-13T06:06:12Z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0x010100FFB43682ABBC854F8797EFF07C6E2BC0005E423E182CD73A4C9A92522598F6A644</vt:lpwstr>
  </property>
  <property fmtid="{D5CDD505-2E9C-101B-9397-08002B2CF9AE}" pid="3" name="TaxKeyword">
    <vt:lpwstr>7444;#rtz|54d337f7-e54d-4d3a-a432-5a3dfcc9035d</vt:lpwstr>
  </property>
  <property fmtid="{D5CDD505-2E9C-101B-9397-08002B2CF9AE}" pid="4" name="Topic">
    <vt:lpwstr/>
  </property>
  <property fmtid="{D5CDD505-2E9C-101B-9397-08002B2CF9AE}" pid="5" name="Document Type">
    <vt:lpwstr>111;#Educational|2ccee355-b2dd-4a32-acde-0a8b816bffd5</vt:lpwstr>
  </property>
  <property fmtid="{D5CDD505-2E9C-101B-9397-08002B2CF9AE}" pid="6" name="Departments">
    <vt:lpwstr/>
  </property>
</Properties>
</file>