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6" r:id="rId9"/>
    <p:sldId id="267" r:id="rId10"/>
    <p:sldId id="268" r:id="rId11"/>
    <p:sldId id="263" r:id="rId12"/>
    <p:sldId id="270" r:id="rId13"/>
    <p:sldId id="264" r:id="rId14"/>
    <p:sldId id="273" r:id="rId15"/>
    <p:sldId id="271" r:id="rId16"/>
    <p:sldId id="272" r:id="rId17"/>
    <p:sldId id="274" r:id="rId18"/>
    <p:sldId id="265" r:id="rId19"/>
    <p:sldId id="262" r:id="rId20"/>
    <p:sldId id="275" r:id="rId21"/>
    <p:sldId id="277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C116-362A-41E2-9E60-E03E69174E3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F23F6-9583-4D5D-8B9F-1A7DD5A0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6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23F6-9583-4D5D-8B9F-1A7DD5A005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6896D7-1865-4045-A064-741D5716922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62EDB0-4658-174A-BD2C-E6BDEEC55B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9</a:t>
            </a:r>
            <a:endParaRPr lang="en-US" sz="40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Respiratory Protection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03" y="1673893"/>
            <a:ext cx="2335739" cy="28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68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Precipitation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2705006"/>
            <a:ext cx="6527800" cy="22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N-Series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N95 particulate filter—at least 95% </a:t>
            </a:r>
            <a:r>
              <a:rPr lang="en-US" dirty="0" smtClean="0"/>
              <a:t>efficient </a:t>
            </a:r>
          </a:p>
          <a:p>
            <a:r>
              <a:rPr lang="en-US" dirty="0" smtClean="0"/>
              <a:t>N99 </a:t>
            </a:r>
            <a:r>
              <a:rPr lang="en-US" dirty="0"/>
              <a:t>(previously low efficiency) particulate filter—at least 99% </a:t>
            </a:r>
            <a:r>
              <a:rPr lang="en-US" dirty="0" smtClean="0"/>
              <a:t>efficient</a:t>
            </a:r>
            <a:endParaRPr lang="en-US" dirty="0"/>
          </a:p>
          <a:p>
            <a:r>
              <a:rPr lang="en-US" dirty="0" smtClean="0"/>
              <a:t>N100 </a:t>
            </a:r>
            <a:r>
              <a:rPr lang="en-US" dirty="0"/>
              <a:t>(previously high efficiency) particulate filter—at least 99.97</a:t>
            </a:r>
            <a:r>
              <a:rPr lang="en-US" dirty="0" smtClean="0"/>
              <a:t>%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R-Series </a:t>
            </a:r>
            <a:r>
              <a:rPr lang="en-US" dirty="0"/>
              <a:t>F</a:t>
            </a:r>
            <a:r>
              <a:rPr lang="en-US" dirty="0" smtClean="0"/>
              <a:t>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R95 particulate filter—at least 95</a:t>
            </a:r>
            <a:r>
              <a:rPr lang="en-US" dirty="0" smtClean="0"/>
              <a:t>% </a:t>
            </a:r>
            <a:r>
              <a:rPr lang="en-US" dirty="0"/>
              <a:t>efficient </a:t>
            </a:r>
            <a:endParaRPr lang="en-US" dirty="0" smtClean="0"/>
          </a:p>
          <a:p>
            <a:r>
              <a:rPr lang="en-US" dirty="0" smtClean="0"/>
              <a:t>R99 </a:t>
            </a:r>
            <a:r>
              <a:rPr lang="en-US" dirty="0"/>
              <a:t>(previously low efficiency) particulate filter—at least 99</a:t>
            </a:r>
            <a:r>
              <a:rPr lang="en-US" dirty="0" smtClean="0"/>
              <a:t>% </a:t>
            </a:r>
            <a:r>
              <a:rPr lang="en-US" dirty="0"/>
              <a:t>efficient</a:t>
            </a:r>
          </a:p>
          <a:p>
            <a:r>
              <a:rPr lang="en-US" dirty="0" smtClean="0"/>
              <a:t>R100 </a:t>
            </a:r>
            <a:r>
              <a:rPr lang="en-US" dirty="0"/>
              <a:t>(previously high efficiency) particulate filter—at least 99.97</a:t>
            </a:r>
            <a:r>
              <a:rPr lang="en-US" dirty="0" smtClean="0"/>
              <a:t>%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7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P-Series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P95 particulate filter—at least 95% </a:t>
            </a:r>
            <a:r>
              <a:rPr lang="en-US" dirty="0" smtClean="0"/>
              <a:t>efficient</a:t>
            </a:r>
          </a:p>
          <a:p>
            <a:r>
              <a:rPr lang="en-US" dirty="0" smtClean="0"/>
              <a:t>P99 </a:t>
            </a:r>
            <a:r>
              <a:rPr lang="en-US" dirty="0"/>
              <a:t>(previously low efficiency) particulate filter—at least 99</a:t>
            </a:r>
            <a:r>
              <a:rPr lang="en-US" dirty="0" smtClean="0"/>
              <a:t>% </a:t>
            </a:r>
            <a:r>
              <a:rPr lang="en-US" dirty="0"/>
              <a:t>efficient</a:t>
            </a:r>
          </a:p>
          <a:p>
            <a:r>
              <a:rPr lang="en-US" dirty="0" smtClean="0"/>
              <a:t>P100 </a:t>
            </a:r>
            <a:r>
              <a:rPr lang="en-US" dirty="0"/>
              <a:t>(previously high efficiency) particulate filter—at least 99.97% </a:t>
            </a:r>
            <a:r>
              <a:rPr lang="en-US" dirty="0" smtClean="0"/>
              <a:t>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0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663700"/>
          </a:xfrm>
        </p:spPr>
        <p:txBody>
          <a:bodyPr>
            <a:noAutofit/>
          </a:bodyPr>
          <a:lstStyle/>
          <a:p>
            <a:r>
              <a:rPr lang="en-US" dirty="0" smtClean="0"/>
              <a:t>Vapor and Gas Removal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044700"/>
            <a:ext cx="5433916" cy="3561965"/>
          </a:xfrm>
        </p:spPr>
        <p:txBody>
          <a:bodyPr/>
          <a:lstStyle/>
          <a:p>
            <a:r>
              <a:rPr lang="en-US" dirty="0" smtClean="0"/>
              <a:t>Adsorption</a:t>
            </a:r>
          </a:p>
          <a:p>
            <a:r>
              <a:rPr lang="en-US" dirty="0" smtClean="0"/>
              <a:t>Absorption</a:t>
            </a:r>
          </a:p>
          <a:p>
            <a:r>
              <a:rPr lang="en-US" dirty="0" smtClean="0"/>
              <a:t>Catalyst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18381"/>
            <a:ext cx="8242300" cy="1380219"/>
          </a:xfrm>
        </p:spPr>
        <p:txBody>
          <a:bodyPr>
            <a:normAutofit/>
          </a:bodyPr>
          <a:lstStyle/>
          <a:p>
            <a:r>
              <a:rPr lang="en-US" dirty="0" smtClean="0"/>
              <a:t>Air-Purifying Respirators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148" y="3736437"/>
            <a:ext cx="2494139" cy="2721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46" y="1629486"/>
            <a:ext cx="3850336" cy="3831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137" y="1479182"/>
            <a:ext cx="2812163" cy="2257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446" y="5511800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424048" y="6462667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850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231900"/>
          </a:xfrm>
        </p:spPr>
        <p:txBody>
          <a:bodyPr>
            <a:normAutofit/>
          </a:bodyPr>
          <a:lstStyle/>
          <a:p>
            <a:r>
              <a:rPr lang="en-US" dirty="0" smtClean="0"/>
              <a:t>Air-Purifying Respirators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Disposable air-purifying respirators</a:t>
            </a:r>
          </a:p>
          <a:p>
            <a:r>
              <a:rPr lang="en-US" dirty="0" smtClean="0"/>
              <a:t>Reusable quarter-face</a:t>
            </a:r>
            <a:r>
              <a:rPr lang="en-US" dirty="0"/>
              <a:t>, </a:t>
            </a:r>
            <a:r>
              <a:rPr lang="en-US" dirty="0" smtClean="0"/>
              <a:t>half-face</a:t>
            </a:r>
            <a:r>
              <a:rPr lang="en-US" dirty="0"/>
              <a:t>, or </a:t>
            </a:r>
            <a:r>
              <a:rPr lang="en-US" dirty="0" smtClean="0"/>
              <a:t>full-face Respirators</a:t>
            </a:r>
          </a:p>
          <a:p>
            <a:r>
              <a:rPr lang="en-US" dirty="0" smtClean="0"/>
              <a:t>Mouthpiece respirator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4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Air-Purifying Respirators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Powered air-purifying respirator </a:t>
            </a:r>
            <a:r>
              <a:rPr lang="en-US" dirty="0"/>
              <a:t>(PAPR)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9" y="2271366"/>
            <a:ext cx="7910360" cy="4006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419" y="6295092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956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961973"/>
            <a:ext cx="2755900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90600"/>
          </a:xfrm>
        </p:spPr>
        <p:txBody>
          <a:bodyPr/>
          <a:lstStyle/>
          <a:p>
            <a:r>
              <a:rPr lang="en-US" dirty="0"/>
              <a:t>Atmosphere-Supplying Respirators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749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Self-contained breathing apparatus</a:t>
            </a:r>
          </a:p>
          <a:p>
            <a:r>
              <a:rPr lang="en-US" dirty="0"/>
              <a:t> </a:t>
            </a:r>
            <a:r>
              <a:rPr lang="en-US" dirty="0" smtClean="0"/>
              <a:t>Air-line respirators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779752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720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70169"/>
            <a:ext cx="6565900" cy="469412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969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Assigned Protection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Occupational Safety and Health Administration (OSHA) requirements for respiratory protection.</a:t>
            </a:r>
          </a:p>
          <a:p>
            <a:r>
              <a:rPr lang="en-US" dirty="0" smtClean="0"/>
              <a:t>Describe </a:t>
            </a:r>
            <a:r>
              <a:rPr lang="en-US" dirty="0"/>
              <a:t>basic human anatomy and function of the lungs.</a:t>
            </a:r>
          </a:p>
          <a:p>
            <a:r>
              <a:rPr lang="en-US" dirty="0" smtClean="0"/>
              <a:t>Outline </a:t>
            </a:r>
            <a:r>
              <a:rPr lang="en-US" dirty="0"/>
              <a:t>the requirements for medical clearance needed prior to wearing a respirator.</a:t>
            </a:r>
          </a:p>
          <a:p>
            <a:r>
              <a:rPr lang="en-US" dirty="0" smtClean="0"/>
              <a:t>Understand </a:t>
            </a:r>
            <a:r>
              <a:rPr lang="en-US" dirty="0"/>
              <a:t>how respirators work and the different types available.</a:t>
            </a:r>
          </a:p>
          <a:p>
            <a:r>
              <a:rPr lang="en-US" dirty="0" smtClean="0"/>
              <a:t>Review </a:t>
            </a:r>
            <a:r>
              <a:rPr lang="en-US" dirty="0"/>
              <a:t>the respirator fit-testing purpose and process.</a:t>
            </a:r>
          </a:p>
        </p:txBody>
      </p:sp>
    </p:spTree>
    <p:extLst>
      <p:ext uri="{BB962C8B-B14F-4D97-AF65-F5344CB8AC3E}">
        <p14:creationId xmlns:p14="http://schemas.microsoft.com/office/powerpoint/2010/main" val="127168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Evaluations determine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imitations </a:t>
            </a:r>
            <a:r>
              <a:rPr lang="en-US" dirty="0"/>
              <a:t>of respirator use by the worker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or follow-up medical evaluations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the worker can use the type of respirator being provided by </a:t>
            </a:r>
            <a:r>
              <a:rPr lang="en-US" dirty="0" smtClean="0"/>
              <a:t>the employer</a:t>
            </a:r>
            <a:endParaRPr lang="en-US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the employer must provide an additional type of respirator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the employee is medically fit to use a respirator</a:t>
            </a:r>
          </a:p>
        </p:txBody>
      </p:sp>
    </p:spTree>
    <p:extLst>
      <p:ext uri="{BB962C8B-B14F-4D97-AF65-F5344CB8AC3E}">
        <p14:creationId xmlns:p14="http://schemas.microsoft.com/office/powerpoint/2010/main" val="139278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Fit-Testing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50363"/>
          </a:xfrm>
        </p:spPr>
        <p:txBody>
          <a:bodyPr/>
          <a:lstStyle/>
          <a:p>
            <a:r>
              <a:rPr lang="en-US" dirty="0" smtClean="0"/>
              <a:t>Qualitative fit-testing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5" y="2550563"/>
            <a:ext cx="7458611" cy="337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35" y="5890162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864100" y="5890162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247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Fit-Testing Procedures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50363"/>
          </a:xfrm>
        </p:spPr>
        <p:txBody>
          <a:bodyPr/>
          <a:lstStyle/>
          <a:p>
            <a:r>
              <a:rPr lang="en-US" dirty="0" smtClean="0"/>
              <a:t>Quantitative fit-testing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25" y="1524000"/>
            <a:ext cx="3417299" cy="4856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825" y="6380162"/>
            <a:ext cx="2600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 from MSA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887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Fit-Testing Procedures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1773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Normal breathing</a:t>
            </a:r>
          </a:p>
          <a:p>
            <a:r>
              <a:rPr lang="en-US" dirty="0" smtClean="0"/>
              <a:t>Deep breathing</a:t>
            </a:r>
          </a:p>
          <a:p>
            <a:r>
              <a:rPr lang="en-US" dirty="0" smtClean="0"/>
              <a:t>Turning head side to side</a:t>
            </a:r>
          </a:p>
          <a:p>
            <a:r>
              <a:rPr lang="en-US" dirty="0" smtClean="0"/>
              <a:t>Moving head up and down</a:t>
            </a:r>
          </a:p>
          <a:p>
            <a:r>
              <a:rPr lang="en-US" dirty="0" smtClean="0"/>
              <a:t>Talking (reciting the rainbow passage)</a:t>
            </a:r>
          </a:p>
          <a:p>
            <a:r>
              <a:rPr lang="en-US" dirty="0" smtClean="0"/>
              <a:t>Grimace (making faces)</a:t>
            </a:r>
          </a:p>
          <a:p>
            <a:r>
              <a:rPr lang="en-US" dirty="0" smtClean="0"/>
              <a:t>Bending over or jogging in place</a:t>
            </a:r>
          </a:p>
          <a:p>
            <a:r>
              <a:rPr lang="en-US" dirty="0" smtClean="0"/>
              <a:t>Normal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0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98600"/>
          </a:xfrm>
        </p:spPr>
        <p:txBody>
          <a:bodyPr>
            <a:normAutofit/>
          </a:bodyPr>
          <a:lstStyle/>
          <a:p>
            <a:r>
              <a:rPr lang="en-US" dirty="0" smtClean="0"/>
              <a:t>OSHA 29 </a:t>
            </a:r>
            <a:r>
              <a:rPr lang="en-US" dirty="0"/>
              <a:t>CFR 1910.134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Respiratory </a:t>
            </a:r>
            <a:r>
              <a:rPr lang="en-US" dirty="0"/>
              <a:t>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6300"/>
            <a:ext cx="8229600" cy="3979863"/>
          </a:xfrm>
        </p:spPr>
        <p:txBody>
          <a:bodyPr/>
          <a:lstStyle/>
          <a:p>
            <a:r>
              <a:rPr lang="en-US" dirty="0" smtClean="0"/>
              <a:t>Used in general industry</a:t>
            </a:r>
          </a:p>
          <a:p>
            <a:r>
              <a:rPr lang="en-US" dirty="0" smtClean="0"/>
              <a:t>When engineering controls are not feasible, employers must provide appropriate PPE.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838700"/>
          </a:xfrm>
        </p:spPr>
        <p:txBody>
          <a:bodyPr>
            <a:normAutofit/>
          </a:bodyPr>
          <a:lstStyle/>
          <a:p>
            <a:r>
              <a:rPr lang="en-US" dirty="0" smtClean="0"/>
              <a:t>Must include: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for selecting respirators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evaluation of employees using </a:t>
            </a:r>
            <a:r>
              <a:rPr lang="en-US" dirty="0" smtClean="0"/>
              <a:t>respirators</a:t>
            </a:r>
          </a:p>
          <a:p>
            <a:pPr lvl="1"/>
            <a:r>
              <a:rPr lang="en-US" dirty="0"/>
              <a:t>fit-testing of respirators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for proper use of respirators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for cleaning and disinfecting respirators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for air quality in using air-supplied respirators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and training procedures</a:t>
            </a:r>
          </a:p>
          <a:p>
            <a:pPr lvl="1"/>
            <a:r>
              <a:rPr lang="en-US" dirty="0" smtClean="0"/>
              <a:t>evaluating </a:t>
            </a:r>
            <a:r>
              <a:rPr lang="en-US" dirty="0"/>
              <a:t>the effectiveness of the respiratory protection program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where respirators are not required</a:t>
            </a:r>
          </a:p>
        </p:txBody>
      </p:sp>
    </p:spTree>
    <p:extLst>
      <p:ext uri="{BB962C8B-B14F-4D97-AF65-F5344CB8AC3E}">
        <p14:creationId xmlns:p14="http://schemas.microsoft.com/office/powerpoint/2010/main" val="54966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16313"/>
            <a:ext cx="5376335" cy="460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6413500"/>
            <a:ext cx="50577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Blausen.com staff. </a:t>
            </a:r>
            <a:r>
              <a:rPr lang="en-US" sz="1050" dirty="0" err="1"/>
              <a:t>Blausen</a:t>
            </a:r>
            <a:r>
              <a:rPr lang="en-US" sz="1050" dirty="0"/>
              <a:t> gallery 2014. </a:t>
            </a:r>
            <a:r>
              <a:rPr lang="en-US" sz="1050" dirty="0" err="1"/>
              <a:t>Wikiversity</a:t>
            </a:r>
            <a:r>
              <a:rPr lang="en-US" sz="1050" dirty="0"/>
              <a:t> Journal of Medicine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15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Respiratory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9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Impaction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44343"/>
            <a:ext cx="6832600" cy="29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78100"/>
            <a:ext cx="6630366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6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9" y="2489200"/>
            <a:ext cx="6412981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Diffusion/Brownian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416761"/>
            <a:ext cx="6731000" cy="2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88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8B5D0D68C469BC9C241D2B82C96" ma:contentTypeVersion="1" ma:contentTypeDescription="Create a new document." ma:contentTypeScope="" ma:versionID="d85dfe08a8ee2e791135ef72733ea7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b18ac3bd9611d970f44e6085f8c6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655A9A-F9F2-4DA8-81E5-0BBB98E48A6B}"/>
</file>

<file path=customXml/itemProps2.xml><?xml version="1.0" encoding="utf-8"?>
<ds:datastoreItem xmlns:ds="http://schemas.openxmlformats.org/officeDocument/2006/customXml" ds:itemID="{262CAAD0-0BBD-47BF-939D-C665925EEB49}"/>
</file>

<file path=customXml/itemProps3.xml><?xml version="1.0" encoding="utf-8"?>
<ds:datastoreItem xmlns:ds="http://schemas.openxmlformats.org/officeDocument/2006/customXml" ds:itemID="{EC4634DB-9851-4E8C-8790-738AB359F5D9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422</TotalTime>
  <Words>469</Words>
  <Application>Microsoft Office PowerPoint</Application>
  <PresentationFormat>On-screen Show (4:3)</PresentationFormat>
  <Paragraphs>84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CHAPTER 9</vt:lpstr>
      <vt:lpstr>Learning Objectives</vt:lpstr>
      <vt:lpstr>OSHA 29 CFR 1910.134  Respiratory Protection</vt:lpstr>
      <vt:lpstr>Written Programs</vt:lpstr>
      <vt:lpstr>PowerPoint Presentation</vt:lpstr>
      <vt:lpstr>Inertial Impaction</vt:lpstr>
      <vt:lpstr>Interception</vt:lpstr>
      <vt:lpstr>Sedimentation</vt:lpstr>
      <vt:lpstr>Diffusion/Brownian Motion</vt:lpstr>
      <vt:lpstr>Electrostatic Precipitation</vt:lpstr>
      <vt:lpstr>N-Series Filters</vt:lpstr>
      <vt:lpstr>R-Series Filters</vt:lpstr>
      <vt:lpstr>P-Series Filters</vt:lpstr>
      <vt:lpstr>Vapor and Gas Removal Mechanisms</vt:lpstr>
      <vt:lpstr>Air-Purifying Respirators</vt:lpstr>
      <vt:lpstr>Air-Purifying Respirators (cont.)</vt:lpstr>
      <vt:lpstr>Air-Purifying Respirators (Cont.)</vt:lpstr>
      <vt:lpstr>Atmosphere-Supplying Respirators</vt:lpstr>
      <vt:lpstr>PowerPoint Presentation</vt:lpstr>
      <vt:lpstr>Medical Evaluation</vt:lpstr>
      <vt:lpstr>Fit-Testing Procedures</vt:lpstr>
      <vt:lpstr>Fit-Testing Procedures (cont.)</vt:lpstr>
      <vt:lpstr>Fit-Testing Procedures (cont.)</vt:lpstr>
    </vt:vector>
  </TitlesOfParts>
  <Company>EPG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</dc:title>
  <dc:creator>Thomas Fuller</dc:creator>
  <cp:lastModifiedBy>Deborah Meyer</cp:lastModifiedBy>
  <cp:revision>15</cp:revision>
  <dcterms:created xsi:type="dcterms:W3CDTF">2016-07-14T14:41:08Z</dcterms:created>
  <dcterms:modified xsi:type="dcterms:W3CDTF">2016-09-30T14:19:18Z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0x010100B01B48B5D0D68C469BC9C241D2B82C96</vt:lpwstr>
  </property>
</Properties>
</file>