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219" r:id="rId1"/>
  </p:sldMasterIdLst>
  <p:notesMasterIdLst>
    <p:notesMasterId r:id="rId22"/>
  </p:notesMasterIdLst>
  <p:handoutMasterIdLst>
    <p:handoutMasterId r:id="rId23"/>
  </p:handoutMasterIdLst>
  <p:sldIdLst>
    <p:sldId id="338" r:id="rId2"/>
    <p:sldId id="377" r:id="rId3"/>
    <p:sldId id="378" r:id="rId4"/>
    <p:sldId id="379" r:id="rId5"/>
    <p:sldId id="380" r:id="rId6"/>
    <p:sldId id="381" r:id="rId7"/>
    <p:sldId id="382" r:id="rId8"/>
    <p:sldId id="383" r:id="rId9"/>
    <p:sldId id="384" r:id="rId10"/>
    <p:sldId id="385" r:id="rId11"/>
    <p:sldId id="394" r:id="rId12"/>
    <p:sldId id="386" r:id="rId13"/>
    <p:sldId id="387" r:id="rId14"/>
    <p:sldId id="388" r:id="rId15"/>
    <p:sldId id="389" r:id="rId16"/>
    <p:sldId id="390" r:id="rId17"/>
    <p:sldId id="391" r:id="rId18"/>
    <p:sldId id="392" r:id="rId19"/>
    <p:sldId id="395" r:id="rId20"/>
    <p:sldId id="393" r:id="rId2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b="1" kern="1200">
        <a:solidFill>
          <a:srgbClr val="475761"/>
        </a:solidFill>
        <a:latin typeface="Trump Mediaeval" charset="0"/>
        <a:ea typeface="MS PGothic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b="1" kern="1200">
        <a:solidFill>
          <a:srgbClr val="475761"/>
        </a:solidFill>
        <a:latin typeface="Trump Mediaeval" charset="0"/>
        <a:ea typeface="MS PGothic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b="1" kern="1200">
        <a:solidFill>
          <a:srgbClr val="475761"/>
        </a:solidFill>
        <a:latin typeface="Trump Mediaeval" charset="0"/>
        <a:ea typeface="MS PGothic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b="1" kern="1200">
        <a:solidFill>
          <a:srgbClr val="475761"/>
        </a:solidFill>
        <a:latin typeface="Trump Mediaeval" charset="0"/>
        <a:ea typeface="MS PGothic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b="1" kern="1200">
        <a:solidFill>
          <a:srgbClr val="475761"/>
        </a:solidFill>
        <a:latin typeface="Trump Mediaev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4400" b="1" kern="1200">
        <a:solidFill>
          <a:srgbClr val="475761"/>
        </a:solidFill>
        <a:latin typeface="Trump Mediaev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4400" b="1" kern="1200">
        <a:solidFill>
          <a:srgbClr val="475761"/>
        </a:solidFill>
        <a:latin typeface="Trump Mediaev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4400" b="1" kern="1200">
        <a:solidFill>
          <a:srgbClr val="475761"/>
        </a:solidFill>
        <a:latin typeface="Trump Mediaev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4400" b="1" kern="1200">
        <a:solidFill>
          <a:srgbClr val="475761"/>
        </a:solidFill>
        <a:latin typeface="Trump Mediaev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3300"/>
    <a:srgbClr val="A19157"/>
    <a:srgbClr val="CCCC99"/>
    <a:srgbClr val="BBE0E3"/>
    <a:srgbClr val="4757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1" d="100"/>
          <a:sy n="151" d="100"/>
        </p:scale>
        <p:origin x="-2112" y="-12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fld id="{5B453AF9-A4F4-4FC3-B51B-F78B32EC4E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9375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fld id="{F043353A-D191-4E2F-A639-CC0FC07940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580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MS PGothic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pitchFamily="-84" charset="0"/>
            </a:endParaRP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37931725" indent="-37474525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554572BE-037E-478A-B588-FF6DA5171522}" type="slidenum">
              <a:rPr lang="en-US" altLang="en-US" smtClean="0"/>
              <a:pPr algn="r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pitchFamily="-8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 b="1">
                <a:solidFill>
                  <a:srgbClr val="475761"/>
                </a:solidFill>
                <a:latin typeface="Trump Mediaeval" charset="0"/>
                <a:ea typeface="MS PGothic" pitchFamily="34" charset="-128"/>
              </a:defRPr>
            </a:lvl1pPr>
            <a:lvl2pPr marL="742950" indent="-285750" eaLnBrk="0" hangingPunct="0">
              <a:defRPr sz="4400" b="1">
                <a:solidFill>
                  <a:srgbClr val="475761"/>
                </a:solidFill>
                <a:latin typeface="Trump Mediaeval" charset="0"/>
                <a:ea typeface="MS PGothic" pitchFamily="34" charset="-128"/>
              </a:defRPr>
            </a:lvl2pPr>
            <a:lvl3pPr marL="1143000" indent="-228600" eaLnBrk="0" hangingPunct="0">
              <a:defRPr sz="4400" b="1">
                <a:solidFill>
                  <a:srgbClr val="475761"/>
                </a:solidFill>
                <a:latin typeface="Trump Mediaeval" charset="0"/>
                <a:ea typeface="MS PGothic" pitchFamily="34" charset="-128"/>
              </a:defRPr>
            </a:lvl3pPr>
            <a:lvl4pPr marL="1600200" indent="-228600" eaLnBrk="0" hangingPunct="0">
              <a:defRPr sz="4400" b="1">
                <a:solidFill>
                  <a:srgbClr val="475761"/>
                </a:solidFill>
                <a:latin typeface="Trump Mediaeval" charset="0"/>
                <a:ea typeface="MS PGothic" pitchFamily="34" charset="-128"/>
              </a:defRPr>
            </a:lvl4pPr>
            <a:lvl5pPr marL="2057400" indent="-228600" eaLnBrk="0" hangingPunct="0">
              <a:defRPr sz="4400" b="1">
                <a:solidFill>
                  <a:srgbClr val="475761"/>
                </a:solidFill>
                <a:latin typeface="Trump Mediaeval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75761"/>
                </a:solidFill>
                <a:latin typeface="Trump Mediaeval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75761"/>
                </a:solidFill>
                <a:latin typeface="Trump Mediaeval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75761"/>
                </a:solidFill>
                <a:latin typeface="Trump Mediaeval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75761"/>
                </a:solidFill>
                <a:latin typeface="Trump Mediaeval" charset="0"/>
                <a:ea typeface="MS PGothic" pitchFamily="34" charset="-128"/>
              </a:defRPr>
            </a:lvl9pPr>
          </a:lstStyle>
          <a:p>
            <a:fld id="{A815D2FE-0F7D-4D7A-B420-3351AC33E529}" type="slidenum">
              <a:rPr lang="en-US" altLang="en-US" sz="1200" b="0" smtClean="0">
                <a:solidFill>
                  <a:schemeClr val="tx1"/>
                </a:solidFill>
                <a:latin typeface="Times" pitchFamily="-84" charset="0"/>
              </a:rPr>
              <a:pPr/>
              <a:t>2</a:t>
            </a:fld>
            <a:endParaRPr lang="en-US" altLang="en-US" sz="1200" b="0" smtClean="0">
              <a:solidFill>
                <a:schemeClr val="tx1"/>
              </a:solidFill>
              <a:latin typeface="Times" pitchFamily="-8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FF28A-DB6A-4FA7-A323-2CAF2E9CD107}" type="datetime1">
              <a:rPr lang="en-US" altLang="en-US"/>
              <a:pPr>
                <a:defRPr/>
              </a:pPr>
              <a:t>5/3/2016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41FBB-AD8F-4983-B622-7B18B4F566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562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67E1F-CA20-48CA-8DB1-3CBB3849B6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360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2B418-02C1-44B2-A348-E26AD4DCB5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942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7547D-2A82-4CB3-A703-7C2E1BDEF1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549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83BE-678E-4491-AE66-B697495597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887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61564-B0E4-458C-B90F-60B9E3C716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036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87EFE-7B92-421D-8677-575B988E4F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57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C119-DB7F-4911-AA07-95AE98F6A0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73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6AEE3-0B25-4AF8-9BF5-1FC90968D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203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B97BC-3AC2-47DB-BF87-94BAB9B5C7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75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044A9-D9C0-43F1-AB0E-CD5C6EC86E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873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8BFE60A-9E02-4940-8737-198AD8352501}" type="datetime1">
              <a:rPr lang="en-US" altLang="en-US"/>
              <a:pPr>
                <a:defRPr/>
              </a:pPr>
              <a:t>5/3/2016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55C7D8-4A25-4B14-9BC3-19E8929749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itchFamily="34" charset="-128"/>
          <a:cs typeface="MS PGothic" pitchFamily="3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S PGothic" pitchFamily="34" charset="-128"/>
          <a:cs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S PGothic" pitchFamily="34" charset="-128"/>
          <a:cs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S PGothic" pitchFamily="34" charset="-128"/>
          <a:cs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S PGothic" pitchFamily="34" charset="-128"/>
          <a:cs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23622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altLang="en-US" dirty="0" smtClean="0"/>
              <a:t>Fundamentals of Industrial Hygiene</a:t>
            </a:r>
            <a:br>
              <a:rPr lang="en-US" altLang="en-US" dirty="0" smtClean="0"/>
            </a:br>
            <a:r>
              <a:rPr lang="en-US" altLang="en-US" dirty="0" smtClean="0"/>
              <a:t>6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Edition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endParaRPr lang="en-US" altLang="en-US" sz="1800" dirty="0" smtClean="0"/>
          </a:p>
        </p:txBody>
      </p:sp>
      <p:sp>
        <p:nvSpPr>
          <p:cNvPr id="13315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2209800"/>
            <a:ext cx="8229600" cy="3429000"/>
          </a:xfrm>
        </p:spPr>
        <p:txBody>
          <a:bodyPr/>
          <a:lstStyle/>
          <a:p>
            <a:pPr marL="3175" indent="4763" algn="ctr" eaLnBrk="1" hangingPunct="1">
              <a:buFontTx/>
              <a:buNone/>
            </a:pPr>
            <a:r>
              <a:rPr lang="en-US" altLang="en-US" b="1" smtClean="0">
                <a:solidFill>
                  <a:srgbClr val="000000"/>
                </a:solidFill>
              </a:rPr>
              <a:t>Chapter 25</a:t>
            </a:r>
            <a:r>
              <a:rPr lang="en-US" altLang="en-US" smtClean="0">
                <a:solidFill>
                  <a:srgbClr val="000000"/>
                </a:solidFill>
              </a:rPr>
              <a:t>:</a:t>
            </a:r>
          </a:p>
          <a:p>
            <a:pPr marL="3175" indent="4763" algn="ctr" eaLnBrk="1" hangingPunct="1">
              <a:buFontTx/>
              <a:buNone/>
            </a:pPr>
            <a:r>
              <a:rPr lang="en-US" altLang="en-US" smtClean="0">
                <a:solidFill>
                  <a:srgbClr val="000000"/>
                </a:solidFill>
              </a:rPr>
              <a:t>The Safety Professional</a:t>
            </a:r>
            <a:endParaRPr lang="en-US" altLang="en-US" smtClean="0"/>
          </a:p>
          <a:p>
            <a:pPr marL="3175" indent="4763" algn="ctr" eaLnBrk="1" hangingPunct="1">
              <a:buFontTx/>
              <a:buNone/>
            </a:pPr>
            <a:endParaRPr lang="en-US" altLang="en-US" sz="1600" smtClean="0">
              <a:solidFill>
                <a:srgbClr val="000000"/>
              </a:solidFill>
              <a:latin typeface="Calibri" pitchFamily="34" charset="0"/>
            </a:endParaRPr>
          </a:p>
          <a:p>
            <a:pPr marL="3175" indent="4763" algn="ctr" eaLnBrk="1" hangingPunct="1">
              <a:buFontTx/>
              <a:buNone/>
            </a:pPr>
            <a:endParaRPr lang="en-US" altLang="en-US" sz="1600" smtClean="0">
              <a:solidFill>
                <a:srgbClr val="000000"/>
              </a:solidFill>
              <a:latin typeface="Calibri" pitchFamily="34" charset="0"/>
            </a:endParaRPr>
          </a:p>
          <a:p>
            <a:pPr marL="3175" indent="4763" algn="ctr" eaLnBrk="1" hangingPunct="1">
              <a:buFontTx/>
              <a:buNone/>
            </a:pPr>
            <a:endParaRPr lang="en-US" altLang="en-US" sz="1600" smtClean="0">
              <a:solidFill>
                <a:srgbClr val="000000"/>
              </a:solidFill>
              <a:latin typeface="Calibri" pitchFamily="34" charset="0"/>
            </a:endParaRPr>
          </a:p>
          <a:p>
            <a:pPr marL="3175" indent="4763" algn="ctr" eaLnBrk="1" hangingPunct="1">
              <a:buFontTx/>
              <a:buNone/>
            </a:pPr>
            <a:endParaRPr lang="en-US" altLang="en-US" sz="1600" smtClean="0">
              <a:solidFill>
                <a:srgbClr val="000000"/>
              </a:solidFill>
              <a:latin typeface="Calibri" pitchFamily="34" charset="0"/>
            </a:endParaRPr>
          </a:p>
          <a:p>
            <a:pPr marL="3175" indent="4763" algn="ctr" eaLnBrk="1" hangingPunct="1">
              <a:buFontTx/>
              <a:buNone/>
            </a:pPr>
            <a:r>
              <a:rPr lang="en-US" altLang="en-US" sz="1800" smtClean="0"/>
              <a:t>Compiled by Janvier Gasana</a:t>
            </a:r>
          </a:p>
          <a:p>
            <a:pPr marL="3175" indent="4763" algn="ctr" eaLnBrk="1" hangingPunct="1">
              <a:buFontTx/>
              <a:buNone/>
            </a:pPr>
            <a:r>
              <a:rPr lang="en-US" altLang="en-US" sz="1800" smtClean="0"/>
              <a:t>Associate Professor, Environmental &amp; Occupational Health</a:t>
            </a:r>
          </a:p>
          <a:p>
            <a:pPr marL="3175" indent="4763" algn="ctr" eaLnBrk="1" hangingPunct="1">
              <a:buFontTx/>
              <a:buNone/>
            </a:pPr>
            <a:r>
              <a:rPr lang="en-US" altLang="en-US" sz="1800" smtClean="0"/>
              <a:t>Florida International University</a:t>
            </a:r>
            <a:endParaRPr lang="en-US" altLang="en-US" sz="180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 smtClean="0"/>
              <a:t>Inspection of Work Areas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r>
              <a:rPr lang="en-US" altLang="en-US" dirty="0" smtClean="0"/>
              <a:t>Before facility inspection </a:t>
            </a:r>
            <a:r>
              <a:rPr lang="en-US" altLang="en-US" dirty="0" smtClean="0"/>
              <a:t>begins, </a:t>
            </a:r>
            <a:r>
              <a:rPr lang="en-US" altLang="en-US" dirty="0" smtClean="0"/>
              <a:t>review all reports of all accidents from </a:t>
            </a:r>
            <a:r>
              <a:rPr lang="en-US" altLang="en-US" dirty="0" smtClean="0"/>
              <a:t>several of the previous years </a:t>
            </a:r>
            <a:endParaRPr lang="en-US" altLang="en-US" dirty="0" smtClean="0"/>
          </a:p>
          <a:p>
            <a:r>
              <a:rPr lang="en-US" altLang="en-US" dirty="0" smtClean="0"/>
              <a:t>Unannounced inspections can keep staff alert to find and correct unsafe conditions before </a:t>
            </a:r>
            <a:r>
              <a:rPr lang="en-US" altLang="en-US" dirty="0" smtClean="0"/>
              <a:t>inspection</a:t>
            </a:r>
            <a:endParaRPr lang="en-US" altLang="en-US" dirty="0" smtClean="0"/>
          </a:p>
          <a:p>
            <a:r>
              <a:rPr lang="en-US" altLang="en-US" dirty="0" smtClean="0"/>
              <a:t>Unusual number of accidents or increase in injuries should lead to intermittent </a:t>
            </a:r>
            <a:r>
              <a:rPr lang="en-US" altLang="en-US" dirty="0" smtClean="0"/>
              <a:t>inspections</a:t>
            </a:r>
            <a:endParaRPr lang="en-US" altLang="en-US" dirty="0" smtClean="0"/>
          </a:p>
          <a:p>
            <a:r>
              <a:rPr lang="en-US" altLang="en-US" dirty="0" smtClean="0"/>
              <a:t>Inspection programs for new equipment, materials, procedures, and processes</a:t>
            </a:r>
          </a:p>
          <a:p>
            <a:r>
              <a:rPr lang="en-US" altLang="en-US" dirty="0" smtClean="0"/>
              <a:t>Develop and implement activity hazard analysis (AHA) or job safety analysis (JSA)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Safety Inspectors or Technicians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2400" dirty="0" smtClean="0"/>
              <a:t>Should locate safety and health hazards and have authority to act</a:t>
            </a:r>
          </a:p>
          <a:p>
            <a:pPr lvl="1"/>
            <a:r>
              <a:rPr lang="en-US" altLang="en-US" sz="2400" dirty="0" smtClean="0"/>
              <a:t>A good </a:t>
            </a:r>
            <a:r>
              <a:rPr lang="en-US" altLang="en-US" sz="2400" dirty="0" smtClean="0"/>
              <a:t>safety inspector:</a:t>
            </a:r>
          </a:p>
          <a:p>
            <a:pPr lvl="2"/>
            <a:r>
              <a:rPr lang="en-US" altLang="en-US" sz="2200" dirty="0" smtClean="0"/>
              <a:t>knows </a:t>
            </a:r>
            <a:r>
              <a:rPr lang="en-US" altLang="en-US" sz="2200" dirty="0" smtClean="0"/>
              <a:t>organization’s accident experience</a:t>
            </a:r>
          </a:p>
          <a:p>
            <a:pPr lvl="2"/>
            <a:r>
              <a:rPr lang="en-US" altLang="en-US" sz="2200" dirty="0" smtClean="0"/>
              <a:t>is familiar </a:t>
            </a:r>
            <a:r>
              <a:rPr lang="en-US" altLang="en-US" sz="2200" dirty="0" smtClean="0"/>
              <a:t>with accident potentials </a:t>
            </a:r>
          </a:p>
          <a:p>
            <a:pPr lvl="2"/>
            <a:r>
              <a:rPr lang="en-US" altLang="en-US" sz="2200" dirty="0" smtClean="0"/>
              <a:t>has </a:t>
            </a:r>
            <a:r>
              <a:rPr lang="en-US" altLang="en-US" sz="2200" dirty="0" smtClean="0"/>
              <a:t>ability to make intelligent recommendations for corrective action</a:t>
            </a:r>
          </a:p>
          <a:p>
            <a:pPr lvl="2"/>
            <a:r>
              <a:rPr lang="en-US" altLang="en-US" sz="2200" dirty="0" smtClean="0"/>
              <a:t>is </a:t>
            </a:r>
            <a:r>
              <a:rPr lang="en-US" altLang="en-US" sz="2200" dirty="0" smtClean="0"/>
              <a:t>diplomatic in handling situations </a:t>
            </a:r>
            <a:r>
              <a:rPr lang="en-US" altLang="en-US" sz="2200" dirty="0" smtClean="0"/>
              <a:t>and </a:t>
            </a:r>
            <a:r>
              <a:rPr lang="en-US" altLang="en-US" sz="2200" dirty="0" smtClean="0"/>
              <a:t>personnel</a:t>
            </a:r>
          </a:p>
          <a:p>
            <a:pPr lvl="1"/>
            <a:r>
              <a:rPr lang="en-US" altLang="en-US" sz="2400" dirty="0" smtClean="0"/>
              <a:t>Safety inspectors must be equipped with proper </a:t>
            </a:r>
            <a:r>
              <a:rPr lang="en-US" altLang="en-US" sz="2400" dirty="0" smtClean="0"/>
              <a:t>PPE, </a:t>
            </a:r>
            <a:r>
              <a:rPr lang="en-US" altLang="en-US" sz="2400" dirty="0" smtClean="0"/>
              <a:t>protective clothing, and other required equipment 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13716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altLang="en-US" dirty="0" smtClean="0"/>
              <a:t>Accident and Occupational </a:t>
            </a:r>
            <a:br>
              <a:rPr lang="en-US" altLang="en-US" dirty="0" smtClean="0"/>
            </a:br>
            <a:r>
              <a:rPr lang="en-US" altLang="en-US" dirty="0" smtClean="0"/>
              <a:t>Illness Investigations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077200" cy="4495800"/>
          </a:xfrm>
        </p:spPr>
        <p:txBody>
          <a:bodyPr/>
          <a:lstStyle/>
          <a:p>
            <a:r>
              <a:rPr lang="en-US" altLang="en-US" dirty="0" smtClean="0"/>
              <a:t>Purpose of </a:t>
            </a:r>
            <a:r>
              <a:rPr lang="en-US" altLang="en-US" dirty="0" smtClean="0"/>
              <a:t>investigations</a:t>
            </a:r>
            <a:endParaRPr lang="en-US" altLang="en-US" dirty="0" smtClean="0"/>
          </a:p>
          <a:p>
            <a:pPr marL="682625" lvl="1" indent="-219075">
              <a:spcAft>
                <a:spcPts val="600"/>
              </a:spcAft>
            </a:pPr>
            <a:r>
              <a:rPr lang="en-US" altLang="en-US" dirty="0" smtClean="0"/>
              <a:t>to </a:t>
            </a:r>
            <a:r>
              <a:rPr lang="en-US" altLang="en-US" dirty="0" smtClean="0"/>
              <a:t>prevent accidents that result in injuries and those that don’t </a:t>
            </a:r>
          </a:p>
          <a:p>
            <a:pPr marL="682625" lvl="1" indent="-219075">
              <a:spcAft>
                <a:spcPts val="600"/>
              </a:spcAft>
            </a:pPr>
            <a:r>
              <a:rPr lang="en-US" altLang="en-US" dirty="0" smtClean="0"/>
              <a:t>to </a:t>
            </a:r>
            <a:r>
              <a:rPr lang="en-US" altLang="en-US" dirty="0" smtClean="0"/>
              <a:t>produce information that leads to countermeasures </a:t>
            </a:r>
          </a:p>
          <a:p>
            <a:pPr marL="682625" lvl="1" indent="-219075">
              <a:spcAft>
                <a:spcPts val="600"/>
              </a:spcAft>
            </a:pPr>
            <a:r>
              <a:rPr lang="en-US" altLang="en-US" dirty="0" smtClean="0"/>
              <a:t>fact-finding </a:t>
            </a:r>
            <a:r>
              <a:rPr lang="en-US" altLang="en-US" dirty="0" smtClean="0"/>
              <a:t>not fault-finding </a:t>
            </a:r>
          </a:p>
          <a:p>
            <a:pPr marL="0" indent="0"/>
            <a:endParaRPr lang="en-US" alt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693150" cy="16002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altLang="en-US" dirty="0" smtClean="0"/>
              <a:t>Accident and Occupational </a:t>
            </a:r>
            <a:br>
              <a:rPr lang="en-US" altLang="en-US" dirty="0" smtClean="0"/>
            </a:br>
            <a:r>
              <a:rPr lang="en-US" altLang="en-US" dirty="0" smtClean="0"/>
              <a:t>Illness Investigations (cont.)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534400" cy="4495800"/>
          </a:xfrm>
        </p:spPr>
        <p:txBody>
          <a:bodyPr/>
          <a:lstStyle/>
          <a:p>
            <a:r>
              <a:rPr lang="en-US" altLang="en-US" dirty="0" smtClean="0"/>
              <a:t>Types of </a:t>
            </a:r>
            <a:r>
              <a:rPr lang="en-US" altLang="en-US" dirty="0" smtClean="0"/>
              <a:t>investigations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accident </a:t>
            </a:r>
            <a:r>
              <a:rPr lang="en-US" altLang="en-US" dirty="0" smtClean="0"/>
              <a:t>investigation and analysis procedure (most common)</a:t>
            </a:r>
          </a:p>
          <a:p>
            <a:pPr lvl="2"/>
            <a:r>
              <a:rPr lang="en-US" altLang="en-US" dirty="0" smtClean="0"/>
              <a:t>focus </a:t>
            </a:r>
            <a:r>
              <a:rPr lang="en-US" altLang="en-US" dirty="0" smtClean="0"/>
              <a:t>on unsafe circumstances surrounding an incidence</a:t>
            </a:r>
          </a:p>
          <a:p>
            <a:pPr lvl="1"/>
            <a:r>
              <a:rPr lang="en-US" altLang="en-US" dirty="0" smtClean="0"/>
              <a:t>investigation </a:t>
            </a:r>
            <a:r>
              <a:rPr lang="en-US" altLang="en-US" dirty="0" smtClean="0"/>
              <a:t>within framework of defects in man, machine, media, and management (“four Ms”) </a:t>
            </a:r>
          </a:p>
          <a:p>
            <a:pPr lvl="1"/>
            <a:r>
              <a:rPr lang="en-US" altLang="en-US" dirty="0" smtClean="0"/>
              <a:t>analysis </a:t>
            </a:r>
            <a:r>
              <a:rPr lang="en-US" altLang="en-US" dirty="0" smtClean="0"/>
              <a:t>of education, enforcement, and engineering (“three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of safety”)</a:t>
            </a:r>
          </a:p>
          <a:p>
            <a:pPr lvl="1"/>
            <a:r>
              <a:rPr lang="en-US" altLang="en-US" dirty="0" smtClean="0"/>
              <a:t>statistical </a:t>
            </a:r>
            <a:r>
              <a:rPr lang="en-US" altLang="en-US" dirty="0" smtClean="0"/>
              <a:t>method</a:t>
            </a:r>
          </a:p>
          <a:p>
            <a:pPr lvl="2"/>
            <a:r>
              <a:rPr lang="en-US" altLang="en-US" dirty="0" smtClean="0"/>
              <a:t>classify </a:t>
            </a:r>
            <a:r>
              <a:rPr lang="en-US" altLang="en-US" dirty="0" smtClean="0"/>
              <a:t>data about a group of accidents into categories for analysis</a:t>
            </a:r>
          </a:p>
          <a:p>
            <a:pPr lvl="1"/>
            <a:r>
              <a:rPr lang="en-US" altLang="en-US" dirty="0" smtClean="0"/>
              <a:t>systems </a:t>
            </a:r>
            <a:r>
              <a:rPr lang="en-US" altLang="en-US" dirty="0" smtClean="0"/>
              <a:t>approach to safety</a:t>
            </a:r>
          </a:p>
          <a:p>
            <a:pPr lvl="2"/>
            <a:r>
              <a:rPr lang="en-US" altLang="en-US" dirty="0" smtClean="0"/>
              <a:t>enlarged </a:t>
            </a:r>
            <a:r>
              <a:rPr lang="en-US" altLang="en-US" dirty="0" smtClean="0"/>
              <a:t>viewpoint that looks at interrelationships between various events that could lead to accidents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 smtClean="0"/>
              <a:t>Who </a:t>
            </a:r>
            <a:r>
              <a:rPr lang="en-US" altLang="en-US" dirty="0" smtClean="0"/>
              <a:t>Conducts </a:t>
            </a:r>
            <a:r>
              <a:rPr lang="en-US" altLang="en-US" dirty="0" smtClean="0"/>
              <a:t>the </a:t>
            </a:r>
            <a:r>
              <a:rPr lang="en-US" altLang="en-US" dirty="0" smtClean="0"/>
              <a:t>Investigation</a:t>
            </a:r>
            <a:r>
              <a:rPr lang="en-US" altLang="en-US" dirty="0" smtClean="0"/>
              <a:t>?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/>
          <a:lstStyle/>
          <a:p>
            <a:r>
              <a:rPr lang="en-US" altLang="en-US" dirty="0" smtClean="0"/>
              <a:t>Supervisor, safety engineer or inspector, workers’ safety and health committee, general safety committee, safety professional, loss control specialist</a:t>
            </a:r>
          </a:p>
          <a:p>
            <a:r>
              <a:rPr lang="en-US" altLang="en-US" dirty="0" smtClean="0"/>
              <a:t>OSHA inspector depending on circumstances</a:t>
            </a:r>
          </a:p>
          <a:p>
            <a:r>
              <a:rPr lang="en-US" altLang="en-US" dirty="0" smtClean="0"/>
              <a:t>Safety professional’s value and ability are best shown in  investigation of accident</a:t>
            </a:r>
          </a:p>
          <a:p>
            <a:pPr lvl="1"/>
            <a:r>
              <a:rPr lang="en-US" altLang="en-US" dirty="0" smtClean="0"/>
              <a:t>specialized </a:t>
            </a:r>
            <a:r>
              <a:rPr lang="en-US" altLang="en-US" dirty="0" smtClean="0"/>
              <a:t>training and analytical experience enable professional to search for all facts to submit unbiased report</a:t>
            </a:r>
          </a:p>
          <a:p>
            <a:pPr lvl="1"/>
            <a:r>
              <a:rPr lang="en-US" altLang="en-US" dirty="0" smtClean="0"/>
              <a:t>should </a:t>
            </a:r>
            <a:r>
              <a:rPr lang="en-US" altLang="en-US" dirty="0" smtClean="0"/>
              <a:t>have no interest in investigation other than to get information that can be used to prevent similar accident</a:t>
            </a:r>
          </a:p>
          <a:p>
            <a:endParaRPr lang="en-US" alt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 smtClean="0"/>
              <a:t>Record Keeping and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181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600" dirty="0" smtClean="0"/>
              <a:t>Williams-</a:t>
            </a:r>
            <a:r>
              <a:rPr lang="en-US" altLang="en-US" sz="2600" dirty="0" err="1" smtClean="0"/>
              <a:t>Steiger</a:t>
            </a:r>
            <a:r>
              <a:rPr lang="en-US" altLang="en-US" sz="2600" dirty="0" smtClean="0"/>
              <a:t> </a:t>
            </a:r>
            <a:r>
              <a:rPr lang="en-US" altLang="en-US" sz="2600" dirty="0" smtClean="0"/>
              <a:t>OSH Act </a:t>
            </a:r>
            <a:r>
              <a:rPr lang="en-US" altLang="en-US" sz="2600" dirty="0" smtClean="0"/>
              <a:t>of 1970 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altLang="en-US" sz="2200" dirty="0" smtClean="0"/>
              <a:t>requires employers to maintain records of work-related employee injuries and illnesses and any inspection reports of high-injury-potential equipment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600" dirty="0" smtClean="0"/>
              <a:t>Records that must be generated and maintained: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200" dirty="0" smtClean="0"/>
              <a:t>records of inspections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200" dirty="0" smtClean="0"/>
              <a:t>accident investigations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200" dirty="0" smtClean="0"/>
              <a:t>general and specific training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200" dirty="0" smtClean="0"/>
              <a:t>medical and exposure monitoring results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200" dirty="0" smtClean="0"/>
              <a:t>OSHA log of injuries and illnesses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200" dirty="0" smtClean="0"/>
              <a:t>fatality and serious injury reports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200" dirty="0" smtClean="0"/>
              <a:t>insurance records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en-US" sz="2200" dirty="0" smtClean="0"/>
              <a:t>fit test and other PPE records</a:t>
            </a:r>
          </a:p>
          <a:p>
            <a:pPr>
              <a:lnSpc>
                <a:spcPct val="90000"/>
              </a:lnSpc>
              <a:defRPr/>
            </a:pPr>
            <a:endParaRPr lang="en-US" altLang="en-US" sz="22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 smtClean="0"/>
              <a:t>Accident Reports and Illness Records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/>
          <a:lstStyle/>
          <a:p>
            <a:r>
              <a:rPr lang="en-US" altLang="en-US" dirty="0" smtClean="0"/>
              <a:t>Accident reports: obtain information </a:t>
            </a:r>
          </a:p>
          <a:p>
            <a:pPr lvl="1"/>
            <a:r>
              <a:rPr lang="en-US" altLang="en-US" dirty="0" smtClean="0"/>
              <a:t>completeness and accuracy of accident record system depend on information in individual accident reports and employee training history</a:t>
            </a:r>
          </a:p>
          <a:p>
            <a:r>
              <a:rPr lang="en-US" altLang="en-US" dirty="0" smtClean="0"/>
              <a:t>Supervisor’s accident report </a:t>
            </a:r>
          </a:p>
          <a:p>
            <a:pPr lvl="1"/>
            <a:r>
              <a:rPr lang="en-US" altLang="en-US" dirty="0" smtClean="0"/>
              <a:t>should be completed as soon as possible after accident occurs</a:t>
            </a:r>
          </a:p>
          <a:p>
            <a:pPr lvl="1"/>
            <a:r>
              <a:rPr lang="en-US" altLang="en-US" dirty="0" smtClean="0"/>
              <a:t>copies go to safety department</a:t>
            </a:r>
          </a:p>
          <a:p>
            <a:pPr lvl="1"/>
            <a:r>
              <a:rPr lang="en-US" altLang="en-US" dirty="0" smtClean="0"/>
              <a:t>information showing why the unsafe condition existed is difficult to get unless obtained immediately after accident occurs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53400" cy="914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 smtClean="0"/>
              <a:t>Education and Training 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225"/>
            <a:ext cx="7924800" cy="4718050"/>
          </a:xfrm>
        </p:spPr>
        <p:txBody>
          <a:bodyPr/>
          <a:lstStyle/>
          <a:p>
            <a:r>
              <a:rPr lang="en-US" altLang="en-US" sz="2400" dirty="0" smtClean="0"/>
              <a:t>Safety and health training should begin at time of hiring </a:t>
            </a:r>
          </a:p>
          <a:p>
            <a:pPr lvl="1"/>
            <a:r>
              <a:rPr lang="en-US" altLang="en-US" sz="2000" dirty="0" smtClean="0"/>
              <a:t>new </a:t>
            </a:r>
            <a:r>
              <a:rPr lang="en-US" altLang="en-US" sz="2000" dirty="0" smtClean="0"/>
              <a:t>employees at greater risk of injuries and illnesses</a:t>
            </a:r>
          </a:p>
          <a:p>
            <a:r>
              <a:rPr lang="en-US" altLang="en-US" sz="2400" dirty="0" smtClean="0"/>
              <a:t>Proper training ensures that </a:t>
            </a:r>
            <a:r>
              <a:rPr lang="en-US" altLang="en-US" sz="2400" dirty="0" smtClean="0"/>
              <a:t>employees know </a:t>
            </a:r>
            <a:r>
              <a:rPr lang="en-US" altLang="en-US" sz="2400" dirty="0" smtClean="0"/>
              <a:t>how to do their </a:t>
            </a:r>
            <a:r>
              <a:rPr lang="en-US" altLang="en-US" sz="2400" dirty="0" smtClean="0"/>
              <a:t>jobs </a:t>
            </a:r>
            <a:r>
              <a:rPr lang="en-US" altLang="en-US" sz="2400" dirty="0" smtClean="0"/>
              <a:t>correctly and safely based on training they received </a:t>
            </a:r>
          </a:p>
          <a:p>
            <a:r>
              <a:rPr lang="en-US" altLang="en-US" sz="2400" dirty="0" smtClean="0"/>
              <a:t>Management ultimately responsible for safety and health of employees</a:t>
            </a:r>
          </a:p>
          <a:p>
            <a:pPr lvl="1"/>
            <a:r>
              <a:rPr lang="en-US" altLang="en-US" sz="2000" dirty="0" smtClean="0"/>
              <a:t>supervisor </a:t>
            </a:r>
            <a:r>
              <a:rPr lang="en-US" altLang="en-US" sz="2000" dirty="0" smtClean="0"/>
              <a:t>training should be equal or exceed training given to workers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 smtClean="0"/>
              <a:t>5 Steps to Risk Management</a:t>
            </a:r>
          </a:p>
        </p:txBody>
      </p:sp>
      <p:sp>
        <p:nvSpPr>
          <p:cNvPr id="327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/>
          <a:lstStyle/>
          <a:p>
            <a:pPr marL="639763" indent="-457200">
              <a:buFont typeface="Arial" pitchFamily="34" charset="0"/>
              <a:buAutoNum type="arabicPeriod"/>
              <a:defRPr/>
            </a:pPr>
            <a:r>
              <a:rPr lang="en-US" altLang="en-US" dirty="0" smtClean="0"/>
              <a:t>Hazard identification</a:t>
            </a:r>
          </a:p>
          <a:p>
            <a:pPr marL="682625" lvl="2" indent="-219075">
              <a:defRPr/>
            </a:pPr>
            <a:r>
              <a:rPr lang="en-US" altLang="en-US" sz="2000" dirty="0" smtClean="0"/>
              <a:t>identify all safety and health hazards to determine those areas or activities in operation where losses can occur</a:t>
            </a:r>
          </a:p>
          <a:p>
            <a:pPr marL="639763" indent="-457200">
              <a:buFont typeface="Arial" pitchFamily="34" charset="0"/>
              <a:buAutoNum type="arabicPeriod"/>
              <a:defRPr/>
            </a:pPr>
            <a:r>
              <a:rPr lang="en-US" altLang="en-US" dirty="0" smtClean="0"/>
              <a:t>Hazard elimination</a:t>
            </a:r>
          </a:p>
          <a:p>
            <a:pPr marL="682625" lvl="2" indent="-225425">
              <a:defRPr/>
            </a:pPr>
            <a:r>
              <a:rPr lang="en-US" altLang="en-US" sz="2000" dirty="0" smtClean="0"/>
              <a:t>removal of hazard chemicals </a:t>
            </a:r>
          </a:p>
          <a:p>
            <a:pPr marL="639763" indent="-457200">
              <a:buFont typeface="Arial" pitchFamily="34" charset="0"/>
              <a:buAutoNum type="arabicPeriod"/>
              <a:defRPr/>
            </a:pPr>
            <a:r>
              <a:rPr lang="en-US" altLang="en-US" dirty="0" smtClean="0"/>
              <a:t>Hazard protection</a:t>
            </a:r>
          </a:p>
          <a:p>
            <a:pPr marL="682625" lvl="2" indent="-225425">
              <a:defRPr/>
            </a:pPr>
            <a:r>
              <a:rPr lang="en-US" altLang="en-US" sz="2000" dirty="0" smtClean="0"/>
              <a:t>hazards that cannot be removed must be protected against</a:t>
            </a:r>
          </a:p>
          <a:p>
            <a:pPr marL="639763" indent="-457200">
              <a:buFont typeface="Arial" pitchFamily="34" charset="0"/>
              <a:buAutoNum type="arabicPeriod"/>
              <a:defRPr/>
            </a:pPr>
            <a:r>
              <a:rPr lang="en-US" altLang="en-US" dirty="0" smtClean="0"/>
              <a:t>Maximum possible loss</a:t>
            </a:r>
          </a:p>
          <a:p>
            <a:pPr marL="682625" lvl="2" indent="-225425">
              <a:defRPr/>
            </a:pPr>
            <a:r>
              <a:rPr lang="en-US" altLang="en-US" sz="2000" dirty="0" smtClean="0"/>
              <a:t>involves determination of maximum loss that could occur if anything went wrong</a:t>
            </a:r>
          </a:p>
          <a:p>
            <a:pPr marL="639763" indent="-457200">
              <a:buFont typeface="Arial" pitchFamily="34" charset="0"/>
              <a:buAutoNum type="arabicPeriod"/>
              <a:defRPr/>
            </a:pPr>
            <a:r>
              <a:rPr lang="en-US" altLang="en-US" dirty="0" smtClean="0"/>
              <a:t>Loss retention</a:t>
            </a:r>
          </a:p>
          <a:p>
            <a:pPr marL="682625" lvl="2" indent="-225425">
              <a:defRPr/>
            </a:pPr>
            <a:r>
              <a:rPr lang="en-US" altLang="en-US" sz="2000" dirty="0" smtClean="0"/>
              <a:t>amount that could be lost under combination of unfavorable circumstances</a:t>
            </a:r>
          </a:p>
          <a:p>
            <a:pPr>
              <a:defRPr/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Systems Safety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Four methods of analysis</a:t>
            </a:r>
          </a:p>
          <a:p>
            <a:pPr marL="731837" lvl="1" indent="-457200">
              <a:buFont typeface="+mj-lt"/>
              <a:buAutoNum type="arabicPeriod"/>
            </a:pPr>
            <a:r>
              <a:rPr lang="en-US" altLang="en-US" dirty="0" smtClean="0"/>
              <a:t>Failure mode and effect</a:t>
            </a:r>
          </a:p>
          <a:p>
            <a:pPr marL="731837" lvl="1" indent="-457200">
              <a:buFont typeface="+mj-lt"/>
              <a:buAutoNum type="arabicPeriod"/>
            </a:pPr>
            <a:r>
              <a:rPr lang="en-US" altLang="en-US" dirty="0" smtClean="0"/>
              <a:t>Fault tree</a:t>
            </a:r>
          </a:p>
          <a:p>
            <a:pPr marL="731837" lvl="1" indent="-457200">
              <a:buFont typeface="+mj-lt"/>
              <a:buAutoNum type="arabicPeriod"/>
            </a:pPr>
            <a:r>
              <a:rPr lang="en-US" altLang="en-US" dirty="0" smtClean="0"/>
              <a:t>Technique for human error prediction (THERP)</a:t>
            </a:r>
          </a:p>
          <a:p>
            <a:pPr marL="731837" lvl="1" indent="-457200">
              <a:buFont typeface="+mj-lt"/>
              <a:buAutoNum type="arabicPeriod"/>
            </a:pPr>
            <a:r>
              <a:rPr lang="en-US" altLang="en-US" dirty="0" smtClean="0"/>
              <a:t>Cost-effectiveness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altLang="en-US" dirty="0" smtClean="0"/>
              <a:t>Scope and Functions </a:t>
            </a:r>
            <a:br>
              <a:rPr lang="en-US" altLang="en-US" dirty="0" smtClean="0"/>
            </a:br>
            <a:r>
              <a:rPr lang="en-US" altLang="en-US" dirty="0" smtClean="0"/>
              <a:t>of the Safety Professional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229600" cy="42576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400" smtClean="0"/>
              <a:t>Identify hazards and evaluate them for potential to cause injury or illness to people or harm of property and environment </a:t>
            </a:r>
          </a:p>
          <a:p>
            <a:pPr>
              <a:spcAft>
                <a:spcPts val="600"/>
              </a:spcAft>
            </a:pPr>
            <a:r>
              <a:rPr lang="en-US" altLang="en-US" sz="2400" smtClean="0"/>
              <a:t>Role of safety professional is multi-faced from different disciplines </a:t>
            </a:r>
          </a:p>
          <a:p>
            <a:pPr lvl="1">
              <a:spcAft>
                <a:spcPts val="600"/>
              </a:spcAft>
            </a:pPr>
            <a:r>
              <a:rPr lang="en-US" altLang="en-US" sz="2000" smtClean="0"/>
              <a:t>Engineering</a:t>
            </a:r>
          </a:p>
          <a:p>
            <a:pPr lvl="1">
              <a:spcAft>
                <a:spcPts val="600"/>
              </a:spcAft>
            </a:pPr>
            <a:r>
              <a:rPr lang="en-US" altLang="en-US" sz="2000" smtClean="0"/>
              <a:t>Biology</a:t>
            </a:r>
          </a:p>
          <a:p>
            <a:pPr lvl="1">
              <a:spcAft>
                <a:spcPts val="600"/>
              </a:spcAft>
            </a:pPr>
            <a:r>
              <a:rPr lang="en-US" altLang="en-US" sz="2000" smtClean="0"/>
              <a:t>Business</a:t>
            </a:r>
          </a:p>
          <a:p>
            <a:pPr>
              <a:buFont typeface="Arial" pitchFamily="34" charset="0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altLang="en-US" dirty="0" smtClean="0"/>
              <a:t>Safety Professional Certification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Candidates for professional status must:</a:t>
            </a:r>
          </a:p>
          <a:p>
            <a:pPr lvl="1"/>
            <a:r>
              <a:rPr lang="en-US" altLang="en-US" dirty="0" smtClean="0"/>
              <a:t>complete specified course of study</a:t>
            </a:r>
          </a:p>
          <a:p>
            <a:pPr lvl="1"/>
            <a:r>
              <a:rPr lang="en-US" altLang="en-US" dirty="0" smtClean="0"/>
              <a:t>get practical experience in field</a:t>
            </a:r>
          </a:p>
          <a:p>
            <a:pPr lvl="1"/>
            <a:r>
              <a:rPr lang="en-US" altLang="en-US" dirty="0" smtClean="0"/>
              <a:t>pass examination</a:t>
            </a:r>
          </a:p>
          <a:p>
            <a:pPr lvl="1"/>
            <a:r>
              <a:rPr lang="en-US" altLang="en-US" dirty="0" smtClean="0"/>
              <a:t>have board approval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CSP = Certified Safety Professional</a:t>
            </a:r>
          </a:p>
          <a:p>
            <a:r>
              <a:rPr lang="en-US" altLang="en-US" dirty="0" smtClean="0"/>
              <a:t>ASP = Associate Safety Professional</a:t>
            </a:r>
          </a:p>
          <a:p>
            <a:pPr lvl="1"/>
            <a:r>
              <a:rPr lang="en-US" altLang="en-US" smtClean="0"/>
              <a:t>start </a:t>
            </a:r>
            <a:r>
              <a:rPr lang="en-US" altLang="en-US" dirty="0" smtClean="0"/>
              <a:t>of process to achieve CSP certification</a:t>
            </a:r>
          </a:p>
        </p:txBody>
      </p:sp>
      <p:pic>
        <p:nvPicPr>
          <p:cNvPr id="3277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288" y="1828800"/>
            <a:ext cx="17272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548" y="2959100"/>
            <a:ext cx="31750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458200" cy="4495800"/>
          </a:xfrm>
        </p:spPr>
        <p:txBody>
          <a:bodyPr/>
          <a:lstStyle/>
          <a:p>
            <a:r>
              <a:rPr lang="en-US" altLang="en-US" smtClean="0"/>
              <a:t>Key trends in the safety professional’s development:</a:t>
            </a:r>
          </a:p>
          <a:p>
            <a:pPr marL="730250" lvl="1" indent="-457200">
              <a:spcAft>
                <a:spcPts val="600"/>
              </a:spcAft>
              <a:buFont typeface="Arial" pitchFamily="34" charset="0"/>
              <a:buAutoNum type="arabicPeriod"/>
            </a:pPr>
            <a:r>
              <a:rPr lang="en-US" altLang="en-US" smtClean="0"/>
              <a:t>Increased emphasis on analyzing loss potential of the activity </a:t>
            </a:r>
          </a:p>
          <a:p>
            <a:pPr marL="730250" lvl="1" indent="-457200">
              <a:spcAft>
                <a:spcPts val="600"/>
              </a:spcAft>
              <a:buFont typeface="Arial" pitchFamily="34" charset="0"/>
              <a:buAutoNum type="arabicPeriod"/>
            </a:pPr>
            <a:r>
              <a:rPr lang="en-US" altLang="en-US" smtClean="0"/>
              <a:t>Increased development of factual, unbiased, and objective information about loss producing problems and accident causation </a:t>
            </a:r>
            <a:br>
              <a:rPr lang="en-US" altLang="en-US" smtClean="0"/>
            </a:br>
            <a:r>
              <a:rPr lang="en-US" altLang="en-US" smtClean="0"/>
              <a:t>to make sound decisions</a:t>
            </a:r>
          </a:p>
          <a:p>
            <a:pPr marL="730250" lvl="1" indent="-457200">
              <a:spcAft>
                <a:spcPts val="600"/>
              </a:spcAft>
              <a:buFont typeface="Arial" pitchFamily="34" charset="0"/>
              <a:buAutoNum type="arabicPeriod"/>
            </a:pPr>
            <a:r>
              <a:rPr lang="en-US" altLang="en-US" smtClean="0"/>
              <a:t>Increased use of safety professional’s help in developing safe products.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10668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MS PGothic" pitchFamily="34" charset="-128"/>
                <a:cs typeface="MS PGothic" pitchFamily="34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n-US" b="0" dirty="0" smtClean="0"/>
              <a:t>Scope and Functions of the </a:t>
            </a:r>
            <a:br>
              <a:rPr lang="en-US" altLang="en-US" b="0" dirty="0" smtClean="0"/>
            </a:br>
            <a:r>
              <a:rPr lang="en-US" altLang="en-US" b="0" dirty="0" smtClean="0"/>
              <a:t>Safety Professional (cont.)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altLang="en-US" dirty="0" smtClean="0"/>
              <a:t>Careers in Safety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 smtClean="0"/>
              <a:t>Safety professionals have the responsibility of studying materials, structures, codes and operations to find best way to use resources to control hazards</a:t>
            </a:r>
          </a:p>
          <a:p>
            <a:pPr>
              <a:spcAft>
                <a:spcPts val="600"/>
              </a:spcAft>
            </a:pPr>
            <a:r>
              <a:rPr lang="en-US" altLang="en-US" dirty="0" smtClean="0"/>
              <a:t>Safety managers recognize and devise methods to control hazards using management skills and techniques</a:t>
            </a:r>
          </a:p>
          <a:p>
            <a:pPr>
              <a:spcAft>
                <a:spcPts val="600"/>
              </a:spcAft>
            </a:pPr>
            <a:r>
              <a:rPr lang="en-US" altLang="en-US" dirty="0" smtClean="0"/>
              <a:t>Common employers: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dirty="0" smtClean="0"/>
              <a:t>manufacturing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dirty="0" smtClean="0"/>
              <a:t>service industries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dirty="0" smtClean="0"/>
              <a:t>construction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dirty="0" smtClean="0"/>
              <a:t>insurance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dirty="0" smtClean="0"/>
              <a:t>consulting firms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dirty="0" smtClean="0"/>
              <a:t>government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 smtClean="0"/>
              <a:t>Definition of Safety Professional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mtClean="0"/>
              <a:t>Board of Certified Safety Professionals of the Americas, Inc. definition:</a:t>
            </a:r>
          </a:p>
          <a:p>
            <a:pPr lvl="1">
              <a:spcAft>
                <a:spcPts val="600"/>
              </a:spcAft>
            </a:pPr>
            <a:r>
              <a:rPr lang="en-US" altLang="en-US" smtClean="0"/>
              <a:t>“</a:t>
            </a:r>
            <a:r>
              <a:rPr lang="en-US" altLang="en-US" i="1" smtClean="0"/>
              <a:t>a person engaged in the prevention of accidents, incidents, and events that harm people, property, or the environment”</a:t>
            </a:r>
          </a:p>
          <a:p>
            <a:pPr>
              <a:spcAft>
                <a:spcPts val="600"/>
              </a:spcAft>
            </a:pPr>
            <a:r>
              <a:rPr lang="en-US" altLang="en-US" smtClean="0"/>
              <a:t>Safety professionals use qualitative and quantitative analyses of simple and complex products, systems, operations and activities to identify hazards</a:t>
            </a:r>
          </a:p>
          <a:p>
            <a:pPr>
              <a:spcAft>
                <a:spcPts val="600"/>
              </a:spcAft>
            </a:pPr>
            <a:r>
              <a:rPr lang="en-US" altLang="en-US" smtClean="0"/>
              <a:t>Must evaluate hazards to identify what events can occur, likelihood of occurrence, severity of results, and what are the risks and cost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 smtClean="0"/>
              <a:t>Accident Prevention Activities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5029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Examples of basic accident prevention </a:t>
            </a:r>
            <a:r>
              <a:rPr lang="en-US" altLang="en-US" dirty="0" smtClean="0"/>
              <a:t>activities:</a:t>
            </a:r>
            <a:endParaRPr lang="en-US" altLang="en-US" dirty="0" smtClean="0"/>
          </a:p>
          <a:p>
            <a:pPr marL="730250" lvl="1" indent="-457200">
              <a:defRPr/>
            </a:pPr>
            <a:r>
              <a:rPr lang="en-US" altLang="en-US" dirty="0" smtClean="0"/>
              <a:t>Eliminate </a:t>
            </a:r>
            <a:r>
              <a:rPr lang="en-US" altLang="en-US" dirty="0" smtClean="0"/>
              <a:t>hazard </a:t>
            </a:r>
            <a:r>
              <a:rPr lang="en-US" altLang="en-US" dirty="0" smtClean="0"/>
              <a:t>from machine, method, </a:t>
            </a:r>
            <a:r>
              <a:rPr lang="en-US" altLang="en-US" dirty="0" smtClean="0"/>
              <a:t>material, </a:t>
            </a:r>
            <a:r>
              <a:rPr lang="en-US" altLang="en-US" dirty="0" smtClean="0"/>
              <a:t>or facility </a:t>
            </a:r>
            <a:r>
              <a:rPr lang="en-US" altLang="en-US" dirty="0" smtClean="0"/>
              <a:t>structure</a:t>
            </a:r>
            <a:endParaRPr lang="en-US" altLang="en-US" dirty="0" smtClean="0"/>
          </a:p>
          <a:p>
            <a:pPr marL="730250" lvl="1" indent="-457200">
              <a:defRPr/>
            </a:pPr>
            <a:r>
              <a:rPr lang="en-US" altLang="en-US" dirty="0" smtClean="0"/>
              <a:t>Control or </a:t>
            </a:r>
            <a:r>
              <a:rPr lang="en-US" altLang="en-US" dirty="0" smtClean="0"/>
              <a:t>contain </a:t>
            </a:r>
            <a:r>
              <a:rPr lang="en-US" altLang="en-US" dirty="0" smtClean="0"/>
              <a:t>hazard by enclosing or guarding it at its source or exhausting airborne hazard away from </a:t>
            </a:r>
            <a:r>
              <a:rPr lang="en-US" altLang="en-US" dirty="0" smtClean="0"/>
              <a:t>operator</a:t>
            </a:r>
            <a:endParaRPr lang="en-US" altLang="en-US" dirty="0" smtClean="0"/>
          </a:p>
          <a:p>
            <a:pPr marL="730250" lvl="1" indent="-457200">
              <a:defRPr/>
            </a:pPr>
            <a:r>
              <a:rPr lang="en-US" altLang="en-US" dirty="0" smtClean="0"/>
              <a:t>Train operating personnel to be aware of the hazard and follow safe job procedures</a:t>
            </a:r>
          </a:p>
          <a:p>
            <a:pPr marL="730250" lvl="1" indent="-457200">
              <a:defRPr/>
            </a:pPr>
            <a:r>
              <a:rPr lang="en-US" altLang="en-US" dirty="0" smtClean="0"/>
              <a:t>Prescribe personal protective equipment for personnel to shield them from hazard</a:t>
            </a:r>
            <a:endParaRPr lang="en-US" altLang="en-US" dirty="0"/>
          </a:p>
          <a:p>
            <a:pPr marL="273050" lvl="1" indent="0">
              <a:buFont typeface="Arial" pitchFamily="34" charset="0"/>
              <a:buNone/>
              <a:defRPr/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8382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 smtClean="0"/>
              <a:t>Safety and Health Programs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Safety should be built into every process or product design and into every operation, activity, and </a:t>
            </a:r>
            <a:r>
              <a:rPr lang="en-US" altLang="en-US" dirty="0" smtClean="0"/>
              <a:t>procedure.</a:t>
            </a:r>
            <a:endParaRPr lang="en-US" altLang="en-US" dirty="0" smtClean="0"/>
          </a:p>
          <a:p>
            <a:r>
              <a:rPr lang="en-US" altLang="en-US" dirty="0" smtClean="0"/>
              <a:t>Prevention of accidents, </a:t>
            </a:r>
            <a:r>
              <a:rPr lang="en-US" altLang="en-US" dirty="0" smtClean="0"/>
              <a:t>illness, </a:t>
            </a:r>
            <a:r>
              <a:rPr lang="en-US" altLang="en-US" dirty="0" smtClean="0"/>
              <a:t>and injuries is achieved through control of working environment and employees’ safety </a:t>
            </a:r>
            <a:r>
              <a:rPr lang="en-US" altLang="en-US" dirty="0" smtClean="0"/>
              <a:t>behaviors.</a:t>
            </a:r>
            <a:endParaRPr lang="en-US" altLang="en-US" dirty="0" smtClean="0"/>
          </a:p>
          <a:p>
            <a:r>
              <a:rPr lang="en-US" altLang="en-US" dirty="0" smtClean="0"/>
              <a:t>Employment of safety </a:t>
            </a:r>
            <a:r>
              <a:rPr lang="en-US" altLang="en-US" dirty="0" smtClean="0"/>
              <a:t>professionals is </a:t>
            </a:r>
            <a:r>
              <a:rPr lang="en-US" altLang="en-US" dirty="0" smtClean="0"/>
              <a:t>increasing because </a:t>
            </a:r>
          </a:p>
          <a:p>
            <a:pPr lvl="1"/>
            <a:r>
              <a:rPr lang="en-US" altLang="en-US" dirty="0" smtClean="0"/>
              <a:t>OSH Act requires safety standards be met and maintained</a:t>
            </a:r>
          </a:p>
          <a:p>
            <a:pPr lvl="1"/>
            <a:r>
              <a:rPr lang="en-US" altLang="en-US" dirty="0" smtClean="0"/>
              <a:t>services </a:t>
            </a:r>
            <a:r>
              <a:rPr lang="en-US" altLang="en-US" dirty="0" smtClean="0"/>
              <a:t>and functions of a safety professional are better understood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 smtClean="0"/>
              <a:t>Codes and Standards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 smtClean="0"/>
              <a:t>Safety professional must be familiar with codes and standards that are enforced by OSHA, EPA, </a:t>
            </a:r>
            <a:r>
              <a:rPr lang="en-US" altLang="en-US" dirty="0" smtClean="0"/>
              <a:t>and MSHA </a:t>
            </a:r>
            <a:r>
              <a:rPr lang="en-US" altLang="en-US" dirty="0" smtClean="0"/>
              <a:t>in order to give valid advice and to develop policies and procedures</a:t>
            </a:r>
          </a:p>
          <a:p>
            <a:pPr>
              <a:spcAft>
                <a:spcPts val="600"/>
              </a:spcAft>
            </a:pPr>
            <a:r>
              <a:rPr lang="en-US" altLang="en-US" dirty="0" smtClean="0"/>
              <a:t>Need to be familiar with other guidelines and standards:</a:t>
            </a:r>
          </a:p>
          <a:p>
            <a:pPr lvl="1">
              <a:spcAft>
                <a:spcPts val="600"/>
              </a:spcAft>
            </a:pPr>
            <a:r>
              <a:rPr lang="en-US" altLang="en-US" dirty="0" smtClean="0"/>
              <a:t>American National Standards Institute (ANSI)</a:t>
            </a:r>
          </a:p>
          <a:p>
            <a:pPr lvl="1">
              <a:spcAft>
                <a:spcPts val="600"/>
              </a:spcAft>
            </a:pPr>
            <a:r>
              <a:rPr lang="en-US" altLang="en-US" dirty="0" smtClean="0"/>
              <a:t>Local, state, federal, and international </a:t>
            </a:r>
          </a:p>
          <a:p>
            <a:pPr lvl="1">
              <a:spcAft>
                <a:spcPts val="600"/>
              </a:spcAft>
            </a:pPr>
            <a:r>
              <a:rPr lang="en-US" altLang="en-US" dirty="0" smtClean="0"/>
              <a:t>Lists of devices published by Underwriters Laboratories or NFPA</a:t>
            </a:r>
          </a:p>
          <a:p>
            <a:pPr lvl="1">
              <a:spcAft>
                <a:spcPts val="600"/>
              </a:spcAft>
            </a:pPr>
            <a:r>
              <a:rPr lang="en-US" altLang="en-US" dirty="0" smtClean="0"/>
              <a:t>Safety practice recommendations from National Safety Council, ASSE, ACGIH, AIHA, insurance carriers, trade and industrial organizations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 smtClean="0"/>
              <a:t>Safety and Health Inspections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mtClean="0"/>
              <a:t>Locate potential causes of accidents and illnesses </a:t>
            </a:r>
          </a:p>
          <a:p>
            <a:pPr>
              <a:spcAft>
                <a:spcPts val="600"/>
              </a:spcAft>
            </a:pPr>
            <a:r>
              <a:rPr lang="en-US" altLang="en-US" smtClean="0"/>
              <a:t>Determine safeguards to protect against hazards</a:t>
            </a:r>
          </a:p>
          <a:p>
            <a:pPr>
              <a:spcAft>
                <a:spcPts val="600"/>
              </a:spcAft>
            </a:pPr>
            <a:r>
              <a:rPr lang="en-US" altLang="en-US" smtClean="0"/>
              <a:t>Detect unsafe or unhealthful work practices </a:t>
            </a:r>
          </a:p>
          <a:p>
            <a:pPr lvl="1">
              <a:spcAft>
                <a:spcPts val="600"/>
              </a:spcAft>
            </a:pPr>
            <a:r>
              <a:rPr lang="en-US" altLang="en-US" smtClean="0"/>
              <a:t>Facilitate safety professional’s contact with individual workers making it easier to obtain their help in eliminating accidents and illnesses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7CC680A97E1C40AF050045783C8667" ma:contentTypeVersion="0" ma:contentTypeDescription="Create a new document." ma:contentTypeScope="" ma:versionID="3812dd1121bf833e8deae658c465e2c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856c988c67c08041d1f76481abc744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HeadLin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DF93F1-6EC0-4679-9BF4-9DA2ABF1851D}"/>
</file>

<file path=customXml/itemProps2.xml><?xml version="1.0" encoding="utf-8"?>
<ds:datastoreItem xmlns:ds="http://schemas.openxmlformats.org/officeDocument/2006/customXml" ds:itemID="{8866ECD1-3937-4F21-90C6-BCC1C9DEB837}"/>
</file>

<file path=customXml/itemProps3.xml><?xml version="1.0" encoding="utf-8"?>
<ds:datastoreItem xmlns:ds="http://schemas.openxmlformats.org/officeDocument/2006/customXml" ds:itemID="{8196853D-321A-4954-82AC-2C41AEC831A0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17089</TotalTime>
  <Words>1160</Words>
  <Application>Microsoft Office PowerPoint</Application>
  <PresentationFormat>On-screen Show (4:3)</PresentationFormat>
  <Paragraphs>149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Trump Mediaeval</vt:lpstr>
      <vt:lpstr>MS PGothic</vt:lpstr>
      <vt:lpstr>Arial</vt:lpstr>
      <vt:lpstr>Times</vt:lpstr>
      <vt:lpstr>Calibri</vt:lpstr>
      <vt:lpstr>Clarity</vt:lpstr>
      <vt:lpstr>Fundamentals of Industrial Hygiene 6th Edition  </vt:lpstr>
      <vt:lpstr>Scope and Functions  of the Safety Professional</vt:lpstr>
      <vt:lpstr>PowerPoint Presentation</vt:lpstr>
      <vt:lpstr>Careers in Safety</vt:lpstr>
      <vt:lpstr>Definition of Safety Professional </vt:lpstr>
      <vt:lpstr>Accident Prevention Activities</vt:lpstr>
      <vt:lpstr>Safety and Health Programs </vt:lpstr>
      <vt:lpstr>Codes and Standards</vt:lpstr>
      <vt:lpstr>Safety and Health Inspections</vt:lpstr>
      <vt:lpstr>Inspection of Work Areas</vt:lpstr>
      <vt:lpstr>Safety Inspectors or Technicians</vt:lpstr>
      <vt:lpstr>Accident and Occupational  Illness Investigations</vt:lpstr>
      <vt:lpstr>Accident and Occupational  Illness Investigations (cont.)</vt:lpstr>
      <vt:lpstr>Who Conducts the Investigation?</vt:lpstr>
      <vt:lpstr>Record Keeping and Reporting</vt:lpstr>
      <vt:lpstr>Accident Reports and Illness Records</vt:lpstr>
      <vt:lpstr>Education and Training </vt:lpstr>
      <vt:lpstr>5 Steps to Risk Management</vt:lpstr>
      <vt:lpstr>Systems Safety</vt:lpstr>
      <vt:lpstr>Safety Professional Certification</vt:lpstr>
    </vt:vector>
  </TitlesOfParts>
  <Company>John Wiley and Sons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Wiley &amp; Sons</dc:title>
  <dc:creator>Nicole Spiegel</dc:creator>
  <cp:lastModifiedBy>Deborah Meyer</cp:lastModifiedBy>
  <cp:revision>243</cp:revision>
  <dcterms:created xsi:type="dcterms:W3CDTF">2014-11-26T01:31:33Z</dcterms:created>
  <dcterms:modified xsi:type="dcterms:W3CDTF">2016-05-04T18:51:11Z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0x010100A87CC680A97E1C40AF050045783C8667</vt:lpwstr>
  </property>
</Properties>
</file>