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slideMasters/slideMaster2.xml" ContentType="application/vnd.openxmlformats-officedocument.presentationml.slideMaster+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colors1.xml" ContentType="application/vnd.openxmlformats-officedocument.drawingml.diagramColors+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6" r:id="rId3"/>
    <p:sldId id="280" r:id="rId4"/>
    <p:sldId id="294" r:id="rId5"/>
    <p:sldId id="293" r:id="rId6"/>
    <p:sldId id="292" r:id="rId7"/>
    <p:sldId id="290" r:id="rId8"/>
    <p:sldId id="298" r:id="rId9"/>
    <p:sldId id="297" r:id="rId10"/>
    <p:sldId id="304" r:id="rId11"/>
    <p:sldId id="296" r:id="rId12"/>
    <p:sldId id="299" r:id="rId13"/>
    <p:sldId id="300" r:id="rId14"/>
    <p:sldId id="301" r:id="rId15"/>
    <p:sldId id="303" r:id="rId16"/>
    <p:sldId id="302" r:id="rId17"/>
    <p:sldId id="305" r:id="rId18"/>
    <p:sldId id="28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F169"/>
    <a:srgbClr val="667BD4"/>
    <a:srgbClr val="7B77CF"/>
    <a:srgbClr val="5151B7"/>
    <a:srgbClr val="8265D5"/>
    <a:srgbClr val="8370D6"/>
    <a:srgbClr val="7846C2"/>
    <a:srgbClr val="0000FF"/>
    <a:srgbClr val="103C10"/>
    <a:srgbClr val="0C2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24" autoAdjust="0"/>
    <p:restoredTop sz="74364" autoAdjust="0"/>
  </p:normalViewPr>
  <p:slideViewPr>
    <p:cSldViewPr>
      <p:cViewPr varScale="1">
        <p:scale>
          <a:sx n="54" d="100"/>
          <a:sy n="54" d="100"/>
        </p:scale>
        <p:origin x="2154" y="7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7313C-AC3E-47FD-9572-F6AAEBF311E0}" type="doc">
      <dgm:prSet loTypeId="urn:microsoft.com/office/officeart/2005/8/layout/radial3" loCatId="relationship" qsTypeId="urn:microsoft.com/office/officeart/2005/8/quickstyle/simple4" qsCatId="simple" csTypeId="urn:microsoft.com/office/officeart/2005/8/colors/accent2_4" csCatId="accent2" phldr="1"/>
      <dgm:spPr/>
      <dgm:t>
        <a:bodyPr/>
        <a:lstStyle/>
        <a:p>
          <a:endParaRPr lang="en-US"/>
        </a:p>
      </dgm:t>
    </dgm:pt>
    <dgm:pt modelId="{249125B9-24AD-49F0-81CB-C2E71D8B63AD}">
      <dgm:prSet phldrT="[Text]" custT="1"/>
      <dgm:spPr/>
      <dgm:t>
        <a:bodyPr/>
        <a:lstStyle/>
        <a:p>
          <a:r>
            <a:rPr lang="en-US" sz="2200" dirty="0" smtClean="0"/>
            <a:t>National Sleep Foundation Recommendations for Shift Workers </a:t>
          </a:r>
          <a:endParaRPr lang="en-US" sz="2200" dirty="0"/>
        </a:p>
      </dgm:t>
    </dgm:pt>
    <dgm:pt modelId="{D1D32238-3380-44F8-93DA-BF6F9F68D9C3}" type="parTrans" cxnId="{1EB211AE-3C0C-4611-9620-569E1CC4D0EC}">
      <dgm:prSet/>
      <dgm:spPr/>
      <dgm:t>
        <a:bodyPr/>
        <a:lstStyle/>
        <a:p>
          <a:endParaRPr lang="en-US"/>
        </a:p>
      </dgm:t>
    </dgm:pt>
    <dgm:pt modelId="{F79F0B9F-6383-48DF-9934-54267F549DE1}" type="sibTrans" cxnId="{1EB211AE-3C0C-4611-9620-569E1CC4D0EC}">
      <dgm:prSet/>
      <dgm:spPr/>
      <dgm:t>
        <a:bodyPr/>
        <a:lstStyle/>
        <a:p>
          <a:endParaRPr lang="en-US"/>
        </a:p>
      </dgm:t>
    </dgm:pt>
    <dgm:pt modelId="{A22EECC3-BA1F-4B36-A441-6FFD8BD4E571}">
      <dgm:prSet phldrT="[Text]"/>
      <dgm:spPr/>
      <dgm:t>
        <a:bodyPr/>
        <a:lstStyle/>
        <a:p>
          <a:r>
            <a:rPr lang="en-US" b="0" i="0" u="none" strike="noStrike" baseline="0" dirty="0" smtClean="0">
              <a:latin typeface="+mn-lt"/>
              <a:ea typeface="+mn-ea"/>
              <a:cs typeface="+mn-cs"/>
            </a:rPr>
            <a:t>Avoid long commutes and extending working hours </a:t>
          </a:r>
          <a:endParaRPr lang="en-US" dirty="0"/>
        </a:p>
      </dgm:t>
    </dgm:pt>
    <dgm:pt modelId="{5B3AD5E1-F825-4EFA-BA5F-7A674E56A6A8}" type="parTrans" cxnId="{A0D13FA8-15EF-4DF7-BD1B-998F356CBA22}">
      <dgm:prSet/>
      <dgm:spPr/>
      <dgm:t>
        <a:bodyPr/>
        <a:lstStyle/>
        <a:p>
          <a:endParaRPr lang="en-US"/>
        </a:p>
      </dgm:t>
    </dgm:pt>
    <dgm:pt modelId="{202F0A0F-45DE-4012-B500-4E4492542894}" type="sibTrans" cxnId="{A0D13FA8-15EF-4DF7-BD1B-998F356CBA22}">
      <dgm:prSet/>
      <dgm:spPr/>
      <dgm:t>
        <a:bodyPr/>
        <a:lstStyle/>
        <a:p>
          <a:endParaRPr lang="en-US"/>
        </a:p>
      </dgm:t>
    </dgm:pt>
    <dgm:pt modelId="{054AA1A6-69D0-4A4B-915D-0EBED882A79E}">
      <dgm:prSet phldrT="[Text]"/>
      <dgm:spPr/>
      <dgm:t>
        <a:bodyPr/>
        <a:lstStyle/>
        <a:p>
          <a:r>
            <a:rPr lang="en-US" b="0" i="0" u="none" strike="noStrike" baseline="0" dirty="0" smtClean="0">
              <a:latin typeface="+mn-lt"/>
              <a:ea typeface="+mn-ea"/>
              <a:cs typeface="+mn-cs"/>
            </a:rPr>
            <a:t>Take several short breaks throughout the shift and remain active during breaks </a:t>
          </a:r>
          <a:endParaRPr lang="en-US" dirty="0"/>
        </a:p>
      </dgm:t>
    </dgm:pt>
    <dgm:pt modelId="{762754E6-BDE4-4820-B98C-6BF5738CC682}" type="parTrans" cxnId="{A7E7FD67-F35A-4706-995E-E1BDA81BDDB4}">
      <dgm:prSet/>
      <dgm:spPr/>
      <dgm:t>
        <a:bodyPr/>
        <a:lstStyle/>
        <a:p>
          <a:endParaRPr lang="en-US"/>
        </a:p>
      </dgm:t>
    </dgm:pt>
    <dgm:pt modelId="{CAA44E81-B8AC-4DCC-AA11-FA9E2FF93B14}" type="sibTrans" cxnId="{A7E7FD67-F35A-4706-995E-E1BDA81BDDB4}">
      <dgm:prSet/>
      <dgm:spPr/>
      <dgm:t>
        <a:bodyPr/>
        <a:lstStyle/>
        <a:p>
          <a:endParaRPr lang="en-US"/>
        </a:p>
      </dgm:t>
    </dgm:pt>
    <dgm:pt modelId="{82E512DC-9159-428A-B74E-FE81F8B8835D}">
      <dgm:prSet phldrT="[Text]"/>
      <dgm:spPr/>
      <dgm:t>
        <a:bodyPr/>
        <a:lstStyle/>
        <a:p>
          <a:r>
            <a:rPr lang="en-US" b="0" i="0" u="none" strike="noStrike" baseline="0" dirty="0" smtClean="0">
              <a:latin typeface="+mn-lt"/>
              <a:ea typeface="+mn-ea"/>
              <a:cs typeface="+mn-cs"/>
            </a:rPr>
            <a:t>Drink—but don’t overdo—caffeinated beverages as needed throughout shift </a:t>
          </a:r>
          <a:endParaRPr lang="en-US" dirty="0"/>
        </a:p>
      </dgm:t>
    </dgm:pt>
    <dgm:pt modelId="{D59A754A-E4E4-4D29-B1FA-E44D15F06633}" type="parTrans" cxnId="{003CE98F-93C3-4FB4-A9E1-323A4A57DB9A}">
      <dgm:prSet/>
      <dgm:spPr/>
      <dgm:t>
        <a:bodyPr/>
        <a:lstStyle/>
        <a:p>
          <a:endParaRPr lang="en-US"/>
        </a:p>
      </dgm:t>
    </dgm:pt>
    <dgm:pt modelId="{678496DA-90BA-40FC-AD68-3B8C9A88B2A4}" type="sibTrans" cxnId="{003CE98F-93C3-4FB4-A9E1-323A4A57DB9A}">
      <dgm:prSet/>
      <dgm:spPr/>
      <dgm:t>
        <a:bodyPr/>
        <a:lstStyle/>
        <a:p>
          <a:endParaRPr lang="en-US"/>
        </a:p>
      </dgm:t>
    </dgm:pt>
    <dgm:pt modelId="{1FD61460-5DE1-41CA-A826-9BE21EE673C2}">
      <dgm:prSet phldrT="[Text]"/>
      <dgm:spPr/>
      <dgm:t>
        <a:bodyPr/>
        <a:lstStyle/>
        <a:p>
          <a:r>
            <a:rPr lang="en-US" b="0" i="0" u="none" strike="noStrike" baseline="0" smtClean="0">
              <a:latin typeface="+mn-lt"/>
              <a:ea typeface="+mn-ea"/>
              <a:cs typeface="+mn-cs"/>
            </a:rPr>
            <a:t>Use a “buddy system” of other coworkers to keep each other alert </a:t>
          </a:r>
          <a:endParaRPr lang="en-US" dirty="0"/>
        </a:p>
      </dgm:t>
    </dgm:pt>
    <dgm:pt modelId="{DEED0611-8136-4C61-8427-85D0D4976617}" type="parTrans" cxnId="{FF589173-3B75-4E2A-8CB6-0CFBC82E3DA4}">
      <dgm:prSet/>
      <dgm:spPr/>
      <dgm:t>
        <a:bodyPr/>
        <a:lstStyle/>
        <a:p>
          <a:endParaRPr lang="en-US"/>
        </a:p>
      </dgm:t>
    </dgm:pt>
    <dgm:pt modelId="{0D6CDA6D-D476-4924-9170-77DB0E398624}" type="sibTrans" cxnId="{FF589173-3B75-4E2A-8CB6-0CFBC82E3DA4}">
      <dgm:prSet/>
      <dgm:spPr/>
      <dgm:t>
        <a:bodyPr/>
        <a:lstStyle/>
        <a:p>
          <a:endParaRPr lang="en-US"/>
        </a:p>
      </dgm:t>
    </dgm:pt>
    <dgm:pt modelId="{EC097D6C-4638-4169-982C-E59D7A6A01F8}">
      <dgm:prSet phldrT="[Text]"/>
      <dgm:spPr/>
      <dgm:t>
        <a:bodyPr/>
        <a:lstStyle/>
        <a:p>
          <a:r>
            <a:rPr lang="en-US" b="0" i="0" u="none" strike="noStrike" baseline="0" smtClean="0">
              <a:latin typeface="+mn-lt"/>
              <a:ea typeface="+mn-ea"/>
              <a:cs typeface="+mn-cs"/>
            </a:rPr>
            <a:t>Wear dark glasses to block the sun on your commute home </a:t>
          </a:r>
          <a:endParaRPr lang="en-US" dirty="0"/>
        </a:p>
      </dgm:t>
    </dgm:pt>
    <dgm:pt modelId="{A6F541C6-3837-45CA-8C48-F89B02F0859B}" type="parTrans" cxnId="{400EB1AB-51DC-4223-A365-A55859343777}">
      <dgm:prSet/>
      <dgm:spPr/>
      <dgm:t>
        <a:bodyPr/>
        <a:lstStyle/>
        <a:p>
          <a:endParaRPr lang="en-US"/>
        </a:p>
      </dgm:t>
    </dgm:pt>
    <dgm:pt modelId="{78268239-1961-4343-AF54-0D647682D5F2}" type="sibTrans" cxnId="{400EB1AB-51DC-4223-A365-A55859343777}">
      <dgm:prSet/>
      <dgm:spPr/>
      <dgm:t>
        <a:bodyPr/>
        <a:lstStyle/>
        <a:p>
          <a:endParaRPr lang="en-US"/>
        </a:p>
      </dgm:t>
    </dgm:pt>
    <dgm:pt modelId="{C544F03F-7AE0-4373-8F9F-5E0DA36C1A91}">
      <dgm:prSet phldrT="[Text]"/>
      <dgm:spPr/>
      <dgm:t>
        <a:bodyPr/>
        <a:lstStyle/>
        <a:p>
          <a:r>
            <a:rPr lang="en-US" b="0" i="0" u="none" strike="noStrike" baseline="0" smtClean="0">
              <a:latin typeface="+mn-lt"/>
              <a:ea typeface="+mn-ea"/>
              <a:cs typeface="+mn-cs"/>
            </a:rPr>
            <a:t>Keep a consistent bedtime and wake schedule </a:t>
          </a:r>
          <a:endParaRPr lang="en-US" dirty="0"/>
        </a:p>
      </dgm:t>
    </dgm:pt>
    <dgm:pt modelId="{CA3E1302-F799-4AE3-89DB-8F9C72FEE849}" type="parTrans" cxnId="{3C92AF19-205C-4254-BA43-4794F21B2BCA}">
      <dgm:prSet/>
      <dgm:spPr/>
      <dgm:t>
        <a:bodyPr/>
        <a:lstStyle/>
        <a:p>
          <a:endParaRPr lang="en-US"/>
        </a:p>
      </dgm:t>
    </dgm:pt>
    <dgm:pt modelId="{A9C858F2-1A67-4C1A-BA10-B5703A3074A7}" type="sibTrans" cxnId="{3C92AF19-205C-4254-BA43-4794F21B2BCA}">
      <dgm:prSet/>
      <dgm:spPr/>
      <dgm:t>
        <a:bodyPr/>
        <a:lstStyle/>
        <a:p>
          <a:endParaRPr lang="en-US"/>
        </a:p>
      </dgm:t>
    </dgm:pt>
    <dgm:pt modelId="{F3A7224A-AD87-4451-81C8-0ED647BB2DC7}">
      <dgm:prSet phldrT="[Text]"/>
      <dgm:spPr/>
      <dgm:t>
        <a:bodyPr/>
        <a:lstStyle/>
        <a:p>
          <a:r>
            <a:rPr lang="en-US" b="0" i="0" u="none" strike="noStrike" baseline="0" smtClean="0">
              <a:latin typeface="+mn-lt"/>
              <a:ea typeface="+mn-ea"/>
              <a:cs typeface="+mn-cs"/>
            </a:rPr>
            <a:t>Eliminate light and noise from your sleep environment </a:t>
          </a:r>
          <a:endParaRPr lang="en-US" dirty="0"/>
        </a:p>
      </dgm:t>
    </dgm:pt>
    <dgm:pt modelId="{9298B1C7-76AB-4046-8AE5-121D139BE626}" type="parTrans" cxnId="{8FCB442E-496C-451B-9192-10614E31FC4D}">
      <dgm:prSet/>
      <dgm:spPr/>
      <dgm:t>
        <a:bodyPr/>
        <a:lstStyle/>
        <a:p>
          <a:endParaRPr lang="en-US"/>
        </a:p>
      </dgm:t>
    </dgm:pt>
    <dgm:pt modelId="{E05F904C-8D7B-437B-A7E6-9D1B080FB411}" type="sibTrans" cxnId="{8FCB442E-496C-451B-9192-10614E31FC4D}">
      <dgm:prSet/>
      <dgm:spPr/>
      <dgm:t>
        <a:bodyPr/>
        <a:lstStyle/>
        <a:p>
          <a:endParaRPr lang="en-US"/>
        </a:p>
      </dgm:t>
    </dgm:pt>
    <dgm:pt modelId="{3C438ADF-6A73-42D0-B676-BDF717601CDB}" type="pres">
      <dgm:prSet presAssocID="{F567313C-AC3E-47FD-9572-F6AAEBF311E0}" presName="composite" presStyleCnt="0">
        <dgm:presLayoutVars>
          <dgm:chMax val="1"/>
          <dgm:dir/>
          <dgm:resizeHandles val="exact"/>
        </dgm:presLayoutVars>
      </dgm:prSet>
      <dgm:spPr/>
      <dgm:t>
        <a:bodyPr/>
        <a:lstStyle/>
        <a:p>
          <a:endParaRPr lang="en-US"/>
        </a:p>
      </dgm:t>
    </dgm:pt>
    <dgm:pt modelId="{6BCDD226-B197-460A-9D73-11D265C3A73E}" type="pres">
      <dgm:prSet presAssocID="{F567313C-AC3E-47FD-9572-F6AAEBF311E0}" presName="radial" presStyleCnt="0">
        <dgm:presLayoutVars>
          <dgm:animLvl val="ctr"/>
        </dgm:presLayoutVars>
      </dgm:prSet>
      <dgm:spPr/>
    </dgm:pt>
    <dgm:pt modelId="{02DA30EE-2DF6-4F4F-938D-CEC9488550C8}" type="pres">
      <dgm:prSet presAssocID="{249125B9-24AD-49F0-81CB-C2E71D8B63AD}" presName="centerShape" presStyleLbl="vennNode1" presStyleIdx="0" presStyleCnt="8"/>
      <dgm:spPr/>
      <dgm:t>
        <a:bodyPr/>
        <a:lstStyle/>
        <a:p>
          <a:endParaRPr lang="en-US"/>
        </a:p>
      </dgm:t>
    </dgm:pt>
    <dgm:pt modelId="{EE3A4383-859A-4D79-A35F-666804C50523}" type="pres">
      <dgm:prSet presAssocID="{A22EECC3-BA1F-4B36-A441-6FFD8BD4E571}" presName="node" presStyleLbl="vennNode1" presStyleIdx="1" presStyleCnt="8" custScaleX="127239" custScaleY="120806">
        <dgm:presLayoutVars>
          <dgm:bulletEnabled val="1"/>
        </dgm:presLayoutVars>
      </dgm:prSet>
      <dgm:spPr/>
      <dgm:t>
        <a:bodyPr/>
        <a:lstStyle/>
        <a:p>
          <a:endParaRPr lang="en-US"/>
        </a:p>
      </dgm:t>
    </dgm:pt>
    <dgm:pt modelId="{EA6C1777-8B65-4452-9C21-8F04A25ECD55}" type="pres">
      <dgm:prSet presAssocID="{054AA1A6-69D0-4A4B-915D-0EBED882A79E}" presName="node" presStyleLbl="vennNode1" presStyleIdx="2" presStyleCnt="8" custScaleX="127239" custScaleY="120806">
        <dgm:presLayoutVars>
          <dgm:bulletEnabled val="1"/>
        </dgm:presLayoutVars>
      </dgm:prSet>
      <dgm:spPr/>
      <dgm:t>
        <a:bodyPr/>
        <a:lstStyle/>
        <a:p>
          <a:endParaRPr lang="en-US"/>
        </a:p>
      </dgm:t>
    </dgm:pt>
    <dgm:pt modelId="{3789D2CF-7E27-4ABC-B26C-4E8EED5FFB90}" type="pres">
      <dgm:prSet presAssocID="{82E512DC-9159-428A-B74E-FE81F8B8835D}" presName="node" presStyleLbl="vennNode1" presStyleIdx="3" presStyleCnt="8" custScaleX="127239" custScaleY="120806" custRadScaleRad="103361" custRadScaleInc="-1008">
        <dgm:presLayoutVars>
          <dgm:bulletEnabled val="1"/>
        </dgm:presLayoutVars>
      </dgm:prSet>
      <dgm:spPr/>
      <dgm:t>
        <a:bodyPr/>
        <a:lstStyle/>
        <a:p>
          <a:endParaRPr lang="en-US"/>
        </a:p>
      </dgm:t>
    </dgm:pt>
    <dgm:pt modelId="{6DE04532-C51B-4393-99B1-1AD8D6215239}" type="pres">
      <dgm:prSet presAssocID="{1FD61460-5DE1-41CA-A826-9BE21EE673C2}" presName="node" presStyleLbl="vennNode1" presStyleIdx="4" presStyleCnt="8" custScaleX="127239" custScaleY="120806">
        <dgm:presLayoutVars>
          <dgm:bulletEnabled val="1"/>
        </dgm:presLayoutVars>
      </dgm:prSet>
      <dgm:spPr/>
      <dgm:t>
        <a:bodyPr/>
        <a:lstStyle/>
        <a:p>
          <a:endParaRPr lang="en-US"/>
        </a:p>
      </dgm:t>
    </dgm:pt>
    <dgm:pt modelId="{C4922D32-9C4A-471C-9F0B-614F28AF1090}" type="pres">
      <dgm:prSet presAssocID="{EC097D6C-4638-4169-982C-E59D7A6A01F8}" presName="node" presStyleLbl="vennNode1" presStyleIdx="5" presStyleCnt="8" custScaleX="127239" custScaleY="120806">
        <dgm:presLayoutVars>
          <dgm:bulletEnabled val="1"/>
        </dgm:presLayoutVars>
      </dgm:prSet>
      <dgm:spPr/>
      <dgm:t>
        <a:bodyPr/>
        <a:lstStyle/>
        <a:p>
          <a:endParaRPr lang="en-US"/>
        </a:p>
      </dgm:t>
    </dgm:pt>
    <dgm:pt modelId="{FB273E8B-A772-49FC-9CC0-C4A82C2639B9}" type="pres">
      <dgm:prSet presAssocID="{C544F03F-7AE0-4373-8F9F-5E0DA36C1A91}" presName="node" presStyleLbl="vennNode1" presStyleIdx="6" presStyleCnt="8" custScaleX="127239" custScaleY="120806" custRadScaleRad="102765" custRadScaleInc="4166">
        <dgm:presLayoutVars>
          <dgm:bulletEnabled val="1"/>
        </dgm:presLayoutVars>
      </dgm:prSet>
      <dgm:spPr/>
      <dgm:t>
        <a:bodyPr/>
        <a:lstStyle/>
        <a:p>
          <a:endParaRPr lang="en-US"/>
        </a:p>
      </dgm:t>
    </dgm:pt>
    <dgm:pt modelId="{A258A40F-CD1C-463A-A4EE-ED5FA09B220C}" type="pres">
      <dgm:prSet presAssocID="{F3A7224A-AD87-4451-81C8-0ED647BB2DC7}" presName="node" presStyleLbl="vennNode1" presStyleIdx="7" presStyleCnt="8" custScaleX="127239" custScaleY="120806">
        <dgm:presLayoutVars>
          <dgm:bulletEnabled val="1"/>
        </dgm:presLayoutVars>
      </dgm:prSet>
      <dgm:spPr/>
      <dgm:t>
        <a:bodyPr/>
        <a:lstStyle/>
        <a:p>
          <a:endParaRPr lang="en-US"/>
        </a:p>
      </dgm:t>
    </dgm:pt>
  </dgm:ptLst>
  <dgm:cxnLst>
    <dgm:cxn modelId="{A7E7FD67-F35A-4706-995E-E1BDA81BDDB4}" srcId="{249125B9-24AD-49F0-81CB-C2E71D8B63AD}" destId="{054AA1A6-69D0-4A4B-915D-0EBED882A79E}" srcOrd="1" destOrd="0" parTransId="{762754E6-BDE4-4820-B98C-6BF5738CC682}" sibTransId="{CAA44E81-B8AC-4DCC-AA11-FA9E2FF93B14}"/>
    <dgm:cxn modelId="{1FA2F129-AC66-4FB0-A3DD-9D3D93A4ACCA}" type="presOf" srcId="{1FD61460-5DE1-41CA-A826-9BE21EE673C2}" destId="{6DE04532-C51B-4393-99B1-1AD8D6215239}" srcOrd="0" destOrd="0" presId="urn:microsoft.com/office/officeart/2005/8/layout/radial3"/>
    <dgm:cxn modelId="{003CE98F-93C3-4FB4-A9E1-323A4A57DB9A}" srcId="{249125B9-24AD-49F0-81CB-C2E71D8B63AD}" destId="{82E512DC-9159-428A-B74E-FE81F8B8835D}" srcOrd="2" destOrd="0" parTransId="{D59A754A-E4E4-4D29-B1FA-E44D15F06633}" sibTransId="{678496DA-90BA-40FC-AD68-3B8C9A88B2A4}"/>
    <dgm:cxn modelId="{400EB1AB-51DC-4223-A365-A55859343777}" srcId="{249125B9-24AD-49F0-81CB-C2E71D8B63AD}" destId="{EC097D6C-4638-4169-982C-E59D7A6A01F8}" srcOrd="4" destOrd="0" parTransId="{A6F541C6-3837-45CA-8C48-F89B02F0859B}" sibTransId="{78268239-1961-4343-AF54-0D647682D5F2}"/>
    <dgm:cxn modelId="{8FCB442E-496C-451B-9192-10614E31FC4D}" srcId="{249125B9-24AD-49F0-81CB-C2E71D8B63AD}" destId="{F3A7224A-AD87-4451-81C8-0ED647BB2DC7}" srcOrd="6" destOrd="0" parTransId="{9298B1C7-76AB-4046-8AE5-121D139BE626}" sibTransId="{E05F904C-8D7B-437B-A7E6-9D1B080FB411}"/>
    <dgm:cxn modelId="{1EB211AE-3C0C-4611-9620-569E1CC4D0EC}" srcId="{F567313C-AC3E-47FD-9572-F6AAEBF311E0}" destId="{249125B9-24AD-49F0-81CB-C2E71D8B63AD}" srcOrd="0" destOrd="0" parTransId="{D1D32238-3380-44F8-93DA-BF6F9F68D9C3}" sibTransId="{F79F0B9F-6383-48DF-9934-54267F549DE1}"/>
    <dgm:cxn modelId="{211C54CB-AA92-4D13-AAEF-89EC8A87A69F}" type="presOf" srcId="{A22EECC3-BA1F-4B36-A441-6FFD8BD4E571}" destId="{EE3A4383-859A-4D79-A35F-666804C50523}" srcOrd="0" destOrd="0" presId="urn:microsoft.com/office/officeart/2005/8/layout/radial3"/>
    <dgm:cxn modelId="{BDFAA0F5-3478-4B99-A60C-93542301F2A2}" type="presOf" srcId="{F3A7224A-AD87-4451-81C8-0ED647BB2DC7}" destId="{A258A40F-CD1C-463A-A4EE-ED5FA09B220C}" srcOrd="0" destOrd="0" presId="urn:microsoft.com/office/officeart/2005/8/layout/radial3"/>
    <dgm:cxn modelId="{C92110C2-0E7D-4842-9443-5ED803CFB1AE}" type="presOf" srcId="{054AA1A6-69D0-4A4B-915D-0EBED882A79E}" destId="{EA6C1777-8B65-4452-9C21-8F04A25ECD55}" srcOrd="0" destOrd="0" presId="urn:microsoft.com/office/officeart/2005/8/layout/radial3"/>
    <dgm:cxn modelId="{D201B3CF-559E-4C5C-BD3C-B64B91203D1C}" type="presOf" srcId="{82E512DC-9159-428A-B74E-FE81F8B8835D}" destId="{3789D2CF-7E27-4ABC-B26C-4E8EED5FFB90}" srcOrd="0" destOrd="0" presId="urn:microsoft.com/office/officeart/2005/8/layout/radial3"/>
    <dgm:cxn modelId="{DA7E35A4-6D6A-47D5-8622-CCBCBB1DA741}" type="presOf" srcId="{F567313C-AC3E-47FD-9572-F6AAEBF311E0}" destId="{3C438ADF-6A73-42D0-B676-BDF717601CDB}" srcOrd="0" destOrd="0" presId="urn:microsoft.com/office/officeart/2005/8/layout/radial3"/>
    <dgm:cxn modelId="{968AF6B2-6804-4A09-9E46-D0F486C98511}" type="presOf" srcId="{249125B9-24AD-49F0-81CB-C2E71D8B63AD}" destId="{02DA30EE-2DF6-4F4F-938D-CEC9488550C8}" srcOrd="0" destOrd="0" presId="urn:microsoft.com/office/officeart/2005/8/layout/radial3"/>
    <dgm:cxn modelId="{A0D13FA8-15EF-4DF7-BD1B-998F356CBA22}" srcId="{249125B9-24AD-49F0-81CB-C2E71D8B63AD}" destId="{A22EECC3-BA1F-4B36-A441-6FFD8BD4E571}" srcOrd="0" destOrd="0" parTransId="{5B3AD5E1-F825-4EFA-BA5F-7A674E56A6A8}" sibTransId="{202F0A0F-45DE-4012-B500-4E4492542894}"/>
    <dgm:cxn modelId="{FF589173-3B75-4E2A-8CB6-0CFBC82E3DA4}" srcId="{249125B9-24AD-49F0-81CB-C2E71D8B63AD}" destId="{1FD61460-5DE1-41CA-A826-9BE21EE673C2}" srcOrd="3" destOrd="0" parTransId="{DEED0611-8136-4C61-8427-85D0D4976617}" sibTransId="{0D6CDA6D-D476-4924-9170-77DB0E398624}"/>
    <dgm:cxn modelId="{F7A78335-C369-4808-8028-EB08FDB84E24}" type="presOf" srcId="{EC097D6C-4638-4169-982C-E59D7A6A01F8}" destId="{C4922D32-9C4A-471C-9F0B-614F28AF1090}" srcOrd="0" destOrd="0" presId="urn:microsoft.com/office/officeart/2005/8/layout/radial3"/>
    <dgm:cxn modelId="{9C06A27A-2320-4570-B590-005027C02722}" type="presOf" srcId="{C544F03F-7AE0-4373-8F9F-5E0DA36C1A91}" destId="{FB273E8B-A772-49FC-9CC0-C4A82C2639B9}" srcOrd="0" destOrd="0" presId="urn:microsoft.com/office/officeart/2005/8/layout/radial3"/>
    <dgm:cxn modelId="{3C92AF19-205C-4254-BA43-4794F21B2BCA}" srcId="{249125B9-24AD-49F0-81CB-C2E71D8B63AD}" destId="{C544F03F-7AE0-4373-8F9F-5E0DA36C1A91}" srcOrd="5" destOrd="0" parTransId="{CA3E1302-F799-4AE3-89DB-8F9C72FEE849}" sibTransId="{A9C858F2-1A67-4C1A-BA10-B5703A3074A7}"/>
    <dgm:cxn modelId="{38673523-6358-482C-B7C8-D38FAA96D5AC}" type="presParOf" srcId="{3C438ADF-6A73-42D0-B676-BDF717601CDB}" destId="{6BCDD226-B197-460A-9D73-11D265C3A73E}" srcOrd="0" destOrd="0" presId="urn:microsoft.com/office/officeart/2005/8/layout/radial3"/>
    <dgm:cxn modelId="{2517AFA4-A9ED-4433-B37B-F2722BC4AFC1}" type="presParOf" srcId="{6BCDD226-B197-460A-9D73-11D265C3A73E}" destId="{02DA30EE-2DF6-4F4F-938D-CEC9488550C8}" srcOrd="0" destOrd="0" presId="urn:microsoft.com/office/officeart/2005/8/layout/radial3"/>
    <dgm:cxn modelId="{E3DD7772-02F7-4DA2-81E5-35E93D53506F}" type="presParOf" srcId="{6BCDD226-B197-460A-9D73-11D265C3A73E}" destId="{EE3A4383-859A-4D79-A35F-666804C50523}" srcOrd="1" destOrd="0" presId="urn:microsoft.com/office/officeart/2005/8/layout/radial3"/>
    <dgm:cxn modelId="{9ED4BCB6-DD1D-4D1A-B8BE-FD0DF79F17DD}" type="presParOf" srcId="{6BCDD226-B197-460A-9D73-11D265C3A73E}" destId="{EA6C1777-8B65-4452-9C21-8F04A25ECD55}" srcOrd="2" destOrd="0" presId="urn:microsoft.com/office/officeart/2005/8/layout/radial3"/>
    <dgm:cxn modelId="{0E3FE071-044A-418A-BAC5-7351C3D0E404}" type="presParOf" srcId="{6BCDD226-B197-460A-9D73-11D265C3A73E}" destId="{3789D2CF-7E27-4ABC-B26C-4E8EED5FFB90}" srcOrd="3" destOrd="0" presId="urn:microsoft.com/office/officeart/2005/8/layout/radial3"/>
    <dgm:cxn modelId="{7F12FE2B-FA17-4022-B422-285AAD245E48}" type="presParOf" srcId="{6BCDD226-B197-460A-9D73-11D265C3A73E}" destId="{6DE04532-C51B-4393-99B1-1AD8D6215239}" srcOrd="4" destOrd="0" presId="urn:microsoft.com/office/officeart/2005/8/layout/radial3"/>
    <dgm:cxn modelId="{09DD6319-7B69-4893-903B-27FECAD9B121}" type="presParOf" srcId="{6BCDD226-B197-460A-9D73-11D265C3A73E}" destId="{C4922D32-9C4A-471C-9F0B-614F28AF1090}" srcOrd="5" destOrd="0" presId="urn:microsoft.com/office/officeart/2005/8/layout/radial3"/>
    <dgm:cxn modelId="{12F7A0E5-5A4B-41F2-99A6-CA18AAC671AB}" type="presParOf" srcId="{6BCDD226-B197-460A-9D73-11D265C3A73E}" destId="{FB273E8B-A772-49FC-9CC0-C4A82C2639B9}" srcOrd="6" destOrd="0" presId="urn:microsoft.com/office/officeart/2005/8/layout/radial3"/>
    <dgm:cxn modelId="{EAD70526-A0CE-41C3-840C-8D82D4D22FFE}" type="presParOf" srcId="{6BCDD226-B197-460A-9D73-11D265C3A73E}" destId="{A258A40F-CD1C-463A-A4EE-ED5FA09B220C}"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A30EE-2DF6-4F4F-938D-CEC9488550C8}">
      <dsp:nvSpPr>
        <dsp:cNvPr id="0" name=""/>
        <dsp:cNvSpPr/>
      </dsp:nvSpPr>
      <dsp:spPr>
        <a:xfrm>
          <a:off x="2241946" y="1438565"/>
          <a:ext cx="3440906" cy="3440906"/>
        </a:xfrm>
        <a:prstGeom prst="ellipse">
          <a:avLst/>
        </a:prstGeom>
        <a:gradFill rotWithShape="0">
          <a:gsLst>
            <a:gs pos="0">
              <a:schemeClr val="accent2">
                <a:shade val="80000"/>
                <a:alpha val="50000"/>
                <a:hueOff val="0"/>
                <a:satOff val="0"/>
                <a:lumOff val="0"/>
                <a:alphaOff val="0"/>
                <a:tint val="100000"/>
                <a:shade val="100000"/>
                <a:satMod val="130000"/>
              </a:schemeClr>
            </a:gs>
            <a:gs pos="100000">
              <a:schemeClr val="accent2">
                <a:shade val="80000"/>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National Sleep Foundation Recommendations for Shift Workers </a:t>
          </a:r>
          <a:endParaRPr lang="en-US" sz="2200" kern="1200" dirty="0"/>
        </a:p>
      </dsp:txBody>
      <dsp:txXfrm>
        <a:off x="2745855" y="1942474"/>
        <a:ext cx="2433088" cy="2433088"/>
      </dsp:txXfrm>
    </dsp:sp>
    <dsp:sp modelId="{EE3A4383-859A-4D79-A35F-666804C50523}">
      <dsp:nvSpPr>
        <dsp:cNvPr id="0" name=""/>
        <dsp:cNvSpPr/>
      </dsp:nvSpPr>
      <dsp:spPr>
        <a:xfrm>
          <a:off x="2867856" y="-122272"/>
          <a:ext cx="2189087" cy="2078410"/>
        </a:xfrm>
        <a:prstGeom prst="ellipse">
          <a:avLst/>
        </a:prstGeom>
        <a:gradFill rotWithShape="0">
          <a:gsLst>
            <a:gs pos="0">
              <a:schemeClr val="accent2">
                <a:shade val="80000"/>
                <a:alpha val="50000"/>
                <a:hueOff val="0"/>
                <a:satOff val="-7700"/>
                <a:lumOff val="11351"/>
                <a:alphaOff val="0"/>
                <a:tint val="100000"/>
                <a:shade val="100000"/>
                <a:satMod val="130000"/>
              </a:schemeClr>
            </a:gs>
            <a:gs pos="100000">
              <a:schemeClr val="accent2">
                <a:shade val="80000"/>
                <a:alpha val="50000"/>
                <a:hueOff val="0"/>
                <a:satOff val="-7700"/>
                <a:lumOff val="11351"/>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i="0" u="none" strike="noStrike" kern="1200" baseline="0" dirty="0" smtClean="0">
              <a:latin typeface="+mn-lt"/>
              <a:ea typeface="+mn-ea"/>
              <a:cs typeface="+mn-cs"/>
            </a:rPr>
            <a:t>Avoid long commutes and extending working hours </a:t>
          </a:r>
          <a:endParaRPr lang="en-US" sz="1700" kern="1200" dirty="0"/>
        </a:p>
      </dsp:txBody>
      <dsp:txXfrm>
        <a:off x="3188440" y="182104"/>
        <a:ext cx="1547919" cy="1469658"/>
      </dsp:txXfrm>
    </dsp:sp>
    <dsp:sp modelId="{EA6C1777-8B65-4452-9C21-8F04A25ECD55}">
      <dsp:nvSpPr>
        <dsp:cNvPr id="0" name=""/>
        <dsp:cNvSpPr/>
      </dsp:nvSpPr>
      <dsp:spPr>
        <a:xfrm>
          <a:off x="4620789" y="721895"/>
          <a:ext cx="2189087" cy="2078410"/>
        </a:xfrm>
        <a:prstGeom prst="ellipse">
          <a:avLst/>
        </a:prstGeom>
        <a:gradFill rotWithShape="0">
          <a:gsLst>
            <a:gs pos="0">
              <a:schemeClr val="accent2">
                <a:shade val="80000"/>
                <a:alpha val="50000"/>
                <a:hueOff val="0"/>
                <a:satOff val="-15399"/>
                <a:lumOff val="22702"/>
                <a:alphaOff val="0"/>
                <a:tint val="100000"/>
                <a:shade val="100000"/>
                <a:satMod val="130000"/>
              </a:schemeClr>
            </a:gs>
            <a:gs pos="100000">
              <a:schemeClr val="accent2">
                <a:shade val="80000"/>
                <a:alpha val="50000"/>
                <a:hueOff val="0"/>
                <a:satOff val="-15399"/>
                <a:lumOff val="22702"/>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i="0" u="none" strike="noStrike" kern="1200" baseline="0" dirty="0" smtClean="0">
              <a:latin typeface="+mn-lt"/>
              <a:ea typeface="+mn-ea"/>
              <a:cs typeface="+mn-cs"/>
            </a:rPr>
            <a:t>Take several short breaks throughout the shift and remain active during breaks </a:t>
          </a:r>
          <a:endParaRPr lang="en-US" sz="1700" kern="1200" dirty="0"/>
        </a:p>
      </dsp:txBody>
      <dsp:txXfrm>
        <a:off x="4941373" y="1026271"/>
        <a:ext cx="1547919" cy="1469658"/>
      </dsp:txXfrm>
    </dsp:sp>
    <dsp:sp modelId="{3789D2CF-7E27-4ABC-B26C-4E8EED5FFB90}">
      <dsp:nvSpPr>
        <dsp:cNvPr id="0" name=""/>
        <dsp:cNvSpPr/>
      </dsp:nvSpPr>
      <dsp:spPr>
        <a:xfrm>
          <a:off x="5131768" y="2615029"/>
          <a:ext cx="2189087" cy="2078410"/>
        </a:xfrm>
        <a:prstGeom prst="ellipse">
          <a:avLst/>
        </a:prstGeom>
        <a:gradFill rotWithShape="0">
          <a:gsLst>
            <a:gs pos="0">
              <a:schemeClr val="accent2">
                <a:shade val="80000"/>
                <a:alpha val="50000"/>
                <a:hueOff val="0"/>
                <a:satOff val="-23099"/>
                <a:lumOff val="34053"/>
                <a:alphaOff val="0"/>
                <a:tint val="100000"/>
                <a:shade val="100000"/>
                <a:satMod val="130000"/>
              </a:schemeClr>
            </a:gs>
            <a:gs pos="100000">
              <a:schemeClr val="accent2">
                <a:shade val="80000"/>
                <a:alpha val="50000"/>
                <a:hueOff val="0"/>
                <a:satOff val="-23099"/>
                <a:lumOff val="34053"/>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i="0" u="none" strike="noStrike" kern="1200" baseline="0" dirty="0" smtClean="0">
              <a:latin typeface="+mn-lt"/>
              <a:ea typeface="+mn-ea"/>
              <a:cs typeface="+mn-cs"/>
            </a:rPr>
            <a:t>Drink—but don’t overdo—caffeinated beverages as needed throughout shift </a:t>
          </a:r>
          <a:endParaRPr lang="en-US" sz="1700" kern="1200" dirty="0"/>
        </a:p>
      </dsp:txBody>
      <dsp:txXfrm>
        <a:off x="5452352" y="2919405"/>
        <a:ext cx="1547919" cy="1469658"/>
      </dsp:txXfrm>
    </dsp:sp>
    <dsp:sp modelId="{6DE04532-C51B-4393-99B1-1AD8D6215239}">
      <dsp:nvSpPr>
        <dsp:cNvPr id="0" name=""/>
        <dsp:cNvSpPr/>
      </dsp:nvSpPr>
      <dsp:spPr>
        <a:xfrm>
          <a:off x="3840660" y="4139862"/>
          <a:ext cx="2189087" cy="2078410"/>
        </a:xfrm>
        <a:prstGeom prst="ellipse">
          <a:avLst/>
        </a:prstGeom>
        <a:gradFill rotWithShape="0">
          <a:gsLst>
            <a:gs pos="0">
              <a:schemeClr val="accent2">
                <a:shade val="80000"/>
                <a:alpha val="50000"/>
                <a:hueOff val="0"/>
                <a:satOff val="-30798"/>
                <a:lumOff val="45404"/>
                <a:alphaOff val="0"/>
                <a:tint val="100000"/>
                <a:shade val="100000"/>
                <a:satMod val="130000"/>
              </a:schemeClr>
            </a:gs>
            <a:gs pos="100000">
              <a:schemeClr val="accent2">
                <a:shade val="80000"/>
                <a:alpha val="50000"/>
                <a:hueOff val="0"/>
                <a:satOff val="-30798"/>
                <a:lumOff val="45404"/>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i="0" u="none" strike="noStrike" kern="1200" baseline="0" smtClean="0">
              <a:latin typeface="+mn-lt"/>
              <a:ea typeface="+mn-ea"/>
              <a:cs typeface="+mn-cs"/>
            </a:rPr>
            <a:t>Use a “buddy system” of other coworkers to keep each other alert </a:t>
          </a:r>
          <a:endParaRPr lang="en-US" sz="1700" kern="1200" dirty="0"/>
        </a:p>
      </dsp:txBody>
      <dsp:txXfrm>
        <a:off x="4161244" y="4444238"/>
        <a:ext cx="1547919" cy="1469658"/>
      </dsp:txXfrm>
    </dsp:sp>
    <dsp:sp modelId="{C4922D32-9C4A-471C-9F0B-614F28AF1090}">
      <dsp:nvSpPr>
        <dsp:cNvPr id="0" name=""/>
        <dsp:cNvSpPr/>
      </dsp:nvSpPr>
      <dsp:spPr>
        <a:xfrm>
          <a:off x="1895051" y="4139862"/>
          <a:ext cx="2189087" cy="2078410"/>
        </a:xfrm>
        <a:prstGeom prst="ellipse">
          <a:avLst/>
        </a:prstGeom>
        <a:gradFill rotWithShape="0">
          <a:gsLst>
            <a:gs pos="0">
              <a:schemeClr val="accent2">
                <a:shade val="80000"/>
                <a:alpha val="50000"/>
                <a:hueOff val="0"/>
                <a:satOff val="-23099"/>
                <a:lumOff val="34053"/>
                <a:alphaOff val="0"/>
                <a:tint val="100000"/>
                <a:shade val="100000"/>
                <a:satMod val="130000"/>
              </a:schemeClr>
            </a:gs>
            <a:gs pos="100000">
              <a:schemeClr val="accent2">
                <a:shade val="80000"/>
                <a:alpha val="50000"/>
                <a:hueOff val="0"/>
                <a:satOff val="-23099"/>
                <a:lumOff val="34053"/>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i="0" u="none" strike="noStrike" kern="1200" baseline="0" smtClean="0">
              <a:latin typeface="+mn-lt"/>
              <a:ea typeface="+mn-ea"/>
              <a:cs typeface="+mn-cs"/>
            </a:rPr>
            <a:t>Wear dark glasses to block the sun on your commute home </a:t>
          </a:r>
          <a:endParaRPr lang="en-US" sz="1700" kern="1200" dirty="0"/>
        </a:p>
      </dsp:txBody>
      <dsp:txXfrm>
        <a:off x="2215635" y="4444238"/>
        <a:ext cx="1547919" cy="1469658"/>
      </dsp:txXfrm>
    </dsp:sp>
    <dsp:sp modelId="{FB273E8B-A772-49FC-9CC0-C4A82C2639B9}">
      <dsp:nvSpPr>
        <dsp:cNvPr id="0" name=""/>
        <dsp:cNvSpPr/>
      </dsp:nvSpPr>
      <dsp:spPr>
        <a:xfrm>
          <a:off x="603947" y="2548181"/>
          <a:ext cx="2189087" cy="2078410"/>
        </a:xfrm>
        <a:prstGeom prst="ellipse">
          <a:avLst/>
        </a:prstGeom>
        <a:gradFill rotWithShape="0">
          <a:gsLst>
            <a:gs pos="0">
              <a:schemeClr val="accent2">
                <a:shade val="80000"/>
                <a:alpha val="50000"/>
                <a:hueOff val="0"/>
                <a:satOff val="-15399"/>
                <a:lumOff val="22702"/>
                <a:alphaOff val="0"/>
                <a:tint val="100000"/>
                <a:shade val="100000"/>
                <a:satMod val="130000"/>
              </a:schemeClr>
            </a:gs>
            <a:gs pos="100000">
              <a:schemeClr val="accent2">
                <a:shade val="80000"/>
                <a:alpha val="50000"/>
                <a:hueOff val="0"/>
                <a:satOff val="-15399"/>
                <a:lumOff val="22702"/>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i="0" u="none" strike="noStrike" kern="1200" baseline="0" smtClean="0">
              <a:latin typeface="+mn-lt"/>
              <a:ea typeface="+mn-ea"/>
              <a:cs typeface="+mn-cs"/>
            </a:rPr>
            <a:t>Keep a consistent bedtime and wake schedule </a:t>
          </a:r>
          <a:endParaRPr lang="en-US" sz="1700" kern="1200" dirty="0"/>
        </a:p>
      </dsp:txBody>
      <dsp:txXfrm>
        <a:off x="924531" y="2852557"/>
        <a:ext cx="1547919" cy="1469658"/>
      </dsp:txXfrm>
    </dsp:sp>
    <dsp:sp modelId="{A258A40F-CD1C-463A-A4EE-ED5FA09B220C}">
      <dsp:nvSpPr>
        <dsp:cNvPr id="0" name=""/>
        <dsp:cNvSpPr/>
      </dsp:nvSpPr>
      <dsp:spPr>
        <a:xfrm>
          <a:off x="1114923" y="721895"/>
          <a:ext cx="2189087" cy="2078410"/>
        </a:xfrm>
        <a:prstGeom prst="ellipse">
          <a:avLst/>
        </a:prstGeom>
        <a:gradFill rotWithShape="0">
          <a:gsLst>
            <a:gs pos="0">
              <a:schemeClr val="accent2">
                <a:shade val="80000"/>
                <a:alpha val="50000"/>
                <a:hueOff val="0"/>
                <a:satOff val="-7700"/>
                <a:lumOff val="11351"/>
                <a:alphaOff val="0"/>
                <a:tint val="100000"/>
                <a:shade val="100000"/>
                <a:satMod val="130000"/>
              </a:schemeClr>
            </a:gs>
            <a:gs pos="100000">
              <a:schemeClr val="accent2">
                <a:shade val="80000"/>
                <a:alpha val="50000"/>
                <a:hueOff val="0"/>
                <a:satOff val="-7700"/>
                <a:lumOff val="11351"/>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i="0" u="none" strike="noStrike" kern="1200" baseline="0" smtClean="0">
              <a:latin typeface="+mn-lt"/>
              <a:ea typeface="+mn-ea"/>
              <a:cs typeface="+mn-cs"/>
            </a:rPr>
            <a:t>Eliminate light and noise from your sleep environment </a:t>
          </a:r>
          <a:endParaRPr lang="en-US" sz="1700" kern="1200" dirty="0"/>
        </a:p>
      </dsp:txBody>
      <dsp:txXfrm>
        <a:off x="1435507" y="1026271"/>
        <a:ext cx="1547919" cy="146965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5FC138-FD8F-4621-94BF-D0B114AC2B48}" type="datetimeFigureOut">
              <a:rPr lang="en-US" smtClean="0"/>
              <a:t>10/3/2017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FF4A83-3598-424A-9C26-3094308D3E8F}" type="slidenum">
              <a:rPr lang="en-US" smtClean="0"/>
              <a:t>‹#›</a:t>
            </a:fld>
            <a:endParaRPr lang="en-US" dirty="0"/>
          </a:p>
        </p:txBody>
      </p:sp>
    </p:spTree>
    <p:extLst>
      <p:ext uri="{BB962C8B-B14F-4D97-AF65-F5344CB8AC3E}">
        <p14:creationId xmlns:p14="http://schemas.microsoft.com/office/powerpoint/2010/main" val="176449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FF4A83-3598-424A-9C26-3094308D3E8F}" type="slidenum">
              <a:rPr lang="en-US" smtClean="0"/>
              <a:t>1</a:t>
            </a:fld>
            <a:endParaRPr lang="en-US" dirty="0"/>
          </a:p>
        </p:txBody>
      </p:sp>
    </p:spTree>
    <p:extLst>
      <p:ext uri="{BB962C8B-B14F-4D97-AF65-F5344CB8AC3E}">
        <p14:creationId xmlns:p14="http://schemas.microsoft.com/office/powerpoint/2010/main" val="401587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is especially dangerous in the workplace. The National Sleep Foundation reports that highly fatigued workers are 70 percent more likely to be involved in an incident resulting in injury and workers who report disturbed sleep are nearly twice as likely to die in a work-related incident. </a:t>
            </a:r>
          </a:p>
        </p:txBody>
      </p:sp>
      <p:sp>
        <p:nvSpPr>
          <p:cNvPr id="4" name="Slide Number Placeholder 3"/>
          <p:cNvSpPr>
            <a:spLocks noGrp="1"/>
          </p:cNvSpPr>
          <p:nvPr>
            <p:ph type="sldNum" sz="quarter" idx="10"/>
          </p:nvPr>
        </p:nvSpPr>
        <p:spPr/>
        <p:txBody>
          <a:bodyPr/>
          <a:lstStyle/>
          <a:p>
            <a:fld id="{C3FF4A83-3598-424A-9C26-3094308D3E8F}" type="slidenum">
              <a:rPr lang="en-US" smtClean="0"/>
              <a:t>10</a:t>
            </a:fld>
            <a:endParaRPr lang="en-US" dirty="0"/>
          </a:p>
        </p:txBody>
      </p:sp>
    </p:spTree>
    <p:extLst>
      <p:ext uri="{BB962C8B-B14F-4D97-AF65-F5344CB8AC3E}">
        <p14:creationId xmlns:p14="http://schemas.microsoft.com/office/powerpoint/2010/main" val="2548170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Drowsy Driving </a:t>
            </a:r>
          </a:p>
          <a:p>
            <a:r>
              <a:rPr lang="en-US" sz="1200" b="0" i="0" u="none" strike="noStrike" kern="1200" baseline="0" dirty="0" smtClean="0">
                <a:solidFill>
                  <a:schemeClr val="tx1"/>
                </a:solidFill>
                <a:latin typeface="+mn-lt"/>
                <a:ea typeface="+mn-ea"/>
                <a:cs typeface="+mn-cs"/>
              </a:rPr>
              <a:t>Lack of sleep also creates danger on the road. The problem is widespread. A recent AAA Foundation report estimated 328,000 crashes annually due to drowsy driving, with 109,000 resulting in injury and 6,400 resulting in a fatality. Drowsiness affects drivers in much the same way as alcohol: reduced attentiveness, slowed reaction time and impaired judgment. Driving while drowsy increases crash risk by nearly 300 percent. </a:t>
            </a:r>
          </a:p>
        </p:txBody>
      </p:sp>
      <p:sp>
        <p:nvSpPr>
          <p:cNvPr id="4" name="Slide Number Placeholder 3"/>
          <p:cNvSpPr>
            <a:spLocks noGrp="1"/>
          </p:cNvSpPr>
          <p:nvPr>
            <p:ph type="sldNum" sz="quarter" idx="10"/>
          </p:nvPr>
        </p:nvSpPr>
        <p:spPr/>
        <p:txBody>
          <a:bodyPr/>
          <a:lstStyle/>
          <a:p>
            <a:fld id="{C3FF4A83-3598-424A-9C26-3094308D3E8F}" type="slidenum">
              <a:rPr lang="en-US" smtClean="0"/>
              <a:t>11</a:t>
            </a:fld>
            <a:endParaRPr lang="en-US" dirty="0"/>
          </a:p>
        </p:txBody>
      </p:sp>
    </p:spTree>
    <p:extLst>
      <p:ext uri="{BB962C8B-B14F-4D97-AF65-F5344CB8AC3E}">
        <p14:creationId xmlns:p14="http://schemas.microsoft.com/office/powerpoint/2010/main" val="248967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Whether you are driving on the job, commuting to or from work, or are off the clock, make sure you are not too drowsy to drive. Pull over to a safe place and take a 15-20 minute nap if possible. If you are extremely fatigued, do not attempt to drive; call a friend, family member, colleague, fleet dispatch, cab or ride share to complete your trip safely. </a:t>
            </a:r>
          </a:p>
        </p:txBody>
      </p:sp>
      <p:sp>
        <p:nvSpPr>
          <p:cNvPr id="4" name="Slide Number Placeholder 3"/>
          <p:cNvSpPr>
            <a:spLocks noGrp="1"/>
          </p:cNvSpPr>
          <p:nvPr>
            <p:ph type="sldNum" sz="quarter" idx="10"/>
          </p:nvPr>
        </p:nvSpPr>
        <p:spPr/>
        <p:txBody>
          <a:bodyPr/>
          <a:lstStyle/>
          <a:p>
            <a:fld id="{C3FF4A83-3598-424A-9C26-3094308D3E8F}" type="slidenum">
              <a:rPr lang="en-US" smtClean="0"/>
              <a:t>12</a:t>
            </a:fld>
            <a:endParaRPr lang="en-US" dirty="0"/>
          </a:p>
        </p:txBody>
      </p:sp>
    </p:spTree>
    <p:extLst>
      <p:ext uri="{BB962C8B-B14F-4D97-AF65-F5344CB8AC3E}">
        <p14:creationId xmlns:p14="http://schemas.microsoft.com/office/powerpoint/2010/main" val="2757872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Shift workers </a:t>
            </a:r>
          </a:p>
          <a:p>
            <a:r>
              <a:rPr lang="en-US" sz="1200" b="0" i="0" u="none" strike="noStrike" kern="1200" baseline="0" dirty="0" smtClean="0">
                <a:solidFill>
                  <a:schemeClr val="tx1"/>
                </a:solidFill>
                <a:latin typeface="+mn-lt"/>
                <a:ea typeface="+mn-ea"/>
                <a:cs typeface="+mn-cs"/>
              </a:rPr>
              <a:t>About 15 percent of the U.S. workforce is comprised of workers who do not keep a traditional schedule. They include drivers, law enforcement, first responders, nurses and doctors. Because of this schedule, their body’s internal clock, also known as the circadian rhythm, is out of sync. The circadian rhythm tells the body to become alert in the morning and drowsy at night and produces sleep-promoting chemicals like melatonin. Even though their schedules may be different, shift workers still need the same amount of sleep. </a:t>
            </a:r>
          </a:p>
        </p:txBody>
      </p:sp>
      <p:sp>
        <p:nvSpPr>
          <p:cNvPr id="4" name="Slide Number Placeholder 3"/>
          <p:cNvSpPr>
            <a:spLocks noGrp="1"/>
          </p:cNvSpPr>
          <p:nvPr>
            <p:ph type="sldNum" sz="quarter" idx="10"/>
          </p:nvPr>
        </p:nvSpPr>
        <p:spPr/>
        <p:txBody>
          <a:bodyPr/>
          <a:lstStyle/>
          <a:p>
            <a:fld id="{C3FF4A83-3598-424A-9C26-3094308D3E8F}" type="slidenum">
              <a:rPr lang="en-US" smtClean="0"/>
              <a:t>13</a:t>
            </a:fld>
            <a:endParaRPr lang="en-US" dirty="0"/>
          </a:p>
        </p:txBody>
      </p:sp>
    </p:spTree>
    <p:extLst>
      <p:ext uri="{BB962C8B-B14F-4D97-AF65-F5344CB8AC3E}">
        <p14:creationId xmlns:p14="http://schemas.microsoft.com/office/powerpoint/2010/main" val="3894556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National Sleep Foundation recommends the following for shift workers: </a:t>
            </a:r>
          </a:p>
          <a:p>
            <a:r>
              <a:rPr lang="en-US" sz="1200" b="0" i="0" u="none" strike="noStrike" kern="1200" baseline="0" dirty="0" smtClean="0">
                <a:solidFill>
                  <a:schemeClr val="tx1"/>
                </a:solidFill>
                <a:latin typeface="+mn-lt"/>
                <a:ea typeface="+mn-ea"/>
                <a:cs typeface="+mn-cs"/>
              </a:rPr>
              <a:t>• Avoid long commutes and extending working hours • Take several short breaks throughout the shift and remain active during breaks </a:t>
            </a:r>
          </a:p>
          <a:p>
            <a:r>
              <a:rPr lang="en-US" sz="1200" b="0" i="0" u="none" strike="noStrike" kern="1200" baseline="0" dirty="0" smtClean="0">
                <a:solidFill>
                  <a:schemeClr val="tx1"/>
                </a:solidFill>
                <a:latin typeface="+mn-lt"/>
                <a:ea typeface="+mn-ea"/>
                <a:cs typeface="+mn-cs"/>
              </a:rPr>
              <a:t>• Drink—but don’t overdo—caffeinated beverages as needed throughout shift • Use a “buddy system” of other coworkers to keep each other alert </a:t>
            </a:r>
          </a:p>
          <a:p>
            <a:r>
              <a:rPr lang="en-US" sz="1200" b="0" i="0" u="none" strike="noStrike" kern="1200" baseline="0" dirty="0" smtClean="0">
                <a:solidFill>
                  <a:schemeClr val="tx1"/>
                </a:solidFill>
                <a:latin typeface="+mn-lt"/>
                <a:ea typeface="+mn-ea"/>
                <a:cs typeface="+mn-cs"/>
              </a:rPr>
              <a:t>• Wear dark glasses to block the sun on your commute home • Keep a consistent bedtime and wake schedule • Eliminate light and noise from your sleep environment </a:t>
            </a:r>
          </a:p>
        </p:txBody>
      </p:sp>
      <p:sp>
        <p:nvSpPr>
          <p:cNvPr id="4" name="Slide Number Placeholder 3"/>
          <p:cNvSpPr>
            <a:spLocks noGrp="1"/>
          </p:cNvSpPr>
          <p:nvPr>
            <p:ph type="sldNum" sz="quarter" idx="10"/>
          </p:nvPr>
        </p:nvSpPr>
        <p:spPr/>
        <p:txBody>
          <a:bodyPr/>
          <a:lstStyle/>
          <a:p>
            <a:fld id="{C3FF4A83-3598-424A-9C26-3094308D3E8F}" type="slidenum">
              <a:rPr lang="en-US" smtClean="0"/>
              <a:t>14</a:t>
            </a:fld>
            <a:endParaRPr lang="en-US" dirty="0"/>
          </a:p>
        </p:txBody>
      </p:sp>
    </p:spTree>
    <p:extLst>
      <p:ext uri="{BB962C8B-B14F-4D97-AF65-F5344CB8AC3E}">
        <p14:creationId xmlns:p14="http://schemas.microsoft.com/office/powerpoint/2010/main" val="683311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FF4A83-3598-424A-9C26-3094308D3E8F}" type="slidenum">
              <a:rPr lang="en-US" smtClean="0"/>
              <a:t>15</a:t>
            </a:fld>
            <a:endParaRPr lang="en-US" dirty="0"/>
          </a:p>
        </p:txBody>
      </p:sp>
    </p:spTree>
    <p:extLst>
      <p:ext uri="{BB962C8B-B14F-4D97-AF65-F5344CB8AC3E}">
        <p14:creationId xmlns:p14="http://schemas.microsoft.com/office/powerpoint/2010/main" val="169977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FF4A83-3598-424A-9C26-3094308D3E8F}" type="slidenum">
              <a:rPr lang="en-US" smtClean="0"/>
              <a:t>16</a:t>
            </a:fld>
            <a:endParaRPr lang="en-US" dirty="0"/>
          </a:p>
        </p:txBody>
      </p:sp>
    </p:spTree>
    <p:extLst>
      <p:ext uri="{BB962C8B-B14F-4D97-AF65-F5344CB8AC3E}">
        <p14:creationId xmlns:p14="http://schemas.microsoft.com/office/powerpoint/2010/main" val="2220665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17</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Fatigue - Good sleep is something we all need, but a significant number of us aren’t getting enough of it. A 2016 Centers for Disease Control and Prevention (CDC) report states that 1 in 3 adults doesn’t get enough sleep. It is estimated that approximately 37 percent of the U.S. workforce is sleep deprived. Sleep is necessary to regain stamina and face the day. It affects our long and short-term health. A lack of proper sleep can reach into the workplace and affect employee safety and performance. </a:t>
            </a:r>
          </a:p>
        </p:txBody>
      </p:sp>
      <p:sp>
        <p:nvSpPr>
          <p:cNvPr id="4" name="Slide Number Placeholder 3"/>
          <p:cNvSpPr>
            <a:spLocks noGrp="1"/>
          </p:cNvSpPr>
          <p:nvPr>
            <p:ph type="sldNum" sz="quarter" idx="10"/>
          </p:nvPr>
        </p:nvSpPr>
        <p:spPr/>
        <p:txBody>
          <a:bodyPr/>
          <a:lstStyle/>
          <a:p>
            <a:fld id="{C3FF4A83-3598-424A-9C26-3094308D3E8F}" type="slidenum">
              <a:rPr lang="en-US" smtClean="0"/>
              <a:t>2</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 much sleep do you need? </a:t>
            </a:r>
          </a:p>
          <a:p>
            <a:r>
              <a:rPr lang="en-US" sz="1200" b="0" i="0" u="none" strike="noStrike" kern="1200" baseline="0" dirty="0" smtClean="0">
                <a:solidFill>
                  <a:schemeClr val="tx1"/>
                </a:solidFill>
                <a:latin typeface="+mn-lt"/>
                <a:ea typeface="+mn-ea"/>
                <a:cs typeface="+mn-cs"/>
              </a:rPr>
              <a:t>Sleep needs vary by individual, so there is no magic number-you should sleep as much as you need to. However, most adults need between 7-9 hours each day. Teens need 9-10 hours while younger children need anywhere from 10-12 hours of sleep. </a:t>
            </a:r>
          </a:p>
        </p:txBody>
      </p:sp>
      <p:sp>
        <p:nvSpPr>
          <p:cNvPr id="4" name="Slide Number Placeholder 3"/>
          <p:cNvSpPr>
            <a:spLocks noGrp="1"/>
          </p:cNvSpPr>
          <p:nvPr>
            <p:ph type="sldNum" sz="quarter" idx="10"/>
          </p:nvPr>
        </p:nvSpPr>
        <p:spPr/>
        <p:txBody>
          <a:bodyPr/>
          <a:lstStyle/>
          <a:p>
            <a:fld id="{C3FF4A83-3598-424A-9C26-3094308D3E8F}" type="slidenum">
              <a:rPr lang="en-US" smtClean="0"/>
              <a:t>3</a:t>
            </a:fld>
            <a:endParaRPr lang="en-US" dirty="0"/>
          </a:p>
        </p:txBody>
      </p:sp>
    </p:spTree>
    <p:extLst>
      <p:ext uri="{BB962C8B-B14F-4D97-AF65-F5344CB8AC3E}">
        <p14:creationId xmlns:p14="http://schemas.microsoft.com/office/powerpoint/2010/main" val="147216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Aside from getting enough sleep, special attention should be paid to the quality of sleep. There are steps you can take to promote regular, healthy sleep known as sleep hygiene. </a:t>
            </a:r>
          </a:p>
        </p:txBody>
      </p:sp>
      <p:sp>
        <p:nvSpPr>
          <p:cNvPr id="4" name="Slide Number Placeholder 3"/>
          <p:cNvSpPr>
            <a:spLocks noGrp="1"/>
          </p:cNvSpPr>
          <p:nvPr>
            <p:ph type="sldNum" sz="quarter" idx="10"/>
          </p:nvPr>
        </p:nvSpPr>
        <p:spPr/>
        <p:txBody>
          <a:bodyPr/>
          <a:lstStyle/>
          <a:p>
            <a:fld id="{C3FF4A83-3598-424A-9C26-3094308D3E8F}" type="slidenum">
              <a:rPr lang="en-US" smtClean="0"/>
              <a:t>4</a:t>
            </a:fld>
            <a:endParaRPr lang="en-US" dirty="0"/>
          </a:p>
        </p:txBody>
      </p:sp>
    </p:spTree>
    <p:extLst>
      <p:ext uri="{BB962C8B-B14F-4D97-AF65-F5344CB8AC3E}">
        <p14:creationId xmlns:p14="http://schemas.microsoft.com/office/powerpoint/2010/main" val="266173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are some tips from the National Sleep Foundation: </a:t>
            </a:r>
          </a:p>
          <a:p>
            <a:r>
              <a:rPr lang="en-US" sz="1200" b="0" i="0" u="none" strike="noStrike" kern="1200" baseline="0" dirty="0" smtClean="0">
                <a:solidFill>
                  <a:schemeClr val="tx1"/>
                </a:solidFill>
                <a:latin typeface="+mn-lt"/>
                <a:ea typeface="+mn-ea"/>
                <a:cs typeface="+mn-cs"/>
              </a:rPr>
              <a:t>• Create and follow a sleep schedule. Go to bed and wake up at the same time every day </a:t>
            </a:r>
          </a:p>
          <a:p>
            <a:r>
              <a:rPr lang="en-US" sz="1200" b="0" i="0" u="none" strike="noStrike" kern="1200" baseline="0" dirty="0" smtClean="0">
                <a:solidFill>
                  <a:schemeClr val="tx1"/>
                </a:solidFill>
                <a:latin typeface="+mn-lt"/>
                <a:ea typeface="+mn-ea"/>
                <a:cs typeface="+mn-cs"/>
              </a:rPr>
              <a:t>• Ensure your bedroom or sleeping area is quiet and dark and keep the temperature moderate—neither hot nor cold </a:t>
            </a:r>
          </a:p>
          <a:p>
            <a:r>
              <a:rPr lang="en-US" sz="1200" b="0" i="0" u="none" strike="noStrike" kern="1200" baseline="0" dirty="0" smtClean="0">
                <a:solidFill>
                  <a:schemeClr val="tx1"/>
                </a:solidFill>
                <a:latin typeface="+mn-lt"/>
                <a:ea typeface="+mn-ea"/>
                <a:cs typeface="+mn-cs"/>
              </a:rPr>
              <a:t>• Make sure your bed is comfortable and remember that bedtime is for sleeping and not reading or watching TV </a:t>
            </a:r>
          </a:p>
          <a:p>
            <a:r>
              <a:rPr lang="en-US" sz="1200" b="0" i="0" u="none" strike="noStrike" kern="1200" baseline="0" dirty="0" smtClean="0">
                <a:solidFill>
                  <a:schemeClr val="tx1"/>
                </a:solidFill>
                <a:latin typeface="+mn-lt"/>
                <a:ea typeface="+mn-ea"/>
                <a:cs typeface="+mn-cs"/>
              </a:rPr>
              <a:t>• Avoid the use of gadgets that emit light, especially smartphones and tablets. Using these devices before going to bed can inhibit restful sleep </a:t>
            </a:r>
          </a:p>
          <a:p>
            <a:r>
              <a:rPr lang="en-US" sz="1200" b="0" i="0" u="none" strike="noStrike" kern="1200" baseline="0" dirty="0" smtClean="0">
                <a:solidFill>
                  <a:schemeClr val="tx1"/>
                </a:solidFill>
                <a:latin typeface="+mn-lt"/>
                <a:ea typeface="+mn-ea"/>
                <a:cs typeface="+mn-cs"/>
              </a:rPr>
              <a:t>• Don’t eat a heavy meal right before bedtime </a:t>
            </a:r>
          </a:p>
        </p:txBody>
      </p:sp>
      <p:sp>
        <p:nvSpPr>
          <p:cNvPr id="4" name="Slide Number Placeholder 3"/>
          <p:cNvSpPr>
            <a:spLocks noGrp="1"/>
          </p:cNvSpPr>
          <p:nvPr>
            <p:ph type="sldNum" sz="quarter" idx="10"/>
          </p:nvPr>
        </p:nvSpPr>
        <p:spPr/>
        <p:txBody>
          <a:bodyPr/>
          <a:lstStyle/>
          <a:p>
            <a:fld id="{C3FF4A83-3598-424A-9C26-3094308D3E8F}" type="slidenum">
              <a:rPr lang="en-US" smtClean="0"/>
              <a:t>5</a:t>
            </a:fld>
            <a:endParaRPr lang="en-US" dirty="0"/>
          </a:p>
        </p:txBody>
      </p:sp>
    </p:spTree>
    <p:extLst>
      <p:ext uri="{BB962C8B-B14F-4D97-AF65-F5344CB8AC3E}">
        <p14:creationId xmlns:p14="http://schemas.microsoft.com/office/powerpoint/2010/main" val="336933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Effects of sleep deprivation </a:t>
            </a:r>
          </a:p>
          <a:p>
            <a:r>
              <a:rPr lang="en-US" sz="1200" b="0" i="0" u="none" strike="noStrike" kern="1200" baseline="0" dirty="0" smtClean="0">
                <a:solidFill>
                  <a:schemeClr val="tx1"/>
                </a:solidFill>
                <a:latin typeface="+mn-lt"/>
                <a:ea typeface="+mn-ea"/>
                <a:cs typeface="+mn-cs"/>
              </a:rPr>
              <a:t>A sustained lack of sleep can have a serious impact on health. In the long term, chronic sleep deprivation has been shown to raise the risk for depression, obesity, cardiovascular disease and reproductive complications. These issues can lead to decreased productivity and increased healthcare costs for employee and employer alike. </a:t>
            </a:r>
          </a:p>
        </p:txBody>
      </p:sp>
      <p:sp>
        <p:nvSpPr>
          <p:cNvPr id="4" name="Slide Number Placeholder 3"/>
          <p:cNvSpPr>
            <a:spLocks noGrp="1"/>
          </p:cNvSpPr>
          <p:nvPr>
            <p:ph type="sldNum" sz="quarter" idx="10"/>
          </p:nvPr>
        </p:nvSpPr>
        <p:spPr/>
        <p:txBody>
          <a:bodyPr/>
          <a:lstStyle/>
          <a:p>
            <a:fld id="{C3FF4A83-3598-424A-9C26-3094308D3E8F}" type="slidenum">
              <a:rPr lang="en-US" smtClean="0"/>
              <a:t>6</a:t>
            </a:fld>
            <a:endParaRPr lang="en-US" dirty="0"/>
          </a:p>
        </p:txBody>
      </p:sp>
    </p:spTree>
    <p:extLst>
      <p:ext uri="{BB962C8B-B14F-4D97-AF65-F5344CB8AC3E}">
        <p14:creationId xmlns:p14="http://schemas.microsoft.com/office/powerpoint/2010/main" val="211345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the short term, lack of sleep can cause issues in the workplace including increased tardiness and absenteeism. Workers may also have problems with concentration, listening to others, solving problems and making decisions as well as decreased attention, memory recall and vigilance. </a:t>
            </a:r>
          </a:p>
        </p:txBody>
      </p:sp>
      <p:sp>
        <p:nvSpPr>
          <p:cNvPr id="4" name="Slide Number Placeholder 3"/>
          <p:cNvSpPr>
            <a:spLocks noGrp="1"/>
          </p:cNvSpPr>
          <p:nvPr>
            <p:ph type="sldNum" sz="quarter" idx="10"/>
          </p:nvPr>
        </p:nvSpPr>
        <p:spPr/>
        <p:txBody>
          <a:bodyPr/>
          <a:lstStyle/>
          <a:p>
            <a:fld id="{C3FF4A83-3598-424A-9C26-3094308D3E8F}" type="slidenum">
              <a:rPr lang="en-US" smtClean="0"/>
              <a:t>7</a:t>
            </a:fld>
            <a:endParaRPr lang="en-US" dirty="0"/>
          </a:p>
        </p:txBody>
      </p:sp>
    </p:spTree>
    <p:extLst>
      <p:ext uri="{BB962C8B-B14F-4D97-AF65-F5344CB8AC3E}">
        <p14:creationId xmlns:p14="http://schemas.microsoft.com/office/powerpoint/2010/main" val="3883510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If lack of sleep continues, the body builds a “sleep debt” for every hour of lost sleep. Getting extra sleep can reduce the debt, but if sleep deprivation becomes long term, it may not be possible to reverse the effects. </a:t>
            </a:r>
          </a:p>
        </p:txBody>
      </p:sp>
      <p:sp>
        <p:nvSpPr>
          <p:cNvPr id="4" name="Slide Number Placeholder 3"/>
          <p:cNvSpPr>
            <a:spLocks noGrp="1"/>
          </p:cNvSpPr>
          <p:nvPr>
            <p:ph type="sldNum" sz="quarter" idx="10"/>
          </p:nvPr>
        </p:nvSpPr>
        <p:spPr/>
        <p:txBody>
          <a:bodyPr/>
          <a:lstStyle/>
          <a:p>
            <a:fld id="{C3FF4A83-3598-424A-9C26-3094308D3E8F}" type="slidenum">
              <a:rPr lang="en-US" smtClean="0"/>
              <a:t>8</a:t>
            </a:fld>
            <a:endParaRPr lang="en-US" dirty="0"/>
          </a:p>
        </p:txBody>
      </p:sp>
    </p:spTree>
    <p:extLst>
      <p:ext uri="{BB962C8B-B14F-4D97-AF65-F5344CB8AC3E}">
        <p14:creationId xmlns:p14="http://schemas.microsoft.com/office/powerpoint/2010/main" val="104336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You can’t just play catch up on the weekends. As your body’s sleep debt increases, the more likely you are to experience microsleeps—a brief episode of sleep which can last anywhere from a fraction of a second up to 30 seconds. During a microsleep, you are temporarily unconscious. </a:t>
            </a:r>
          </a:p>
        </p:txBody>
      </p:sp>
      <p:sp>
        <p:nvSpPr>
          <p:cNvPr id="4" name="Slide Number Placeholder 3"/>
          <p:cNvSpPr>
            <a:spLocks noGrp="1"/>
          </p:cNvSpPr>
          <p:nvPr>
            <p:ph type="sldNum" sz="quarter" idx="10"/>
          </p:nvPr>
        </p:nvSpPr>
        <p:spPr/>
        <p:txBody>
          <a:bodyPr/>
          <a:lstStyle/>
          <a:p>
            <a:fld id="{C3FF4A83-3598-424A-9C26-3094308D3E8F}" type="slidenum">
              <a:rPr lang="en-US" smtClean="0"/>
              <a:t>9</a:t>
            </a:fld>
            <a:endParaRPr lang="en-US" dirty="0"/>
          </a:p>
        </p:txBody>
      </p:sp>
    </p:spTree>
    <p:extLst>
      <p:ext uri="{BB962C8B-B14F-4D97-AF65-F5344CB8AC3E}">
        <p14:creationId xmlns:p14="http://schemas.microsoft.com/office/powerpoint/2010/main" val="3236810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tif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0" y="5029200"/>
            <a:ext cx="1743075" cy="167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8CC050">
                  <a:alpha val="53000"/>
                </a:srgbClr>
              </a:gs>
              <a:gs pos="76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Text Box 25"/>
          <p:cNvSpPr txBox="1">
            <a:spLocks noChangeArrowheads="1"/>
          </p:cNvSpPr>
          <p:nvPr userDrawn="1"/>
        </p:nvSpPr>
        <p:spPr bwMode="auto">
          <a:xfrm>
            <a:off x="8648700" y="6400800"/>
            <a:ext cx="190500" cy="1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r>
              <a:rPr lang="en-US" sz="500" baseline="30000" dirty="0" smtClean="0">
                <a:solidFill>
                  <a:schemeClr val="bg1"/>
                </a:solidFill>
              </a:rPr>
              <a:t>®</a:t>
            </a:r>
          </a:p>
        </p:txBody>
      </p:sp>
      <p:sp>
        <p:nvSpPr>
          <p:cNvPr id="6" name="Rectangle 6"/>
          <p:cNvSpPr>
            <a:spLocks noChangeArrowheads="1"/>
          </p:cNvSpPr>
          <p:nvPr userDrawn="1"/>
        </p:nvSpPr>
        <p:spPr bwMode="auto">
          <a:xfrm>
            <a:off x="246063" y="6553200"/>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2017 </a:t>
            </a:r>
            <a:r>
              <a:rPr lang="en-US" sz="700" dirty="0"/>
              <a:t>National Safety Council</a:t>
            </a:r>
          </a:p>
        </p:txBody>
      </p:sp>
      <p:sp>
        <p:nvSpPr>
          <p:cNvPr id="19459" name="Rectangle 3"/>
          <p:cNvSpPr>
            <a:spLocks noGrp="1" noChangeArrowheads="1"/>
          </p:cNvSpPr>
          <p:nvPr>
            <p:ph type="ctrTitle"/>
          </p:nvPr>
        </p:nvSpPr>
        <p:spPr>
          <a:xfrm>
            <a:off x="1333500" y="3276600"/>
            <a:ext cx="6477000" cy="1143000"/>
          </a:xfrm>
        </p:spPr>
        <p:txBody>
          <a:bodyPr/>
          <a:lstStyle>
            <a:lvl1pPr algn="ctr">
              <a:defRPr>
                <a:solidFill>
                  <a:schemeClr val="tx1"/>
                </a:solidFill>
              </a:defRPr>
            </a:lvl1pPr>
          </a:lstStyle>
          <a:p>
            <a:pPr lvl="0"/>
            <a:r>
              <a:rPr lang="en-US" noProof="0" dirty="0" smtClean="0"/>
              <a:t>Click to edit Master title style</a:t>
            </a:r>
          </a:p>
        </p:txBody>
      </p:sp>
      <p:pic>
        <p:nvPicPr>
          <p:cNvPr id="9" name="Picture 8" descr="MEM_halo_2685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0082" t="19445"/>
          <a:stretch/>
        </p:blipFill>
        <p:spPr>
          <a:xfrm>
            <a:off x="0" y="0"/>
            <a:ext cx="4757058" cy="2209800"/>
          </a:xfrm>
          <a:prstGeom prst="rect">
            <a:avLst/>
          </a:prstGeom>
        </p:spPr>
      </p:pic>
      <p:pic>
        <p:nvPicPr>
          <p:cNvPr id="10" name="Picture 9" descr="clock graphi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5263" y="0"/>
            <a:ext cx="5343393" cy="2975776"/>
          </a:xfrm>
          <a:prstGeom prst="rect">
            <a:avLst/>
          </a:prstGeom>
        </p:spPr>
      </p:pic>
      <p:pic>
        <p:nvPicPr>
          <p:cNvPr id="3" name="Picture 2"/>
          <p:cNvPicPr>
            <a:picLocks noChangeAspect="1"/>
          </p:cNvPicPr>
          <p:nvPr userDrawn="1"/>
        </p:nvPicPr>
        <p:blipFill>
          <a:blip r:embed="rId4"/>
          <a:stretch>
            <a:fillRect/>
          </a:stretch>
        </p:blipFill>
        <p:spPr>
          <a:xfrm>
            <a:off x="7340412" y="6257326"/>
            <a:ext cx="1497986" cy="418512"/>
          </a:xfrm>
          <a:prstGeom prst="rect">
            <a:avLst/>
          </a:prstGeom>
        </p:spPr>
      </p:pic>
    </p:spTree>
    <p:extLst>
      <p:ext uri="{BB962C8B-B14F-4D97-AF65-F5344CB8AC3E}">
        <p14:creationId xmlns:p14="http://schemas.microsoft.com/office/powerpoint/2010/main" val="89710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200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66800" y="1447800"/>
            <a:ext cx="76200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350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1628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3771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8288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2532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678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95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7086600" cy="6858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533400" y="1676400"/>
            <a:ext cx="3924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676400"/>
            <a:ext cx="3924300" cy="4724400"/>
          </a:xfrm>
        </p:spPr>
        <p:txBody>
          <a:bodyPr/>
          <a:lstStyle/>
          <a:p>
            <a:pPr lvl="0"/>
            <a:endParaRPr lang="en-US" noProof="0" dirty="0" smtClean="0"/>
          </a:p>
        </p:txBody>
      </p:sp>
    </p:spTree>
    <p:extLst>
      <p:ext uri="{BB962C8B-B14F-4D97-AF65-F5344CB8AC3E}">
        <p14:creationId xmlns:p14="http://schemas.microsoft.com/office/powerpoint/2010/main" val="276658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15977"/>
            <a:ext cx="914400" cy="8794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44339-5F27-4DAD-82AF-248A27DA0FF5}" type="datetimeFigureOut">
              <a:rPr lang="en-US" smtClean="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44339-5F27-4DAD-82AF-248A27DA0FF5}" type="datetimeFigureOut">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B44339-5F27-4DAD-82AF-248A27DA0FF5}" type="datetimeFigureOut">
              <a:rPr lang="en-US" smtClean="0"/>
              <a:t>10/3/2017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944CC7-734D-4DB4-A25A-EECF85887237}"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44339-5F27-4DAD-82AF-248A27DA0FF5}" type="datetimeFigureOut">
              <a:rPr lang="en-US" smtClean="0"/>
              <a:t>10/3/2017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44339-5F27-4DAD-82AF-248A27DA0FF5}" type="datetimeFigureOut">
              <a:rPr lang="en-US" smtClean="0"/>
              <a:t>10/3/2017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9B44339-5F27-4DAD-82AF-248A27DA0FF5}" type="datetimeFigureOut">
              <a:rPr lang="en-US" smtClean="0"/>
              <a:t>10/3/2017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944CC7-734D-4DB4-A25A-EECF8588723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676400"/>
          </a:xfrm>
          <a:prstGeom prst="rect">
            <a:avLst/>
          </a:prstGeom>
          <a:gradFill>
            <a:gsLst>
              <a:gs pos="0">
                <a:srgbClr val="8CC050">
                  <a:alpha val="5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27" name="Rectangle 2"/>
          <p:cNvSpPr>
            <a:spLocks noGrp="1" noChangeArrowheads="1"/>
          </p:cNvSpPr>
          <p:nvPr>
            <p:ph type="title"/>
          </p:nvPr>
        </p:nvSpPr>
        <p:spPr bwMode="auto">
          <a:xfrm>
            <a:off x="1066800" y="1295400"/>
            <a:ext cx="7620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20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ChangeArrowheads="1"/>
          </p:cNvSpPr>
          <p:nvPr userDrawn="1"/>
        </p:nvSpPr>
        <p:spPr bwMode="auto">
          <a:xfrm>
            <a:off x="685800" y="6596063"/>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2017 </a:t>
            </a:r>
            <a:r>
              <a:rPr lang="en-US" sz="700" dirty="0"/>
              <a:t>National Safety Council</a:t>
            </a:r>
          </a:p>
        </p:txBody>
      </p:sp>
      <p:sp>
        <p:nvSpPr>
          <p:cNvPr id="1032" name="TextBox 1"/>
          <p:cNvSpPr txBox="1">
            <a:spLocks noChangeArrowheads="1"/>
          </p:cNvSpPr>
          <p:nvPr userDrawn="1"/>
        </p:nvSpPr>
        <p:spPr bwMode="auto">
          <a:xfrm>
            <a:off x="152400" y="65532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fld id="{2E2769C2-C150-614D-9064-58EC9BEFFFD3}" type="slidenum">
              <a:rPr lang="en-US" sz="1000" smtClean="0">
                <a:solidFill>
                  <a:srgbClr val="001400"/>
                </a:solidFill>
                <a:cs typeface="Arial" charset="0"/>
              </a:rPr>
              <a:pPr>
                <a:defRPr/>
              </a:pPr>
              <a:t>‹#›</a:t>
            </a:fld>
            <a:endParaRPr lang="en-US" sz="1000" dirty="0" smtClean="0">
              <a:solidFill>
                <a:srgbClr val="001400"/>
              </a:solidFill>
              <a:cs typeface="Arial" charset="0"/>
            </a:endParaRPr>
          </a:p>
          <a:p>
            <a:pPr>
              <a:defRPr/>
            </a:pPr>
            <a:endParaRPr lang="en-US" sz="1000" dirty="0" smtClean="0"/>
          </a:p>
        </p:txBody>
      </p:sp>
      <p:pic>
        <p:nvPicPr>
          <p:cNvPr id="12" name="Picture 11" descr="MEM_halo_2685_logo.png"/>
          <p:cNvPicPr>
            <a:picLocks noChangeAspect="1"/>
          </p:cNvPicPr>
          <p:nvPr userDrawn="1"/>
        </p:nvPicPr>
        <p:blipFill rotWithShape="1">
          <a:blip r:embed="rId8" cstate="print">
            <a:extLst>
              <a:ext uri="{28A0092B-C50C-407E-A947-70E740481C1C}">
                <a14:useLocalDpi xmlns:a14="http://schemas.microsoft.com/office/drawing/2010/main" val="0"/>
              </a:ext>
            </a:extLst>
          </a:blip>
          <a:srcRect l="10082" t="19445"/>
          <a:stretch/>
        </p:blipFill>
        <p:spPr>
          <a:xfrm>
            <a:off x="-1" y="0"/>
            <a:ext cx="3608803" cy="1676400"/>
          </a:xfrm>
          <a:prstGeom prst="rect">
            <a:avLst/>
          </a:prstGeom>
        </p:spPr>
      </p:pic>
      <p:pic>
        <p:nvPicPr>
          <p:cNvPr id="9" name="Picture 8"/>
          <p:cNvPicPr>
            <a:picLocks noChangeAspect="1"/>
          </p:cNvPicPr>
          <p:nvPr userDrawn="1"/>
        </p:nvPicPr>
        <p:blipFill>
          <a:blip r:embed="rId9"/>
          <a:stretch>
            <a:fillRect/>
          </a:stretch>
        </p:blipFill>
        <p:spPr>
          <a:xfrm>
            <a:off x="7340412" y="6257326"/>
            <a:ext cx="1497986" cy="418512"/>
          </a:xfrm>
          <a:prstGeom prst="rect">
            <a:avLst/>
          </a:prstGeom>
        </p:spPr>
      </p:pic>
    </p:spTree>
    <p:extLst>
      <p:ext uri="{BB962C8B-B14F-4D97-AF65-F5344CB8AC3E}">
        <p14:creationId xmlns:p14="http://schemas.microsoft.com/office/powerpoint/2010/main" val="2548534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2pPr>
      <a:lvl3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3pPr>
      <a:lvl4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4pPr>
      <a:lvl5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5pPr>
      <a:lvl6pPr marL="457200" algn="l" rtl="0" fontAlgn="base">
        <a:spcBef>
          <a:spcPct val="0"/>
        </a:spcBef>
        <a:spcAft>
          <a:spcPct val="0"/>
        </a:spcAft>
        <a:defRPr sz="4400" b="1">
          <a:solidFill>
            <a:schemeClr val="tx2"/>
          </a:solidFill>
          <a:latin typeface="Helvetica" charset="0"/>
          <a:ea typeface="ＭＳ Ｐゴシック" charset="0"/>
          <a:cs typeface="ＭＳ Ｐゴシック" charset="0"/>
        </a:defRPr>
      </a:lvl6pPr>
      <a:lvl7pPr marL="914400" algn="l" rtl="0" fontAlgn="base">
        <a:spcBef>
          <a:spcPct val="0"/>
        </a:spcBef>
        <a:spcAft>
          <a:spcPct val="0"/>
        </a:spcAft>
        <a:defRPr sz="4400" b="1">
          <a:solidFill>
            <a:schemeClr val="tx2"/>
          </a:solidFill>
          <a:latin typeface="Helvetica" charset="0"/>
          <a:ea typeface="ＭＳ Ｐゴシック" charset="0"/>
          <a:cs typeface="ＭＳ Ｐゴシック" charset="0"/>
        </a:defRPr>
      </a:lvl7pPr>
      <a:lvl8pPr marL="1371600" algn="l" rtl="0" fontAlgn="base">
        <a:spcBef>
          <a:spcPct val="0"/>
        </a:spcBef>
        <a:spcAft>
          <a:spcPct val="0"/>
        </a:spcAft>
        <a:defRPr sz="4400" b="1">
          <a:solidFill>
            <a:schemeClr val="tx2"/>
          </a:solidFill>
          <a:latin typeface="Helvetica" charset="0"/>
          <a:ea typeface="ＭＳ Ｐゴシック" charset="0"/>
          <a:cs typeface="ＭＳ Ｐゴシック" charset="0"/>
        </a:defRPr>
      </a:lvl8pPr>
      <a:lvl9pPr marL="1828800" algn="l" rtl="0" fontAlgn="base">
        <a:spcBef>
          <a:spcPct val="0"/>
        </a:spcBef>
        <a:spcAft>
          <a:spcPct val="0"/>
        </a:spcAft>
        <a:defRPr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085850" indent="-228600" algn="l" rtl="0" eaLnBrk="0" fontAlgn="base" hangingPunct="0">
        <a:spcBef>
          <a:spcPct val="20000"/>
        </a:spcBef>
        <a:spcAft>
          <a:spcPct val="0"/>
        </a:spcAft>
        <a:buChar char="•"/>
        <a:defRPr sz="24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20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2000">
          <a:solidFill>
            <a:schemeClr val="tx1"/>
          </a:solidFill>
          <a:latin typeface="+mn-lt"/>
          <a:ea typeface="+mn-ea"/>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nsc.org/members"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hyperlink" Target="nsc.org/fatigue"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MEMBERSHIPINFO@nsc.or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970" y="3505200"/>
            <a:ext cx="7783830" cy="1447800"/>
          </a:xfrm>
        </p:spPr>
        <p:txBody>
          <a:bodyPr/>
          <a:lstStyle/>
          <a:p>
            <a:r>
              <a:rPr lang="en-US" sz="4800" dirty="0" smtClean="0"/>
              <a:t>Fatigue</a:t>
            </a:r>
            <a:endParaRPr lang="en-US" sz="4800" dirty="0"/>
          </a:p>
        </p:txBody>
      </p:sp>
      <p:sp>
        <p:nvSpPr>
          <p:cNvPr id="3" name="TextBox 2"/>
          <p:cNvSpPr txBox="1"/>
          <p:nvPr/>
        </p:nvSpPr>
        <p:spPr>
          <a:xfrm>
            <a:off x="521970" y="5943600"/>
            <a:ext cx="5802630" cy="338554"/>
          </a:xfrm>
          <a:prstGeom prst="rect">
            <a:avLst/>
          </a:prstGeom>
          <a:noFill/>
        </p:spPr>
        <p:txBody>
          <a:bodyPr wrap="square" rtlCol="0">
            <a:spAutoFit/>
          </a:bodyPr>
          <a:lstStyle/>
          <a:p>
            <a:r>
              <a:rPr lang="en-US" sz="1600" dirty="0" smtClean="0"/>
              <a:t>PowerPoint - For use in conjunction with 5-Minute Safety Talk</a:t>
            </a:r>
          </a:p>
        </p:txBody>
      </p:sp>
    </p:spTree>
    <p:extLst>
      <p:ext uri="{BB962C8B-B14F-4D97-AF65-F5344CB8AC3E}">
        <p14:creationId xmlns:p14="http://schemas.microsoft.com/office/powerpoint/2010/main" val="13486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38700" y="1808605"/>
            <a:ext cx="3866857" cy="4085240"/>
          </a:xfrm>
          <a:prstGeom prst="rect">
            <a:avLst/>
          </a:prstGeom>
        </p:spPr>
      </p:pic>
      <p:sp>
        <p:nvSpPr>
          <p:cNvPr id="6" name="Rectangle 5"/>
          <p:cNvSpPr/>
          <p:nvPr/>
        </p:nvSpPr>
        <p:spPr>
          <a:xfrm>
            <a:off x="609600" y="1799640"/>
            <a:ext cx="4034118" cy="4493538"/>
          </a:xfrm>
          <a:prstGeom prst="rect">
            <a:avLst/>
          </a:prstGeom>
        </p:spPr>
        <p:txBody>
          <a:bodyPr wrap="square">
            <a:spAutoFit/>
          </a:bodyPr>
          <a:lstStyle/>
          <a:p>
            <a:pPr marL="457200" indent="-457200">
              <a:buFontTx/>
              <a:buChar char="-"/>
              <a:defRPr/>
            </a:pPr>
            <a:r>
              <a:rPr lang="en-US" sz="2600" dirty="0"/>
              <a:t>H</a:t>
            </a:r>
            <a:r>
              <a:rPr lang="en-US" sz="2600" dirty="0" smtClean="0"/>
              <a:t>ighly </a:t>
            </a:r>
            <a:r>
              <a:rPr lang="en-US" sz="2600" dirty="0"/>
              <a:t>fatigued workers are </a:t>
            </a:r>
            <a:r>
              <a:rPr lang="en-US" sz="2600" dirty="0" smtClean="0">
                <a:solidFill>
                  <a:srgbClr val="FF0000"/>
                </a:solidFill>
              </a:rPr>
              <a:t>70%</a:t>
            </a:r>
            <a:r>
              <a:rPr lang="en-US" sz="2600" dirty="0" smtClean="0"/>
              <a:t> more </a:t>
            </a:r>
            <a:r>
              <a:rPr lang="en-US" sz="2600" dirty="0"/>
              <a:t>likely to be involved in an incident resulting in injury </a:t>
            </a:r>
            <a:r>
              <a:rPr lang="en-US" sz="2600" dirty="0" smtClean="0"/>
              <a:t/>
            </a:r>
            <a:br>
              <a:rPr lang="en-US" sz="2600" dirty="0" smtClean="0"/>
            </a:br>
            <a:endParaRPr lang="en-US" sz="2600" dirty="0" smtClean="0"/>
          </a:p>
          <a:p>
            <a:pPr marL="457200" indent="-457200">
              <a:buFontTx/>
              <a:buChar char="-"/>
              <a:defRPr/>
            </a:pPr>
            <a:r>
              <a:rPr lang="en-US" sz="2600" dirty="0"/>
              <a:t>W</a:t>
            </a:r>
            <a:r>
              <a:rPr lang="en-US" sz="2600" dirty="0" smtClean="0"/>
              <a:t>orkers who report disturbed sleep are nearly </a:t>
            </a:r>
            <a:r>
              <a:rPr lang="en-US" sz="2600" dirty="0" smtClean="0">
                <a:solidFill>
                  <a:srgbClr val="FF0000"/>
                </a:solidFill>
              </a:rPr>
              <a:t>twice as likely</a:t>
            </a:r>
            <a:r>
              <a:rPr lang="en-US" sz="2600" dirty="0" smtClean="0"/>
              <a:t> to die in a work-related incident. </a:t>
            </a:r>
            <a:endParaRPr lang="en-US" sz="2600" dirty="0"/>
          </a:p>
        </p:txBody>
      </p:sp>
      <p:sp>
        <p:nvSpPr>
          <p:cNvPr id="2" name="TextBox 1"/>
          <p:cNvSpPr txBox="1"/>
          <p:nvPr/>
        </p:nvSpPr>
        <p:spPr>
          <a:xfrm>
            <a:off x="609600" y="838200"/>
            <a:ext cx="8534400" cy="630942"/>
          </a:xfrm>
          <a:prstGeom prst="rect">
            <a:avLst/>
          </a:prstGeom>
          <a:noFill/>
        </p:spPr>
        <p:txBody>
          <a:bodyPr wrap="square" rtlCol="0">
            <a:spAutoFit/>
          </a:bodyPr>
          <a:lstStyle/>
          <a:p>
            <a:pPr>
              <a:defRPr/>
            </a:pPr>
            <a:r>
              <a:rPr lang="en-US" sz="3500" dirty="0"/>
              <a:t>The National Sleep Foundation reports…</a:t>
            </a:r>
          </a:p>
        </p:txBody>
      </p:sp>
    </p:spTree>
    <p:extLst>
      <p:ext uri="{BB962C8B-B14F-4D97-AF65-F5344CB8AC3E}">
        <p14:creationId xmlns:p14="http://schemas.microsoft.com/office/powerpoint/2010/main" val="198534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80940" y="2720236"/>
            <a:ext cx="3865731" cy="2566720"/>
          </a:xfrm>
          <a:prstGeom prst="rect">
            <a:avLst/>
          </a:prstGeom>
        </p:spPr>
      </p:pic>
      <p:sp>
        <p:nvSpPr>
          <p:cNvPr id="3" name="TextBox 2"/>
          <p:cNvSpPr txBox="1"/>
          <p:nvPr/>
        </p:nvSpPr>
        <p:spPr>
          <a:xfrm>
            <a:off x="609600" y="609600"/>
            <a:ext cx="8001000" cy="923330"/>
          </a:xfrm>
          <a:prstGeom prst="rect">
            <a:avLst/>
          </a:prstGeom>
          <a:noFill/>
        </p:spPr>
        <p:txBody>
          <a:bodyPr wrap="square" rtlCol="0">
            <a:spAutoFit/>
          </a:bodyPr>
          <a:lstStyle/>
          <a:p>
            <a:pPr algn="ctr"/>
            <a:r>
              <a:rPr lang="en-US" sz="3600" dirty="0" smtClean="0"/>
              <a:t>Drowsy Driving</a:t>
            </a:r>
            <a:endParaRPr lang="en-US" sz="3600" dirty="0"/>
          </a:p>
          <a:p>
            <a:pPr algn="ctr"/>
            <a:endParaRPr lang="en-US" dirty="0"/>
          </a:p>
        </p:txBody>
      </p:sp>
      <p:sp>
        <p:nvSpPr>
          <p:cNvPr id="4" name="Rectangle 3"/>
          <p:cNvSpPr/>
          <p:nvPr/>
        </p:nvSpPr>
        <p:spPr>
          <a:xfrm>
            <a:off x="228600" y="5634335"/>
            <a:ext cx="8839200" cy="461665"/>
          </a:xfrm>
          <a:prstGeom prst="rect">
            <a:avLst/>
          </a:prstGeom>
        </p:spPr>
        <p:txBody>
          <a:bodyPr wrap="square">
            <a:spAutoFit/>
          </a:bodyPr>
          <a:lstStyle/>
          <a:p>
            <a:r>
              <a:rPr lang="en-US" sz="2400" b="1" dirty="0" smtClean="0"/>
              <a:t>Driving </a:t>
            </a:r>
            <a:r>
              <a:rPr lang="en-US" sz="2400" b="1" dirty="0"/>
              <a:t>while drowsy increases crash risk by nearly </a:t>
            </a:r>
            <a:r>
              <a:rPr lang="en-US" sz="2400" b="1" dirty="0" smtClean="0">
                <a:solidFill>
                  <a:srgbClr val="FF0000"/>
                </a:solidFill>
              </a:rPr>
              <a:t>300%!</a:t>
            </a:r>
            <a:endParaRPr lang="en-US" sz="2400" b="1" dirty="0"/>
          </a:p>
        </p:txBody>
      </p:sp>
      <p:sp>
        <p:nvSpPr>
          <p:cNvPr id="5" name="Rectangle 4"/>
          <p:cNvSpPr/>
          <p:nvPr/>
        </p:nvSpPr>
        <p:spPr>
          <a:xfrm>
            <a:off x="509296" y="1518791"/>
            <a:ext cx="8201608" cy="3954929"/>
          </a:xfrm>
          <a:prstGeom prst="rect">
            <a:avLst/>
          </a:prstGeom>
        </p:spPr>
        <p:txBody>
          <a:bodyPr wrap="square">
            <a:spAutoFit/>
          </a:bodyPr>
          <a:lstStyle/>
          <a:p>
            <a:r>
              <a:rPr lang="en-US" sz="2400" dirty="0"/>
              <a:t>A recent AAA Foundation report estimated 328,000 crashes annually due to drowsy driving, with 109,000 resulting in injury and </a:t>
            </a:r>
            <a:r>
              <a:rPr lang="en-US" sz="2400" b="1" dirty="0"/>
              <a:t>6,400</a:t>
            </a:r>
            <a:r>
              <a:rPr lang="en-US" sz="2400" dirty="0"/>
              <a:t> resulting in a fatality. </a:t>
            </a:r>
            <a:endParaRPr lang="en-US" sz="2400" dirty="0" smtClean="0"/>
          </a:p>
          <a:p>
            <a:endParaRPr lang="en-US" sz="2400" dirty="0"/>
          </a:p>
          <a:p>
            <a:r>
              <a:rPr lang="en-US" sz="2400" dirty="0" smtClean="0"/>
              <a:t>Drowsiness </a:t>
            </a:r>
            <a:r>
              <a:rPr lang="en-US" sz="2400" dirty="0"/>
              <a:t>affects drivers </a:t>
            </a:r>
            <a:r>
              <a:rPr lang="en-US" sz="2400" dirty="0" smtClean="0"/>
              <a:t>in</a:t>
            </a:r>
          </a:p>
          <a:p>
            <a:r>
              <a:rPr lang="en-US" sz="2400" dirty="0" smtClean="0"/>
              <a:t>much </a:t>
            </a:r>
            <a:r>
              <a:rPr lang="en-US" sz="2400" dirty="0"/>
              <a:t>the same way as </a:t>
            </a:r>
            <a:endParaRPr lang="en-US" sz="2400" dirty="0" smtClean="0"/>
          </a:p>
          <a:p>
            <a:r>
              <a:rPr lang="en-US" sz="2400" dirty="0" smtClean="0"/>
              <a:t>alcohol</a:t>
            </a:r>
            <a:r>
              <a:rPr lang="en-US" sz="2400" dirty="0"/>
              <a:t>: </a:t>
            </a:r>
            <a:endParaRPr lang="en-US" sz="2400" dirty="0" smtClean="0"/>
          </a:p>
          <a:p>
            <a:endParaRPr lang="en-US" sz="1100" dirty="0" smtClean="0"/>
          </a:p>
          <a:p>
            <a:pPr marL="342900" indent="-342900">
              <a:buFont typeface="Wingdings" panose="05000000000000000000" pitchFamily="2" charset="2"/>
              <a:buChar char="ü"/>
            </a:pPr>
            <a:r>
              <a:rPr lang="en-US" sz="2400" dirty="0" smtClean="0"/>
              <a:t>Reduced attentiveness</a:t>
            </a:r>
            <a:endParaRPr lang="en-US" sz="2400" dirty="0"/>
          </a:p>
          <a:p>
            <a:pPr marL="342900" indent="-342900">
              <a:buFont typeface="Wingdings" panose="05000000000000000000" pitchFamily="2" charset="2"/>
              <a:buChar char="ü"/>
            </a:pPr>
            <a:r>
              <a:rPr lang="en-US" sz="2400" dirty="0" smtClean="0"/>
              <a:t>Slowed </a:t>
            </a:r>
            <a:r>
              <a:rPr lang="en-US" sz="2400" dirty="0"/>
              <a:t>reaction </a:t>
            </a:r>
            <a:r>
              <a:rPr lang="en-US" sz="2400" dirty="0" smtClean="0"/>
              <a:t>time</a:t>
            </a:r>
          </a:p>
          <a:p>
            <a:pPr marL="342900" indent="-342900">
              <a:buFont typeface="Wingdings" panose="05000000000000000000" pitchFamily="2" charset="2"/>
              <a:buChar char="ü"/>
            </a:pPr>
            <a:r>
              <a:rPr lang="en-US" sz="2400" dirty="0" smtClean="0"/>
              <a:t>Impaired judgment</a:t>
            </a:r>
            <a:endParaRPr lang="en-US" sz="2400" dirty="0"/>
          </a:p>
        </p:txBody>
      </p:sp>
    </p:spTree>
    <p:extLst>
      <p:ext uri="{BB962C8B-B14F-4D97-AF65-F5344CB8AC3E}">
        <p14:creationId xmlns:p14="http://schemas.microsoft.com/office/powerpoint/2010/main" val="18212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1000" y="678458"/>
            <a:ext cx="4572000" cy="6001643"/>
          </a:xfrm>
          <a:prstGeom prst="rect">
            <a:avLst/>
          </a:prstGeom>
        </p:spPr>
        <p:txBody>
          <a:bodyPr>
            <a:spAutoFit/>
          </a:bodyPr>
          <a:lstStyle/>
          <a:p>
            <a:pPr>
              <a:defRPr/>
            </a:pPr>
            <a:r>
              <a:rPr lang="en-US" sz="2400" dirty="0"/>
              <a:t>Whether you are driving on the job, commuting to or from work, or are off the </a:t>
            </a:r>
            <a:r>
              <a:rPr lang="en-US" sz="2400" dirty="0" smtClean="0"/>
              <a:t>clock…</a:t>
            </a:r>
            <a:r>
              <a:rPr lang="en-US" sz="2400" b="1" dirty="0" smtClean="0"/>
              <a:t>make </a:t>
            </a:r>
            <a:r>
              <a:rPr lang="en-US" sz="2400" b="1" dirty="0"/>
              <a:t>sure you are not too drowsy to drive</a:t>
            </a:r>
            <a:r>
              <a:rPr lang="en-US" sz="2400" dirty="0"/>
              <a:t>. </a:t>
            </a:r>
            <a:endParaRPr lang="en-US" sz="2400" dirty="0" smtClean="0"/>
          </a:p>
          <a:p>
            <a:pPr>
              <a:defRPr/>
            </a:pPr>
            <a:endParaRPr lang="en-US" sz="1100" dirty="0"/>
          </a:p>
          <a:p>
            <a:pPr marL="342900" indent="-342900">
              <a:buFont typeface="Arial" panose="020B0604020202020204" pitchFamily="34" charset="0"/>
              <a:buChar char="•"/>
              <a:defRPr/>
            </a:pPr>
            <a:r>
              <a:rPr lang="en-US" sz="2400" dirty="0" smtClean="0"/>
              <a:t>Pull </a:t>
            </a:r>
            <a:r>
              <a:rPr lang="en-US" sz="2400" dirty="0"/>
              <a:t>over to a safe place and take a 15-20 minute nap if </a:t>
            </a:r>
            <a:r>
              <a:rPr lang="en-US" sz="2400" dirty="0" smtClean="0"/>
              <a:t>possible </a:t>
            </a:r>
          </a:p>
          <a:p>
            <a:pPr>
              <a:defRPr/>
            </a:pPr>
            <a:endParaRPr lang="en-US" sz="2400" dirty="0" smtClean="0"/>
          </a:p>
          <a:p>
            <a:pPr marL="342900" indent="-342900">
              <a:buFont typeface="Arial" panose="020B0604020202020204" pitchFamily="34" charset="0"/>
              <a:buChar char="•"/>
              <a:defRPr/>
            </a:pPr>
            <a:r>
              <a:rPr lang="en-US" sz="2400" dirty="0" smtClean="0"/>
              <a:t>If </a:t>
            </a:r>
            <a:r>
              <a:rPr lang="en-US" sz="2400" dirty="0"/>
              <a:t>you are extremely fatigued, </a:t>
            </a:r>
            <a:r>
              <a:rPr lang="en-US" sz="2400" dirty="0" smtClean="0"/>
              <a:t>don’t attempt </a:t>
            </a:r>
            <a:r>
              <a:rPr lang="en-US" sz="2400" dirty="0"/>
              <a:t>to drive; call a friend, family member, colleague, fleet dispatch, cab or ride share to complete your trip </a:t>
            </a:r>
            <a:r>
              <a:rPr lang="en-US" sz="2400" dirty="0" smtClean="0"/>
              <a:t>safely</a:t>
            </a:r>
            <a:endParaRPr lang="en-US" sz="2400" dirty="0"/>
          </a:p>
        </p:txBody>
      </p:sp>
      <p:pic>
        <p:nvPicPr>
          <p:cNvPr id="4" name="Picture 3"/>
          <p:cNvPicPr>
            <a:picLocks noChangeAspect="1"/>
          </p:cNvPicPr>
          <p:nvPr/>
        </p:nvPicPr>
        <p:blipFill>
          <a:blip r:embed="rId3"/>
          <a:stretch>
            <a:fillRect/>
          </a:stretch>
        </p:blipFill>
        <p:spPr>
          <a:xfrm>
            <a:off x="1066800" y="708005"/>
            <a:ext cx="2438400" cy="5689600"/>
          </a:xfrm>
          <a:prstGeom prst="rect">
            <a:avLst/>
          </a:prstGeom>
        </p:spPr>
      </p:pic>
    </p:spTree>
    <p:extLst>
      <p:ext uri="{BB962C8B-B14F-4D97-AF65-F5344CB8AC3E}">
        <p14:creationId xmlns:p14="http://schemas.microsoft.com/office/powerpoint/2010/main" val="118026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8001000" cy="923330"/>
          </a:xfrm>
          <a:prstGeom prst="rect">
            <a:avLst/>
          </a:prstGeom>
          <a:noFill/>
        </p:spPr>
        <p:txBody>
          <a:bodyPr wrap="square" rtlCol="0">
            <a:spAutoFit/>
          </a:bodyPr>
          <a:lstStyle/>
          <a:p>
            <a:r>
              <a:rPr lang="en-US" sz="3600" dirty="0" smtClean="0"/>
              <a:t>                Shift Workers</a:t>
            </a:r>
            <a:endParaRPr lang="en-US" sz="3600" dirty="0"/>
          </a:p>
          <a:p>
            <a:pPr algn="ctr"/>
            <a:endParaRPr lang="en-US" dirty="0"/>
          </a:p>
        </p:txBody>
      </p:sp>
      <p:pic>
        <p:nvPicPr>
          <p:cNvPr id="3" name="Picture 2"/>
          <p:cNvPicPr>
            <a:picLocks noChangeAspect="1"/>
          </p:cNvPicPr>
          <p:nvPr/>
        </p:nvPicPr>
        <p:blipFill>
          <a:blip r:embed="rId3"/>
          <a:stretch>
            <a:fillRect/>
          </a:stretch>
        </p:blipFill>
        <p:spPr>
          <a:xfrm>
            <a:off x="6400800" y="533400"/>
            <a:ext cx="2362200" cy="5506636"/>
          </a:xfrm>
          <a:prstGeom prst="rect">
            <a:avLst/>
          </a:prstGeom>
        </p:spPr>
      </p:pic>
      <p:sp>
        <p:nvSpPr>
          <p:cNvPr id="4" name="Rectangle 3"/>
          <p:cNvSpPr/>
          <p:nvPr/>
        </p:nvSpPr>
        <p:spPr>
          <a:xfrm>
            <a:off x="609600" y="990600"/>
            <a:ext cx="5638800" cy="5555367"/>
          </a:xfrm>
          <a:prstGeom prst="rect">
            <a:avLst/>
          </a:prstGeom>
        </p:spPr>
        <p:txBody>
          <a:bodyPr wrap="square">
            <a:spAutoFit/>
          </a:bodyPr>
          <a:lstStyle/>
          <a:p>
            <a:r>
              <a:rPr lang="en-US" sz="2200" dirty="0"/>
              <a:t>About </a:t>
            </a:r>
            <a:r>
              <a:rPr lang="en-US" sz="2200" b="1" dirty="0" smtClean="0">
                <a:solidFill>
                  <a:srgbClr val="FF0000"/>
                </a:solidFill>
              </a:rPr>
              <a:t>15%</a:t>
            </a:r>
            <a:r>
              <a:rPr lang="en-US" sz="2200" dirty="0" smtClean="0"/>
              <a:t> of </a:t>
            </a:r>
            <a:r>
              <a:rPr lang="en-US" sz="2200" dirty="0"/>
              <a:t>the U.S. workforce </a:t>
            </a:r>
            <a:r>
              <a:rPr lang="en-US" sz="2200" dirty="0" smtClean="0"/>
              <a:t>does not keep </a:t>
            </a:r>
            <a:r>
              <a:rPr lang="en-US" sz="2200" dirty="0"/>
              <a:t>a traditional schedule. </a:t>
            </a:r>
            <a:endParaRPr lang="en-US" sz="2200" dirty="0" smtClean="0"/>
          </a:p>
          <a:p>
            <a:endParaRPr lang="en-US" sz="1100" dirty="0" smtClean="0"/>
          </a:p>
          <a:p>
            <a:pPr marL="342900" indent="-342900">
              <a:buFont typeface="Wingdings" panose="05000000000000000000" pitchFamily="2" charset="2"/>
              <a:buChar char="ü"/>
            </a:pPr>
            <a:r>
              <a:rPr lang="en-US" sz="2000" dirty="0" smtClean="0"/>
              <a:t>Drivers</a:t>
            </a:r>
          </a:p>
          <a:p>
            <a:pPr marL="342900" indent="-342900">
              <a:buFont typeface="Wingdings" panose="05000000000000000000" pitchFamily="2" charset="2"/>
              <a:buChar char="ü"/>
            </a:pPr>
            <a:r>
              <a:rPr lang="en-US" sz="2000" dirty="0" smtClean="0"/>
              <a:t>Law enforcement </a:t>
            </a:r>
          </a:p>
          <a:p>
            <a:pPr marL="342900" indent="-342900">
              <a:buFont typeface="Wingdings" panose="05000000000000000000" pitchFamily="2" charset="2"/>
              <a:buChar char="ü"/>
            </a:pPr>
            <a:r>
              <a:rPr lang="en-US" sz="2000" dirty="0" smtClean="0"/>
              <a:t>First responders</a:t>
            </a:r>
          </a:p>
          <a:p>
            <a:pPr marL="342900" indent="-342900">
              <a:buFont typeface="Wingdings" panose="05000000000000000000" pitchFamily="2" charset="2"/>
              <a:buChar char="ü"/>
            </a:pPr>
            <a:r>
              <a:rPr lang="en-US" sz="2000" dirty="0" smtClean="0"/>
              <a:t>Nurses </a:t>
            </a:r>
            <a:r>
              <a:rPr lang="en-US" sz="2000" dirty="0"/>
              <a:t>and </a:t>
            </a:r>
            <a:r>
              <a:rPr lang="en-US" sz="2000" dirty="0" smtClean="0"/>
              <a:t>doctors </a:t>
            </a:r>
          </a:p>
          <a:p>
            <a:endParaRPr lang="en-US" sz="1100" dirty="0"/>
          </a:p>
          <a:p>
            <a:r>
              <a:rPr lang="en-US" sz="2200" dirty="0" smtClean="0"/>
              <a:t>Because of this schedule, their body’s </a:t>
            </a:r>
            <a:r>
              <a:rPr lang="en-US" sz="2200" dirty="0"/>
              <a:t>internal </a:t>
            </a:r>
            <a:r>
              <a:rPr lang="en-US" sz="2200" dirty="0" smtClean="0"/>
              <a:t>clock, or </a:t>
            </a:r>
            <a:r>
              <a:rPr lang="en-US" sz="2200" b="1" dirty="0" smtClean="0"/>
              <a:t>circadian rhythm</a:t>
            </a:r>
            <a:r>
              <a:rPr lang="en-US" sz="2200" dirty="0" smtClean="0"/>
              <a:t>, is </a:t>
            </a:r>
            <a:r>
              <a:rPr lang="en-US" sz="2200" dirty="0"/>
              <a:t>out of sync. The circadian rhythm tells the body to become alert in </a:t>
            </a:r>
            <a:r>
              <a:rPr lang="en-US" sz="2200" dirty="0" smtClean="0"/>
              <a:t>morning </a:t>
            </a:r>
            <a:r>
              <a:rPr lang="en-US" sz="2200" dirty="0"/>
              <a:t>and drowsy at night and produces sleep-promoting chemicals like melatonin. </a:t>
            </a:r>
            <a:endParaRPr lang="en-US" sz="2200" dirty="0" smtClean="0"/>
          </a:p>
          <a:p>
            <a:endParaRPr lang="en-US" sz="1100" dirty="0"/>
          </a:p>
          <a:p>
            <a:r>
              <a:rPr lang="en-US" sz="2200" dirty="0" smtClean="0"/>
              <a:t>Even </a:t>
            </a:r>
            <a:r>
              <a:rPr lang="en-US" sz="2200" dirty="0"/>
              <a:t>though their schedules may be different, </a:t>
            </a:r>
            <a:r>
              <a:rPr lang="en-US" sz="2200" u="sng" dirty="0"/>
              <a:t>shift workers still need the same amount of sleep. </a:t>
            </a:r>
          </a:p>
        </p:txBody>
      </p:sp>
    </p:spTree>
    <p:extLst>
      <p:ext uri="{BB962C8B-B14F-4D97-AF65-F5344CB8AC3E}">
        <p14:creationId xmlns:p14="http://schemas.microsoft.com/office/powerpoint/2010/main" val="23013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3760817"/>
              </p:ext>
            </p:extLst>
          </p:nvPr>
        </p:nvGraphicFramePr>
        <p:xfrm>
          <a:off x="685800" y="381000"/>
          <a:ext cx="7924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42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8001000" cy="923330"/>
          </a:xfrm>
          <a:prstGeom prst="rect">
            <a:avLst/>
          </a:prstGeom>
          <a:noFill/>
        </p:spPr>
        <p:txBody>
          <a:bodyPr wrap="square" rtlCol="0">
            <a:spAutoFit/>
          </a:bodyPr>
          <a:lstStyle/>
          <a:p>
            <a:pPr algn="ctr"/>
            <a:r>
              <a:rPr lang="en-US" sz="3600" dirty="0" smtClean="0"/>
              <a:t>NSC Fatigue Safety Toolkit</a:t>
            </a:r>
          </a:p>
          <a:p>
            <a:pPr algn="ctr"/>
            <a:endParaRPr lang="en-US" dirty="0"/>
          </a:p>
        </p:txBody>
      </p:sp>
      <p:sp>
        <p:nvSpPr>
          <p:cNvPr id="3" name="TextBox 2"/>
          <p:cNvSpPr txBox="1"/>
          <p:nvPr/>
        </p:nvSpPr>
        <p:spPr>
          <a:xfrm>
            <a:off x="762000" y="5867400"/>
            <a:ext cx="7696200" cy="369332"/>
          </a:xfrm>
          <a:prstGeom prst="rect">
            <a:avLst/>
          </a:prstGeom>
          <a:noFill/>
        </p:spPr>
        <p:txBody>
          <a:bodyPr wrap="square" rtlCol="0">
            <a:spAutoFit/>
          </a:bodyPr>
          <a:lstStyle/>
          <a:p>
            <a:r>
              <a:rPr lang="en-US" dirty="0" smtClean="0"/>
              <a:t>Visit </a:t>
            </a:r>
            <a:r>
              <a:rPr lang="en-US" dirty="0" smtClean="0">
                <a:hlinkClick r:id="rId3" action="ppaction://hlinkfile"/>
              </a:rPr>
              <a:t>nsc.org/members</a:t>
            </a:r>
            <a:r>
              <a:rPr lang="en-US" dirty="0" smtClean="0"/>
              <a:t> to download this toolkit and other great resources.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226638"/>
            <a:ext cx="7624763" cy="4640762"/>
          </a:xfrm>
          <a:prstGeom prst="rect">
            <a:avLst/>
          </a:prstGeom>
        </p:spPr>
      </p:pic>
    </p:spTree>
    <p:extLst>
      <p:ext uri="{BB962C8B-B14F-4D97-AF65-F5344CB8AC3E}">
        <p14:creationId xmlns:p14="http://schemas.microsoft.com/office/powerpoint/2010/main" val="30047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124200"/>
            <a:ext cx="7696200" cy="584775"/>
          </a:xfrm>
          <a:prstGeom prst="rect">
            <a:avLst/>
          </a:prstGeom>
          <a:noFill/>
        </p:spPr>
        <p:txBody>
          <a:bodyPr wrap="square" rtlCol="0">
            <a:spAutoFit/>
          </a:bodyPr>
          <a:lstStyle/>
          <a:p>
            <a:pPr algn="ctr"/>
            <a:r>
              <a:rPr lang="en-US" sz="3200" dirty="0" smtClean="0"/>
              <a:t>Learn more at </a:t>
            </a:r>
            <a:r>
              <a:rPr lang="en-US" sz="3200" dirty="0" smtClean="0">
                <a:hlinkClick r:id="rId3" action="ppaction://hlinkfile"/>
              </a:rPr>
              <a:t>nsc.org/fatigue</a:t>
            </a:r>
            <a:endParaRPr lang="en-US" sz="3200" dirty="0"/>
          </a:p>
        </p:txBody>
      </p:sp>
    </p:spTree>
    <p:extLst>
      <p:ext uri="{BB962C8B-B14F-4D97-AF65-F5344CB8AC3E}">
        <p14:creationId xmlns:p14="http://schemas.microsoft.com/office/powerpoint/2010/main" val="109968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4191000"/>
          </a:xfrm>
        </p:spPr>
        <p:txBody>
          <a:bodyPr>
            <a:normAutofit fontScale="92500" lnSpcReduction="20000"/>
          </a:bodyPr>
          <a:lstStyle/>
          <a:p>
            <a:pPr marL="0" indent="0" algn="ctr">
              <a:buNone/>
            </a:pPr>
            <a:r>
              <a:rPr lang="en-US" dirty="0"/>
              <a:t>For more member-exclusive safety presentations, webinars, posters and resources </a:t>
            </a:r>
            <a:r>
              <a:rPr lang="en-US" dirty="0" smtClean="0"/>
              <a:t>sign in at </a:t>
            </a:r>
            <a:r>
              <a:rPr lang="en-US" b="1" dirty="0" smtClean="0">
                <a:latin typeface="Arial"/>
                <a:cs typeface="Arial"/>
              </a:rPr>
              <a:t>nsc.org/members</a:t>
            </a:r>
            <a:endParaRPr lang="en-US" b="1" dirty="0">
              <a:latin typeface="Arial"/>
              <a:cs typeface="Arial"/>
            </a:endParaRPr>
          </a:p>
          <a:p>
            <a:pPr algn="ctr"/>
            <a:endParaRPr lang="en-US" dirty="0"/>
          </a:p>
          <a:p>
            <a:pPr marL="0" indent="0" algn="ctr">
              <a:buNone/>
            </a:pPr>
            <a:r>
              <a:rPr lang="en-US" dirty="0"/>
              <a:t>Customer Service – (800) 621-7619 </a:t>
            </a:r>
          </a:p>
          <a:p>
            <a:pPr marL="0" indent="0" algn="ctr">
              <a:buNone/>
            </a:pPr>
            <a:r>
              <a:rPr lang="en-US" dirty="0"/>
              <a:t>Outside U.S. – +1-630-775-2056</a:t>
            </a:r>
          </a:p>
          <a:p>
            <a:pPr algn="ctr"/>
            <a:endParaRPr lang="en-US" dirty="0"/>
          </a:p>
          <a:p>
            <a:pPr marL="0" indent="0" algn="ctr">
              <a:buNone/>
            </a:pPr>
            <a:r>
              <a:rPr lang="en-US" dirty="0"/>
              <a:t>Email us at: </a:t>
            </a:r>
          </a:p>
          <a:p>
            <a:pPr marL="0" indent="0" algn="ctr">
              <a:buNone/>
            </a:pPr>
            <a:r>
              <a:rPr lang="en-US" dirty="0">
                <a:solidFill>
                  <a:srgbClr val="305E30"/>
                </a:solidFill>
                <a:hlinkClick r:id="rId3"/>
              </a:rPr>
              <a:t>MEMBERSHIPINFO@nsc.org</a:t>
            </a:r>
            <a:r>
              <a:rPr lang="en-US" dirty="0">
                <a:solidFill>
                  <a:srgbClr val="305E30"/>
                </a:solidFill>
              </a:rPr>
              <a:t> </a:t>
            </a:r>
          </a:p>
          <a:p>
            <a:pPr marL="0" indent="0" algn="ctr">
              <a:spcAft>
                <a:spcPts val="600"/>
              </a:spcAft>
              <a:buNone/>
            </a:pPr>
            <a:endParaRPr lang="en-US" dirty="0"/>
          </a:p>
        </p:txBody>
      </p:sp>
    </p:spTree>
    <p:extLst>
      <p:ext uri="{BB962C8B-B14F-4D97-AF65-F5344CB8AC3E}">
        <p14:creationId xmlns:p14="http://schemas.microsoft.com/office/powerpoint/2010/main" val="3498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153400" cy="923330"/>
          </a:xfrm>
          <a:prstGeom prst="rect">
            <a:avLst/>
          </a:prstGeom>
          <a:noFill/>
        </p:spPr>
        <p:txBody>
          <a:bodyPr wrap="square" rtlCol="0">
            <a:spAutoFit/>
          </a:bodyPr>
          <a:lstStyle/>
          <a:p>
            <a:pPr algn="ctr"/>
            <a:r>
              <a:rPr lang="en-US" sz="3600" dirty="0" smtClean="0"/>
              <a:t>Fatigue</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722852"/>
            <a:ext cx="4468906" cy="3433518"/>
          </a:xfrm>
          <a:prstGeom prst="rect">
            <a:avLst/>
          </a:prstGeom>
        </p:spPr>
      </p:pic>
      <p:sp>
        <p:nvSpPr>
          <p:cNvPr id="4" name="TextBox 3"/>
          <p:cNvSpPr txBox="1"/>
          <p:nvPr/>
        </p:nvSpPr>
        <p:spPr>
          <a:xfrm>
            <a:off x="5181600" y="1718370"/>
            <a:ext cx="34290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1 in 3 adults doesn’t get enough sleep</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Approximately 37% of the U.S. workforce is sleep deprived</a:t>
            </a:r>
            <a:endParaRPr lang="en-US" sz="2800" dirty="0"/>
          </a:p>
        </p:txBody>
      </p:sp>
    </p:spTree>
    <p:extLst>
      <p:ext uri="{BB962C8B-B14F-4D97-AF65-F5344CB8AC3E}">
        <p14:creationId xmlns:p14="http://schemas.microsoft.com/office/powerpoint/2010/main" val="14215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8001000" cy="923330"/>
          </a:xfrm>
          <a:prstGeom prst="rect">
            <a:avLst/>
          </a:prstGeom>
          <a:noFill/>
        </p:spPr>
        <p:txBody>
          <a:bodyPr wrap="square" rtlCol="0">
            <a:spAutoFit/>
          </a:bodyPr>
          <a:lstStyle/>
          <a:p>
            <a:pPr algn="ctr"/>
            <a:r>
              <a:rPr lang="en-US" sz="3600" dirty="0"/>
              <a:t>How </a:t>
            </a:r>
            <a:r>
              <a:rPr lang="en-US" sz="3600" dirty="0" smtClean="0"/>
              <a:t>Much Sleep Do You Need</a:t>
            </a:r>
            <a:r>
              <a:rPr lang="en-US" sz="3600" dirty="0"/>
              <a:t>? </a:t>
            </a:r>
          </a:p>
          <a:p>
            <a:endParaRPr lang="en-US" dirty="0"/>
          </a:p>
        </p:txBody>
      </p:sp>
      <p:pic>
        <p:nvPicPr>
          <p:cNvPr id="3" name="Picture 2"/>
          <p:cNvPicPr>
            <a:picLocks noChangeAspect="1"/>
          </p:cNvPicPr>
          <p:nvPr/>
        </p:nvPicPr>
        <p:blipFill>
          <a:blip r:embed="rId3"/>
          <a:stretch>
            <a:fillRect/>
          </a:stretch>
        </p:blipFill>
        <p:spPr>
          <a:xfrm>
            <a:off x="4797172" y="1532930"/>
            <a:ext cx="3826875" cy="3039070"/>
          </a:xfrm>
          <a:prstGeom prst="rect">
            <a:avLst/>
          </a:prstGeom>
        </p:spPr>
      </p:pic>
      <p:sp>
        <p:nvSpPr>
          <p:cNvPr id="4" name="Rectangle 3"/>
          <p:cNvSpPr/>
          <p:nvPr/>
        </p:nvSpPr>
        <p:spPr>
          <a:xfrm>
            <a:off x="304800" y="1447800"/>
            <a:ext cx="7552238" cy="4832092"/>
          </a:xfrm>
          <a:prstGeom prst="rect">
            <a:avLst/>
          </a:prstGeom>
        </p:spPr>
        <p:txBody>
          <a:bodyPr wrap="square">
            <a:spAutoFit/>
          </a:bodyPr>
          <a:lstStyle/>
          <a:p>
            <a:pPr marL="285750" indent="-285750">
              <a:buFont typeface="Arial" panose="020B0604020202020204" pitchFamily="34" charset="0"/>
              <a:buChar char="•"/>
            </a:pPr>
            <a:r>
              <a:rPr lang="en-US" sz="2800" dirty="0" smtClean="0"/>
              <a:t>Varies by individual – </a:t>
            </a:r>
            <a:br>
              <a:rPr lang="en-US" sz="2800" dirty="0" smtClean="0"/>
            </a:br>
            <a:r>
              <a:rPr lang="en-US" sz="2800" dirty="0" smtClean="0"/>
              <a:t>no </a:t>
            </a:r>
            <a:r>
              <a:rPr lang="en-US" sz="2800" dirty="0"/>
              <a:t>magic </a:t>
            </a:r>
            <a:r>
              <a:rPr lang="en-US" sz="2800" dirty="0" smtClean="0"/>
              <a:t>number</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2800" dirty="0" smtClean="0"/>
              <a:t>You </a:t>
            </a:r>
            <a:r>
              <a:rPr lang="en-US" sz="2800" dirty="0"/>
              <a:t>should sleep as </a:t>
            </a:r>
            <a:r>
              <a:rPr lang="en-US" sz="2800" dirty="0" smtClean="0"/>
              <a:t/>
            </a:r>
            <a:br>
              <a:rPr lang="en-US" sz="2800" dirty="0" smtClean="0"/>
            </a:br>
            <a:r>
              <a:rPr lang="en-US" sz="2800" dirty="0" smtClean="0"/>
              <a:t>much </a:t>
            </a:r>
            <a:r>
              <a:rPr lang="en-US" sz="2800" dirty="0"/>
              <a:t>as you need </a:t>
            </a:r>
            <a:r>
              <a:rPr lang="en-US" sz="2800" dirty="0" smtClean="0"/>
              <a:t>to</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2800" dirty="0" smtClean="0"/>
              <a:t>Most </a:t>
            </a:r>
            <a:r>
              <a:rPr lang="en-US" sz="2800" dirty="0"/>
              <a:t>adults need </a:t>
            </a:r>
            <a:r>
              <a:rPr lang="en-US" sz="2800" dirty="0" smtClean="0"/>
              <a:t/>
            </a:r>
            <a:br>
              <a:rPr lang="en-US" sz="2800" dirty="0" smtClean="0"/>
            </a:br>
            <a:r>
              <a:rPr lang="en-US" sz="2800" dirty="0" smtClean="0"/>
              <a:t>between </a:t>
            </a:r>
            <a:r>
              <a:rPr lang="en-US" sz="2800" dirty="0"/>
              <a:t>7-9 hours each </a:t>
            </a:r>
            <a:r>
              <a:rPr lang="en-US" sz="2800" dirty="0" smtClean="0"/>
              <a:t/>
            </a:r>
            <a:br>
              <a:rPr lang="en-US" sz="2800" dirty="0" smtClean="0"/>
            </a:br>
            <a:r>
              <a:rPr lang="en-US" sz="2800" dirty="0" smtClean="0"/>
              <a:t>day</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2800" dirty="0" smtClean="0"/>
              <a:t>Teens </a:t>
            </a:r>
            <a:r>
              <a:rPr lang="en-US" sz="2800" dirty="0"/>
              <a:t>need 9-10 </a:t>
            </a:r>
            <a:r>
              <a:rPr lang="en-US" sz="2800" dirty="0" smtClean="0"/>
              <a:t>hours</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2800" dirty="0"/>
              <a:t>Y</a:t>
            </a:r>
            <a:r>
              <a:rPr lang="en-US" sz="2800" dirty="0" smtClean="0"/>
              <a:t>ounger </a:t>
            </a:r>
            <a:r>
              <a:rPr lang="en-US" sz="2800" dirty="0"/>
              <a:t>children need </a:t>
            </a:r>
            <a:r>
              <a:rPr lang="en-US" sz="2800" dirty="0" smtClean="0"/>
              <a:t>10-12 </a:t>
            </a:r>
            <a:r>
              <a:rPr lang="en-US" sz="2800" dirty="0"/>
              <a:t>hours of </a:t>
            </a:r>
            <a:r>
              <a:rPr lang="en-US" sz="2800" dirty="0" smtClean="0"/>
              <a:t>sleep </a:t>
            </a:r>
            <a:endParaRPr lang="en-US" sz="2800" dirty="0"/>
          </a:p>
        </p:txBody>
      </p:sp>
    </p:spTree>
    <p:extLst>
      <p:ext uri="{BB962C8B-B14F-4D97-AF65-F5344CB8AC3E}">
        <p14:creationId xmlns:p14="http://schemas.microsoft.com/office/powerpoint/2010/main" val="428234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4648200"/>
            <a:ext cx="8077200" cy="1815882"/>
          </a:xfrm>
          <a:prstGeom prst="rect">
            <a:avLst/>
          </a:prstGeom>
        </p:spPr>
        <p:txBody>
          <a:bodyPr wrap="square">
            <a:spAutoFit/>
          </a:bodyPr>
          <a:lstStyle/>
          <a:p>
            <a:r>
              <a:rPr lang="en-US" sz="2800" dirty="0"/>
              <a:t>Aside from getting enough sleep, special attention should be paid to the quality of sleep. There are steps you can take to promote regular, healthy sleep known as sleep hygiene.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199" y="609600"/>
            <a:ext cx="5943600" cy="3962774"/>
          </a:xfrm>
          <a:prstGeom prst="rect">
            <a:avLst/>
          </a:prstGeom>
        </p:spPr>
      </p:pic>
    </p:spTree>
    <p:extLst>
      <p:ext uri="{BB962C8B-B14F-4D97-AF65-F5344CB8AC3E}">
        <p14:creationId xmlns:p14="http://schemas.microsoft.com/office/powerpoint/2010/main" val="260921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14400"/>
            <a:ext cx="8686800" cy="5616922"/>
          </a:xfrm>
          <a:prstGeom prst="rect">
            <a:avLst/>
          </a:prstGeom>
        </p:spPr>
        <p:txBody>
          <a:bodyPr wrap="square">
            <a:spAutoFit/>
          </a:bodyPr>
          <a:lstStyle/>
          <a:p>
            <a:pPr algn="ctr"/>
            <a:r>
              <a:rPr lang="en-US" sz="3600" dirty="0" smtClean="0"/>
              <a:t>Tips </a:t>
            </a:r>
            <a:r>
              <a:rPr lang="en-US" sz="3600" dirty="0"/>
              <a:t>from the National Sleep </a:t>
            </a:r>
            <a:r>
              <a:rPr lang="en-US" sz="3600" dirty="0" smtClean="0"/>
              <a:t>Foundation </a:t>
            </a:r>
          </a:p>
          <a:p>
            <a:endParaRPr lang="en-US" sz="800" dirty="0"/>
          </a:p>
          <a:p>
            <a:pPr marL="457200" indent="-457200">
              <a:lnSpc>
                <a:spcPct val="150000"/>
              </a:lnSpc>
              <a:buFont typeface="Wingdings" panose="05000000000000000000" pitchFamily="2" charset="2"/>
              <a:buChar char="ü"/>
            </a:pPr>
            <a:r>
              <a:rPr lang="en-US" sz="2100" dirty="0" smtClean="0"/>
              <a:t>Create </a:t>
            </a:r>
            <a:r>
              <a:rPr lang="en-US" sz="2100" dirty="0"/>
              <a:t>and follow a sleep schedule. Go to bed and wake up at the same time every day </a:t>
            </a:r>
          </a:p>
          <a:p>
            <a:pPr marL="457200" indent="-457200">
              <a:lnSpc>
                <a:spcPct val="150000"/>
              </a:lnSpc>
              <a:buFont typeface="Wingdings" panose="05000000000000000000" pitchFamily="2" charset="2"/>
              <a:buChar char="ü"/>
            </a:pPr>
            <a:r>
              <a:rPr lang="en-US" sz="2100" dirty="0" smtClean="0"/>
              <a:t>Ensure </a:t>
            </a:r>
            <a:r>
              <a:rPr lang="en-US" sz="2100" dirty="0"/>
              <a:t>your bedroom or sleeping area is quiet and dark </a:t>
            </a:r>
            <a:r>
              <a:rPr lang="en-US" sz="2100" dirty="0" smtClean="0"/>
              <a:t>- keep </a:t>
            </a:r>
            <a:r>
              <a:rPr lang="en-US" sz="2100" dirty="0"/>
              <a:t>the temperature </a:t>
            </a:r>
            <a:r>
              <a:rPr lang="en-US" sz="2100" dirty="0" smtClean="0"/>
              <a:t>moderate - neither </a:t>
            </a:r>
            <a:r>
              <a:rPr lang="en-US" sz="2100" dirty="0"/>
              <a:t>hot nor cold </a:t>
            </a:r>
          </a:p>
          <a:p>
            <a:pPr marL="457200" indent="-457200">
              <a:lnSpc>
                <a:spcPct val="150000"/>
              </a:lnSpc>
              <a:buFont typeface="Wingdings" panose="05000000000000000000" pitchFamily="2" charset="2"/>
              <a:buChar char="ü"/>
            </a:pPr>
            <a:r>
              <a:rPr lang="en-US" sz="2100" dirty="0" smtClean="0"/>
              <a:t>Make </a:t>
            </a:r>
            <a:r>
              <a:rPr lang="en-US" sz="2100" dirty="0"/>
              <a:t>sure your bed is comfortable and remember that bedtime is for sleeping and not reading or watching TV </a:t>
            </a:r>
          </a:p>
          <a:p>
            <a:pPr marL="457200" indent="-457200">
              <a:lnSpc>
                <a:spcPct val="150000"/>
              </a:lnSpc>
              <a:buFont typeface="Wingdings" panose="05000000000000000000" pitchFamily="2" charset="2"/>
              <a:buChar char="ü"/>
            </a:pPr>
            <a:r>
              <a:rPr lang="en-US" sz="2100" dirty="0" smtClean="0"/>
              <a:t>Avoid </a:t>
            </a:r>
            <a:r>
              <a:rPr lang="en-US" sz="2100" dirty="0"/>
              <a:t>the use of gadgets that emit light, especially smartphones and tablets. Using these devices before going to bed can inhibit restful sleep </a:t>
            </a:r>
          </a:p>
          <a:p>
            <a:pPr marL="457200" indent="-457200">
              <a:lnSpc>
                <a:spcPct val="150000"/>
              </a:lnSpc>
              <a:buFont typeface="Wingdings" panose="05000000000000000000" pitchFamily="2" charset="2"/>
              <a:buChar char="ü"/>
            </a:pPr>
            <a:r>
              <a:rPr lang="en-US" sz="2100" dirty="0" smtClean="0"/>
              <a:t>Don’t </a:t>
            </a:r>
            <a:r>
              <a:rPr lang="en-US" sz="2100" dirty="0"/>
              <a:t>eat a heavy meal right before bedtime </a:t>
            </a:r>
          </a:p>
        </p:txBody>
      </p:sp>
    </p:spTree>
    <p:extLst>
      <p:ext uri="{BB962C8B-B14F-4D97-AF65-F5344CB8AC3E}">
        <p14:creationId xmlns:p14="http://schemas.microsoft.com/office/powerpoint/2010/main" val="8584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86983" y="1568490"/>
            <a:ext cx="3023017" cy="3048000"/>
          </a:xfrm>
          <a:prstGeom prst="rect">
            <a:avLst/>
          </a:prstGeom>
        </p:spPr>
      </p:pic>
      <p:sp>
        <p:nvSpPr>
          <p:cNvPr id="3" name="TextBox 2"/>
          <p:cNvSpPr txBox="1"/>
          <p:nvPr/>
        </p:nvSpPr>
        <p:spPr>
          <a:xfrm>
            <a:off x="609600" y="609600"/>
            <a:ext cx="8001000" cy="923330"/>
          </a:xfrm>
          <a:prstGeom prst="rect">
            <a:avLst/>
          </a:prstGeom>
          <a:noFill/>
        </p:spPr>
        <p:txBody>
          <a:bodyPr wrap="square" rtlCol="0">
            <a:spAutoFit/>
          </a:bodyPr>
          <a:lstStyle/>
          <a:p>
            <a:pPr algn="ctr"/>
            <a:r>
              <a:rPr lang="en-US" sz="3600" dirty="0"/>
              <a:t>Effects of </a:t>
            </a:r>
            <a:r>
              <a:rPr lang="en-US" sz="3600" dirty="0" smtClean="0"/>
              <a:t>Sleep Deprivation </a:t>
            </a:r>
            <a:endParaRPr lang="en-US" sz="3600" dirty="0"/>
          </a:p>
          <a:p>
            <a:pPr algn="ctr"/>
            <a:endParaRPr lang="en-US" dirty="0"/>
          </a:p>
        </p:txBody>
      </p:sp>
      <p:sp>
        <p:nvSpPr>
          <p:cNvPr id="4" name="Rectangle 3"/>
          <p:cNvSpPr/>
          <p:nvPr/>
        </p:nvSpPr>
        <p:spPr>
          <a:xfrm>
            <a:off x="4038600" y="1613992"/>
            <a:ext cx="4572000" cy="3447098"/>
          </a:xfrm>
          <a:prstGeom prst="rect">
            <a:avLst/>
          </a:prstGeom>
        </p:spPr>
        <p:txBody>
          <a:bodyPr>
            <a:spAutoFit/>
          </a:bodyPr>
          <a:lstStyle/>
          <a:p>
            <a:r>
              <a:rPr lang="en-US" sz="2600" dirty="0" smtClean="0"/>
              <a:t>Chronic </a:t>
            </a:r>
            <a:r>
              <a:rPr lang="en-US" sz="2600" dirty="0"/>
              <a:t>sleep deprivation has been shown to raise the risk </a:t>
            </a:r>
            <a:r>
              <a:rPr lang="en-US" sz="2600" dirty="0" smtClean="0"/>
              <a:t>for:</a:t>
            </a:r>
          </a:p>
          <a:p>
            <a:endParaRPr lang="en-US" sz="1200" dirty="0" smtClean="0"/>
          </a:p>
          <a:p>
            <a:pPr marL="342900" indent="-342900">
              <a:buFont typeface="Wingdings" panose="05000000000000000000" pitchFamily="2" charset="2"/>
              <a:buChar char="ü"/>
            </a:pPr>
            <a:r>
              <a:rPr lang="en-US" sz="2600" dirty="0" smtClean="0"/>
              <a:t>Depression</a:t>
            </a:r>
          </a:p>
          <a:p>
            <a:pPr marL="342900" indent="-342900">
              <a:buFont typeface="Wingdings" panose="05000000000000000000" pitchFamily="2" charset="2"/>
              <a:buChar char="ü"/>
            </a:pPr>
            <a:r>
              <a:rPr lang="en-US" sz="2600" dirty="0" smtClean="0"/>
              <a:t>Obesity</a:t>
            </a:r>
          </a:p>
          <a:p>
            <a:pPr marL="342900" indent="-342900">
              <a:buFont typeface="Wingdings" panose="05000000000000000000" pitchFamily="2" charset="2"/>
              <a:buChar char="ü"/>
            </a:pPr>
            <a:r>
              <a:rPr lang="en-US" sz="2600" dirty="0"/>
              <a:t>C</a:t>
            </a:r>
            <a:r>
              <a:rPr lang="en-US" sz="2600" dirty="0" smtClean="0"/>
              <a:t>ardiovascular disease</a:t>
            </a:r>
          </a:p>
          <a:p>
            <a:pPr marL="342900" indent="-342900">
              <a:buFont typeface="Wingdings" panose="05000000000000000000" pitchFamily="2" charset="2"/>
              <a:buChar char="ü"/>
            </a:pPr>
            <a:r>
              <a:rPr lang="en-US" sz="2600" dirty="0" smtClean="0"/>
              <a:t>Reproductive complications</a:t>
            </a:r>
          </a:p>
          <a:p>
            <a:endParaRPr lang="en-US" sz="2400" dirty="0"/>
          </a:p>
        </p:txBody>
      </p:sp>
      <p:sp>
        <p:nvSpPr>
          <p:cNvPr id="5" name="Rectangle 4"/>
          <p:cNvSpPr/>
          <p:nvPr/>
        </p:nvSpPr>
        <p:spPr>
          <a:xfrm>
            <a:off x="786983" y="5041583"/>
            <a:ext cx="7823617" cy="1292662"/>
          </a:xfrm>
          <a:prstGeom prst="rect">
            <a:avLst/>
          </a:prstGeom>
        </p:spPr>
        <p:txBody>
          <a:bodyPr wrap="square">
            <a:spAutoFit/>
          </a:bodyPr>
          <a:lstStyle/>
          <a:p>
            <a:r>
              <a:rPr lang="en-US" sz="2600" dirty="0"/>
              <a:t>These issues can lead to decreased productivity and increased healthcare costs for employee and employer alike. </a:t>
            </a:r>
          </a:p>
        </p:txBody>
      </p:sp>
    </p:spTree>
    <p:extLst>
      <p:ext uri="{BB962C8B-B14F-4D97-AF65-F5344CB8AC3E}">
        <p14:creationId xmlns:p14="http://schemas.microsoft.com/office/powerpoint/2010/main" val="353246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38978" y="1371600"/>
            <a:ext cx="3962400" cy="4410670"/>
          </a:xfrm>
          <a:prstGeom prst="rect">
            <a:avLst/>
          </a:prstGeom>
        </p:spPr>
      </p:pic>
      <p:sp>
        <p:nvSpPr>
          <p:cNvPr id="3" name="TextBox 2"/>
          <p:cNvSpPr txBox="1"/>
          <p:nvPr/>
        </p:nvSpPr>
        <p:spPr>
          <a:xfrm>
            <a:off x="609600" y="2514600"/>
            <a:ext cx="3737942" cy="3693319"/>
          </a:xfrm>
          <a:prstGeom prst="rect">
            <a:avLst/>
          </a:prstGeom>
          <a:noFill/>
        </p:spPr>
        <p:txBody>
          <a:bodyPr wrap="square" rtlCol="0">
            <a:spAutoFit/>
          </a:bodyPr>
          <a:lstStyle/>
          <a:p>
            <a:pPr marL="342900" indent="-342900">
              <a:buFont typeface="Arial" panose="020B0604020202020204" pitchFamily="34" charset="0"/>
              <a:buChar char="•"/>
            </a:pPr>
            <a:r>
              <a:rPr lang="en-US" sz="2600" dirty="0" smtClean="0"/>
              <a:t>Tardiness</a:t>
            </a:r>
          </a:p>
          <a:p>
            <a:pPr marL="342900" indent="-342900">
              <a:buFont typeface="Arial" panose="020B0604020202020204" pitchFamily="34" charset="0"/>
              <a:buChar char="•"/>
            </a:pPr>
            <a:r>
              <a:rPr lang="en-US" sz="2600" dirty="0" smtClean="0"/>
              <a:t>Absenteeism</a:t>
            </a:r>
          </a:p>
          <a:p>
            <a:pPr marL="342900" indent="-342900">
              <a:buFont typeface="Arial" panose="020B0604020202020204" pitchFamily="34" charset="0"/>
              <a:buChar char="•"/>
            </a:pPr>
            <a:r>
              <a:rPr lang="en-US" sz="2600" dirty="0" smtClean="0"/>
              <a:t>Concentration</a:t>
            </a:r>
          </a:p>
          <a:p>
            <a:pPr marL="342900" indent="-342900">
              <a:buFont typeface="Arial" panose="020B0604020202020204" pitchFamily="34" charset="0"/>
              <a:buChar char="•"/>
            </a:pPr>
            <a:r>
              <a:rPr lang="en-US" sz="2600" dirty="0" smtClean="0"/>
              <a:t>Listening to others</a:t>
            </a:r>
          </a:p>
          <a:p>
            <a:pPr marL="342900" indent="-342900">
              <a:buFont typeface="Arial" panose="020B0604020202020204" pitchFamily="34" charset="0"/>
              <a:buChar char="•"/>
            </a:pPr>
            <a:r>
              <a:rPr lang="en-US" sz="2600" dirty="0" smtClean="0"/>
              <a:t>Solving problems</a:t>
            </a:r>
          </a:p>
          <a:p>
            <a:pPr marL="342900" indent="-342900">
              <a:buFont typeface="Arial" panose="020B0604020202020204" pitchFamily="34" charset="0"/>
              <a:buChar char="•"/>
            </a:pPr>
            <a:r>
              <a:rPr lang="en-US" sz="2600" dirty="0" smtClean="0"/>
              <a:t>Making decisions</a:t>
            </a:r>
          </a:p>
          <a:p>
            <a:pPr marL="342900" indent="-342900">
              <a:buFont typeface="Arial" panose="020B0604020202020204" pitchFamily="34" charset="0"/>
              <a:buChar char="•"/>
            </a:pPr>
            <a:r>
              <a:rPr lang="en-US" sz="2600" dirty="0" smtClean="0"/>
              <a:t>Decreased </a:t>
            </a:r>
            <a:r>
              <a:rPr lang="en-US" sz="2600" dirty="0"/>
              <a:t>a</a:t>
            </a:r>
            <a:r>
              <a:rPr lang="en-US" sz="2600" dirty="0" smtClean="0"/>
              <a:t>ttention, memory recall &amp; vigilance</a:t>
            </a:r>
          </a:p>
        </p:txBody>
      </p:sp>
      <p:sp>
        <p:nvSpPr>
          <p:cNvPr id="4" name="TextBox 3"/>
          <p:cNvSpPr txBox="1"/>
          <p:nvPr/>
        </p:nvSpPr>
        <p:spPr>
          <a:xfrm>
            <a:off x="452120" y="1143000"/>
            <a:ext cx="3962400" cy="1569660"/>
          </a:xfrm>
          <a:prstGeom prst="rect">
            <a:avLst/>
          </a:prstGeom>
          <a:noFill/>
        </p:spPr>
        <p:txBody>
          <a:bodyPr wrap="square" rtlCol="0">
            <a:spAutoFit/>
          </a:bodyPr>
          <a:lstStyle/>
          <a:p>
            <a:r>
              <a:rPr lang="en-US" sz="2600" dirty="0" smtClean="0"/>
              <a:t>In the short term, lack of sleep can cause issues with:</a:t>
            </a:r>
            <a:endParaRPr lang="en-US" sz="2600" dirty="0"/>
          </a:p>
          <a:p>
            <a:pPr algn="ctr"/>
            <a:endParaRPr lang="en-US" dirty="0"/>
          </a:p>
        </p:txBody>
      </p:sp>
      <p:sp>
        <p:nvSpPr>
          <p:cNvPr id="5" name="TextBox 4"/>
          <p:cNvSpPr txBox="1"/>
          <p:nvPr/>
        </p:nvSpPr>
        <p:spPr>
          <a:xfrm>
            <a:off x="609600" y="524470"/>
            <a:ext cx="8001000" cy="923330"/>
          </a:xfrm>
          <a:prstGeom prst="rect">
            <a:avLst/>
          </a:prstGeom>
          <a:noFill/>
        </p:spPr>
        <p:txBody>
          <a:bodyPr wrap="square" rtlCol="0">
            <a:spAutoFit/>
          </a:bodyPr>
          <a:lstStyle/>
          <a:p>
            <a:pPr algn="ctr"/>
            <a:r>
              <a:rPr lang="en-US" sz="3600" dirty="0"/>
              <a:t>Effects of </a:t>
            </a:r>
            <a:r>
              <a:rPr lang="en-US" sz="3600" dirty="0" smtClean="0"/>
              <a:t>Sleep Deprivation </a:t>
            </a:r>
            <a:endParaRPr lang="en-US" sz="3600" dirty="0"/>
          </a:p>
          <a:p>
            <a:pPr algn="ctr"/>
            <a:endParaRPr lang="en-US" dirty="0"/>
          </a:p>
        </p:txBody>
      </p:sp>
    </p:spTree>
    <p:extLst>
      <p:ext uri="{BB962C8B-B14F-4D97-AF65-F5344CB8AC3E}">
        <p14:creationId xmlns:p14="http://schemas.microsoft.com/office/powerpoint/2010/main" val="25927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57200" y="1600200"/>
            <a:ext cx="8153400" cy="3429000"/>
          </a:xfrm>
          <a:prstGeom prst="roundRect">
            <a:avLst/>
          </a:prstGeom>
          <a:solidFill>
            <a:srgbClr val="8DF16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Rectangle 4"/>
          <p:cNvSpPr/>
          <p:nvPr/>
        </p:nvSpPr>
        <p:spPr>
          <a:xfrm>
            <a:off x="685800" y="2133600"/>
            <a:ext cx="7543800" cy="2590800"/>
          </a:xfrm>
          <a:prstGeom prst="rect">
            <a:avLst/>
          </a:prstGeom>
        </p:spPr>
        <p:txBody>
          <a:bodyPr wrap="square">
            <a:spAutoFit/>
          </a:bodyPr>
          <a:lstStyle/>
          <a:p>
            <a:pPr algn="ctr"/>
            <a:r>
              <a:rPr lang="en-US" sz="2600" b="1" dirty="0"/>
              <a:t>If lack of sleep continues, the body builds a “sleep debt” for every hour of lost sleep. </a:t>
            </a:r>
            <a:endParaRPr lang="en-US" sz="2600" b="1" dirty="0" smtClean="0"/>
          </a:p>
          <a:p>
            <a:pPr algn="ctr"/>
            <a:endParaRPr lang="en-US" sz="2600" b="1" dirty="0"/>
          </a:p>
          <a:p>
            <a:pPr algn="ctr"/>
            <a:r>
              <a:rPr lang="en-US" sz="2600" b="1" dirty="0" smtClean="0"/>
              <a:t>Getting </a:t>
            </a:r>
            <a:r>
              <a:rPr lang="en-US" sz="2600" b="1" dirty="0"/>
              <a:t>extra sleep can reduce the debt, but if sleep deprivation becomes long term, it may not be possible to reverse the effects. </a:t>
            </a:r>
          </a:p>
        </p:txBody>
      </p:sp>
    </p:spTree>
    <p:extLst>
      <p:ext uri="{BB962C8B-B14F-4D97-AF65-F5344CB8AC3E}">
        <p14:creationId xmlns:p14="http://schemas.microsoft.com/office/powerpoint/2010/main" val="23458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51277" y="1338788"/>
            <a:ext cx="3269135" cy="3351206"/>
          </a:xfrm>
          <a:prstGeom prst="rect">
            <a:avLst/>
          </a:prstGeom>
        </p:spPr>
      </p:pic>
      <p:sp>
        <p:nvSpPr>
          <p:cNvPr id="4" name="Rectangle 3"/>
          <p:cNvSpPr/>
          <p:nvPr/>
        </p:nvSpPr>
        <p:spPr>
          <a:xfrm>
            <a:off x="4295193" y="1409226"/>
            <a:ext cx="4343400" cy="3293209"/>
          </a:xfrm>
          <a:prstGeom prst="rect">
            <a:avLst/>
          </a:prstGeom>
        </p:spPr>
        <p:txBody>
          <a:bodyPr wrap="square">
            <a:spAutoFit/>
          </a:bodyPr>
          <a:lstStyle/>
          <a:p>
            <a:pPr>
              <a:defRPr/>
            </a:pPr>
            <a:r>
              <a:rPr lang="en-US" sz="2600" dirty="0" smtClean="0"/>
              <a:t>As </a:t>
            </a:r>
            <a:r>
              <a:rPr lang="en-US" sz="2600" dirty="0"/>
              <a:t>your body’s sleep debt increases, the more likely you are to experience </a:t>
            </a:r>
            <a:r>
              <a:rPr lang="en-US" sz="2600" b="1" dirty="0"/>
              <a:t>microsleeps—a brief episode of sleep </a:t>
            </a:r>
            <a:r>
              <a:rPr lang="en-US" sz="2600" dirty="0"/>
              <a:t>which can last anywhere from a fraction of a second up to 30 seconds. </a:t>
            </a:r>
            <a:endParaRPr lang="en-US" sz="2600" dirty="0" smtClean="0"/>
          </a:p>
        </p:txBody>
      </p:sp>
      <p:sp>
        <p:nvSpPr>
          <p:cNvPr id="2" name="Rectangle 1"/>
          <p:cNvSpPr/>
          <p:nvPr/>
        </p:nvSpPr>
        <p:spPr>
          <a:xfrm>
            <a:off x="457200" y="4800600"/>
            <a:ext cx="7993536" cy="1231106"/>
          </a:xfrm>
          <a:prstGeom prst="rect">
            <a:avLst/>
          </a:prstGeom>
        </p:spPr>
        <p:txBody>
          <a:bodyPr wrap="square">
            <a:spAutoFit/>
          </a:bodyPr>
          <a:lstStyle/>
          <a:p>
            <a:pPr>
              <a:defRPr/>
            </a:pPr>
            <a:endParaRPr lang="en-US" dirty="0"/>
          </a:p>
          <a:p>
            <a:pPr algn="ctr">
              <a:defRPr/>
            </a:pPr>
            <a:r>
              <a:rPr lang="en-US" sz="2800" b="1" dirty="0"/>
              <a:t>During a microsleep, you are temporarily unconscious. </a:t>
            </a:r>
          </a:p>
        </p:txBody>
      </p:sp>
    </p:spTree>
    <p:extLst>
      <p:ext uri="{BB962C8B-B14F-4D97-AF65-F5344CB8AC3E}">
        <p14:creationId xmlns:p14="http://schemas.microsoft.com/office/powerpoint/2010/main" val="243718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nfographicDocument" ma:contentTypeID="0x010100FFB43682ABBC854F8797EFF07C6E2BC000E85E59ABB4567B4E84ACBF91684DE326" ma:contentTypeVersion="35" ma:contentTypeDescription="" ma:contentTypeScope="" ma:versionID="2ed87280d5d88c0d3152b990479275f6">
  <xsd:schema xmlns:xsd="http://www.w3.org/2001/XMLSchema" xmlns:xs="http://www.w3.org/2001/XMLSchema" xmlns:p="http://schemas.microsoft.com/office/2006/metadata/properties" xmlns:ns1="b35a27d7-1396-409e-8fc2-873a3cc5d79b" xmlns:ns3="http://schemas.microsoft.com/sharepoint/v3/fields" targetNamespace="http://schemas.microsoft.com/office/2006/metadata/properties" ma:root="true" ma:fieldsID="22bc1d0ddbba6613ee5476b37e1367e7" ns1:_="" ns3:_="">
    <xsd:import namespace="b35a27d7-1396-409e-8fc2-873a3cc5d79b"/>
    <xsd:import namespace="http://schemas.microsoft.com/sharepoint/v3/fields"/>
    <xsd:element name="properties">
      <xsd:complexType>
        <xsd:sequence>
          <xsd:element name="documentManagement">
            <xsd:complexType>
              <xsd:all>
                <xsd:element ref="ns1:ContentAuthor" minOccurs="0"/>
                <xsd:element ref="ns1:SubHeadline1" minOccurs="0"/>
                <xsd:element ref="ns1:nscDescription" minOccurs="0"/>
                <xsd:element ref="ns1:LaunchDate"/>
                <xsd:element ref="ns1:Document_x0020_Date" minOccurs="0"/>
                <xsd:element ref="ns1:ExpirationDate"/>
                <xsd:element ref="ns1:Preview_x0020_Image" minOccurs="0"/>
                <xsd:element ref="ns1:Publication" minOccurs="0"/>
                <xsd:element ref="ns1:CTA_x0020_Text" minOccurs="0"/>
                <xsd:element ref="ns1:Destination_x0020_URL" minOccurs="0"/>
                <xsd:element ref="ns1:CTA_x0020_LinkType" minOccurs="0"/>
                <xsd:element ref="ns1:BulletSet1" minOccurs="0"/>
                <xsd:element ref="ns3:wic_System_Copyright" minOccurs="0"/>
                <xsd:element ref="ns1:TaxCatchAll" minOccurs="0"/>
                <xsd:element ref="ns1:i5013cc543cb4191806f0ebb65c7ab1c" minOccurs="0"/>
                <xsd:element ref="ns1:pffc795a1d454bd58a32634e2f45c3e9" minOccurs="0"/>
                <xsd:element ref="ns1:TaxCatchAllLabel" minOccurs="0"/>
                <xsd:element ref="ns1:jac045112f9b45ec8df8bef00c629050" minOccurs="0"/>
                <xsd:element ref="ns1:TaxKeywordTaxHTField" minOccurs="0"/>
                <xsd:element ref="ns1:Membershi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a27d7-1396-409e-8fc2-873a3cc5d79b" elementFormDefault="qualified">
    <xsd:import namespace="http://schemas.microsoft.com/office/2006/documentManagement/types"/>
    <xsd:import namespace="http://schemas.microsoft.com/office/infopath/2007/PartnerControls"/>
    <xsd:element name="ContentAuthor" ma:index="0" nillable="true" ma:displayName="Content Author" ma:internalName="ContentAuthor">
      <xsd:simpleType>
        <xsd:restriction base="dms:Text">
          <xsd:maxLength value="255"/>
        </xsd:restriction>
      </xsd:simpleType>
    </xsd:element>
    <xsd:element name="SubHeadline1" ma:index="3" nillable="true" ma:displayName="SubHeadline" ma:internalName="SubHeadline1">
      <xsd:simpleType>
        <xsd:restriction base="dms:Unknown"/>
      </xsd:simpleType>
    </xsd:element>
    <xsd:element name="nscDescription" ma:index="4" nillable="true" ma:displayName="Descriptions" ma:internalName="nscDescription">
      <xsd:simpleType>
        <xsd:restriction base="dms:Unknown"/>
      </xsd:simpleType>
    </xsd:element>
    <xsd:element name="LaunchDate" ma:index="5" ma:displayName="Launch Date" ma:format="DateOnly" ma:internalName="LaunchDate">
      <xsd:simpleType>
        <xsd:restriction base="dms:DateTime"/>
      </xsd:simpleType>
    </xsd:element>
    <xsd:element name="Document_x0020_Date" ma:index="6" nillable="true" ma:displayName="Document Date" ma:default="[today]" ma:format="DateOnly" ma:internalName="Document_x0020_Date">
      <xsd:simpleType>
        <xsd:restriction base="dms:DateTime"/>
      </xsd:simpleType>
    </xsd:element>
    <xsd:element name="ExpirationDate" ma:index="7" ma:displayName="ExpirationDate" ma:format="DateOnly" ma:internalName="ExpirationDate">
      <xsd:simpleType>
        <xsd:restriction base="dms:DateTime"/>
      </xsd:simpleType>
    </xsd:element>
    <xsd:element name="Preview_x0020_Image" ma:index="9" nillable="true" ma:displayName="Preview Image" ma:internalName="Preview_x0020_Image" ma:readOnly="false">
      <xsd:simpleType>
        <xsd:restriction base="dms:Unknown"/>
      </xsd:simpleType>
    </xsd:element>
    <xsd:element name="Publication" ma:index="10" nillable="true" ma:displayName="Publication" ma:internalName="Publication">
      <xsd:simpleType>
        <xsd:restriction base="dms:Text">
          <xsd:maxLength value="255"/>
        </xsd:restriction>
      </xsd:simpleType>
    </xsd:element>
    <xsd:element name="CTA_x0020_Text" ma:index="11" nillable="true" ma:displayName="CTA Text" ma:internalName="CTA_x0020_Text">
      <xsd:simpleType>
        <xsd:restriction base="dms:Text">
          <xsd:maxLength value="20"/>
        </xsd:restriction>
      </xsd:simpleType>
    </xsd:element>
    <xsd:element name="Destination_x0020_URL" ma:index="12" nillable="true" ma:displayName="Destination URL" ma:format="Hyperlink" ma:internalName="Destination_x0020_URL">
      <xsd:complexType>
        <xsd:complexContent>
          <xsd:extension base="dms:URL">
            <xsd:sequence>
              <xsd:element name="Url" type="dms:ValidUrl" minOccurs="0" nillable="true"/>
              <xsd:element name="Description" type="xsd:string" nillable="true"/>
            </xsd:sequence>
          </xsd:extension>
        </xsd:complexContent>
      </xsd:complexType>
    </xsd:element>
    <xsd:element name="CTA_x0020_LinkType" ma:index="13" nillable="true" ma:displayName="CTA LinkType" ma:default="Open in same window" ma:format="RadioButtons" ma:internalName="CTA_x0020_LinkType">
      <xsd:simpleType>
        <xsd:restriction base="dms:Choice">
          <xsd:enumeration value="Open in same window"/>
          <xsd:enumeration value="Open in new window"/>
        </xsd:restriction>
      </xsd:simpleType>
    </xsd:element>
    <xsd:element name="BulletSet1" ma:index="16" nillable="true" ma:displayName="Bullet Set1" ma:internalName="BulletSet1">
      <xsd:simpleType>
        <xsd:restriction base="dms:Unknown"/>
      </xsd:simpleType>
    </xsd:element>
    <xsd:element name="TaxCatchAll" ma:index="19" nillable="true" ma:displayName="Taxonomy Catch All Column" ma:hidden="true" ma:list="{9c8e5353-3816-46fe-94d4-6ace37e6d7a7}" ma:internalName="TaxCatchAll" ma:showField="CatchAllData"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i5013cc543cb4191806f0ebb65c7ab1c" ma:index="22" nillable="true" ma:taxonomy="true" ma:internalName="i5013cc543cb4191806f0ebb65c7ab1c" ma:taxonomyFieldName="Topic" ma:displayName="Topic" ma:default="" ma:fieldId="{25013cc5-43cb-4191-806f-0ebb65c7ab1c}" ma:taxonomyMulti="true" ma:sspId="1f17f519-9b20-4ccb-881f-8db445a03a3d" ma:termSetId="c53e90aa-3e63-4332-afa8-bdb26bbd734a" ma:anchorId="00000000-0000-0000-0000-000000000000" ma:open="false" ma:isKeyword="false">
      <xsd:complexType>
        <xsd:sequence>
          <xsd:element ref="pc:Terms" minOccurs="0" maxOccurs="1"/>
        </xsd:sequence>
      </xsd:complexType>
    </xsd:element>
    <xsd:element name="pffc795a1d454bd58a32634e2f45c3e9" ma:index="24" ma:taxonomy="true" ma:internalName="pffc795a1d454bd58a32634e2f45c3e9" ma:taxonomyFieldName="Document_x0020_Type" ma:displayName="Document Type" ma:readOnly="false" ma:default="" ma:fieldId="{9ffc795a-1d45-4bd5-8a32-634e2f45c3e9}" ma:taxonomyMulti="true" ma:sspId="1f17f519-9b20-4ccb-881f-8db445a03a3d" ma:termSetId="50aae46d-0de5-40b4-95ad-db57947ff977" ma:anchorId="00000000-0000-0000-0000-000000000000" ma:open="false" ma:isKeyword="false">
      <xsd:complexType>
        <xsd:sequence>
          <xsd:element ref="pc:Terms" minOccurs="0" maxOccurs="1"/>
        </xsd:sequence>
      </xsd:complexType>
    </xsd:element>
    <xsd:element name="TaxCatchAllLabel" ma:index="25" nillable="true" ma:displayName="Taxonomy Catch All Column1" ma:hidden="true" ma:list="{9c8e5353-3816-46fe-94d4-6ace37e6d7a7}" ma:internalName="TaxCatchAllLabel" ma:readOnly="true" ma:showField="CatchAllDataLabel"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jac045112f9b45ec8df8bef00c629050" ma:index="27" nillable="true" ma:taxonomy="true" ma:internalName="jac045112f9b45ec8df8bef00c629050" ma:taxonomyFieldName="Departments" ma:displayName="Departments" ma:default="" ma:fieldId="{3ac04511-2f9b-45ec-8df8-bef00c629050}" ma:taxonomyMulti="true" ma:sspId="1f17f519-9b20-4ccb-881f-8db445a03a3d" ma:termSetId="1b61d99c-7899-49fb-8c90-bc92c9126ca4" ma:anchorId="00000000-0000-0000-0000-000000000000" ma:open="false" ma:isKeyword="false">
      <xsd:complexType>
        <xsd:sequence>
          <xsd:element ref="pc:Terms" minOccurs="0" maxOccurs="1"/>
        </xsd:sequence>
      </xsd:complexType>
    </xsd:element>
    <xsd:element name="TaxKeywordTaxHTField" ma:index="29" ma:taxonomy="true" ma:internalName="TaxKeywordTaxHTField" ma:taxonomyFieldName="Enterprise_x0020_Keywords" ma:displayName="Enterprise Keywords" ma:fieldId="{23f27201-bee3-471e-b2e7-b64fd8b7ca38}" ma:taxonomyMulti="true" ma:sspId="7cbe96f4-19d9-4ba1-b99e-d0d61778c09d" ma:termSetId="00000000-0000-0000-0000-000000000000" ma:anchorId="00000000-0000-0000-0000-000000000000" ma:open="true" ma:isKeyword="true">
      <xsd:complexType>
        <xsd:sequence>
          <xsd:element ref="pc:Terms" minOccurs="0" maxOccurs="1"/>
        </xsd:sequence>
      </xsd:complexType>
    </xsd:element>
    <xsd:element name="Memberships" ma:index="32" nillable="true" ma:displayName="Memberships" ma:default="Public" ma:format="Dropdown" ma:internalName="Memberships">
      <xsd:simpleType>
        <xsd:restriction base="dms:Choice">
          <xsd:enumeration value="Public"/>
          <xsd:enumeration value="Membership Level1"/>
          <xsd:enumeration value="Membership Level2"/>
          <xsd:enumeration value="Membership Level3"/>
          <xsd:enumeration value="Membership Level4"/>
          <xsd:enumeration value="Membership Level5"/>
          <xsd:enumeration value="Student"/>
          <xsd:enumeration value="Community Service"/>
          <xsd:enumeration value="NSC Members"/>
          <xsd:enumeration value="NSC Chapters"/>
          <xsd:enumeration value="Faculty"/>
          <xsd:enumeration value="First Aid &amp; CPR Instructor"/>
          <xsd:enumeration value="Training Center"/>
          <xsd:enumeration value="DDC Instructor"/>
          <xsd:enumeration value="JSE Joiner"/>
          <xsd:enumeration value="ASA"/>
          <xsd:enumeration value="MSCI"/>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7"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axOccurs="1" ma:index="2" ma:displayName="HeadLine"/>
        <xsd:element ref="dc:subject" minOccurs="0" maxOccurs="1"/>
        <xsd:element ref="dc:description" minOccurs="0" maxOccurs="1" ma:index="1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 xmlns="b35a27d7-1396-409e-8fc2-873a3cc5d79b" xsi:nil="true"/>
    <TaxKeywordTaxHTField xmlns="b35a27d7-1396-409e-8fc2-873a3cc5d79b">
      <Terms xmlns="http://schemas.microsoft.com/office/infopath/2007/PartnerControls">
        <TermInfo xmlns="http://schemas.microsoft.com/office/infopath/2007/PartnerControls">
          <TermName xmlns="http://schemas.microsoft.com/office/infopath/2007/PartnerControls">Membership</TermName>
          <TermId xmlns="http://schemas.microsoft.com/office/infopath/2007/PartnerControls">614043ac-0d47-4be0-ad1b-b92ed81fdb2f</TermId>
        </TermInfo>
      </Terms>
    </TaxKeywordTaxHTField>
    <CTA_x0020_LinkType xmlns="b35a27d7-1396-409e-8fc2-873a3cc5d79b">Open in same window</CTA_x0020_LinkType>
    <SubHeadline1 xmlns="b35a27d7-1396-409e-8fc2-873a3cc5d79b" xsi:nil="true"/>
    <pffc795a1d454bd58a32634e2f45c3e9 xmlns="b35a27d7-1396-409e-8fc2-873a3cc5d79b">
      <Terms xmlns="http://schemas.microsoft.com/office/infopath/2007/PartnerControls">
        <TermInfo xmlns="http://schemas.microsoft.com/office/infopath/2007/PartnerControls">
          <TermName xmlns="http://schemas.microsoft.com/office/infopath/2007/PartnerControls">Educational</TermName>
          <TermId xmlns="http://schemas.microsoft.com/office/infopath/2007/PartnerControls">2ccee355-b2dd-4a32-acde-0a8b816bffd5</TermId>
        </TermInfo>
      </Terms>
    </pffc795a1d454bd58a32634e2f45c3e9>
    <Destination_x0020_URL xmlns="b35a27d7-1396-409e-8fc2-873a3cc5d79b">
      <Url xsi:nil="true"/>
      <Description xsi:nil="true"/>
    </Destination_x0020_URL>
    <ContentAuthor xmlns="b35a27d7-1396-409e-8fc2-873a3cc5d79b" xsi:nil="true"/>
    <nscDescription xmlns="b35a27d7-1396-409e-8fc2-873a3cc5d79b" xsi:nil="true"/>
    <CTA_x0020_Text xmlns="b35a27d7-1396-409e-8fc2-873a3cc5d79b" xsi:nil="true"/>
    <ExpirationDate xmlns="b35a27d7-1396-409e-8fc2-873a3cc5d79b">2099-04-17T05:00:00+00:00</ExpirationDate>
    <BulletSet1 xmlns="b35a27d7-1396-409e-8fc2-873a3cc5d79b" xsi:nil="true"/>
    <wic_System_Copyright xmlns="http://schemas.microsoft.com/sharepoint/v3/fields" xsi:nil="true"/>
    <Memberships xmlns="b35a27d7-1396-409e-8fc2-873a3cc5d79b">Public</Memberships>
    <TaxCatchAll xmlns="b35a27d7-1396-409e-8fc2-873a3cc5d79b">
      <Value>401</Value>
      <Value>111</Value>
    </TaxCatchAll>
    <LaunchDate xmlns="b35a27d7-1396-409e-8fc2-873a3cc5d79b">2017-10-17T05:00:00+00:00</LaunchDate>
    <Document_x0020_Date xmlns="b35a27d7-1396-409e-8fc2-873a3cc5d79b">2017-10-17T05:00:00+00:00</Document_x0020_Date>
    <Preview_x0020_Image xmlns="b35a27d7-1396-409e-8fc2-873a3cc5d79b" xsi:nil="true"/>
    <i5013cc543cb4191806f0ebb65c7ab1c xmlns="b35a27d7-1396-409e-8fc2-873a3cc5d79b">
      <Terms xmlns="http://schemas.microsoft.com/office/infopath/2007/PartnerControls"/>
    </i5013cc543cb4191806f0ebb65c7ab1c>
    <jac045112f9b45ec8df8bef00c629050 xmlns="b35a27d7-1396-409e-8fc2-873a3cc5d79b">
      <Terms xmlns="http://schemas.microsoft.com/office/infopath/2007/PartnerControls"/>
    </jac045112f9b45ec8df8bef00c629050>
  </documentManagement>
</p:properties>
</file>

<file path=customXml/itemProps1.xml><?xml version="1.0" encoding="utf-8"?>
<ds:datastoreItem xmlns:ds="http://schemas.openxmlformats.org/officeDocument/2006/customXml" ds:itemID="{BA72B504-3188-4E88-8426-AE7F6E36C465}"/>
</file>

<file path=customXml/itemProps2.xml><?xml version="1.0" encoding="utf-8"?>
<ds:datastoreItem xmlns:ds="http://schemas.openxmlformats.org/officeDocument/2006/customXml" ds:itemID="{D9450BD3-3851-4D5C-B1F6-FFCEBD849A8C}"/>
</file>

<file path=customXml/itemProps3.xml><?xml version="1.0" encoding="utf-8"?>
<ds:datastoreItem xmlns:ds="http://schemas.openxmlformats.org/officeDocument/2006/customXml" ds:itemID="{2CF7F9B4-2E83-47A1-B3AB-829D08BC3DD3}"/>
</file>

<file path=docProps/app.xml><?xml version="1.0" encoding="utf-8"?>
<Properties xmlns="http://schemas.openxmlformats.org/officeDocument/2006/extended-properties" xmlns:vt="http://schemas.openxmlformats.org/officeDocument/2006/docPropsVTypes">
  <Template>Clarity</Template>
  <TotalTime>5762</TotalTime>
  <Words>1601</Words>
  <Application>Microsoft Office PowerPoint</Application>
  <PresentationFormat>On-screen Show (4:3)</PresentationFormat>
  <Paragraphs>137</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ＭＳ Ｐゴシック</vt:lpstr>
      <vt:lpstr>Arial</vt:lpstr>
      <vt:lpstr>Calibri</vt:lpstr>
      <vt:lpstr>Helvetica</vt:lpstr>
      <vt:lpstr>Wingdings</vt:lpstr>
      <vt:lpstr>Clarity</vt:lpstr>
      <vt:lpstr>Blank Presentation</vt:lpstr>
      <vt:lpstr>Fatigue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Fatigue Powerpoint presentation</dc:title>
  <dc:creator>Ingrid Schoen</dc:creator>
  <cp:keywords>Membership</cp:keywords>
  <dc:description/>
  <cp:lastModifiedBy>Cathy Fornaris</cp:lastModifiedBy>
  <cp:revision>184</cp:revision>
  <cp:lastPrinted>2017-09-15T15:07:05Z</cp:lastPrinted>
  <dcterms:created xsi:type="dcterms:W3CDTF">2016-01-15T19:44:07Z</dcterms:created>
  <dcterms:modified xsi:type="dcterms:W3CDTF">2017-10-03T21:33:09Z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0x010100FFB43682ABBC854F8797EFF07C6E2BC000E85E59ABB4567B4E84ACBF91684DE326</vt:lpwstr>
  </property>
  <property fmtid="{D5CDD505-2E9C-101B-9397-08002B2CF9AE}" pid="3" name="Topic">
    <vt:lpwstr/>
  </property>
  <property fmtid="{D5CDD505-2E9C-101B-9397-08002B2CF9AE}" pid="4" name="Document Type">
    <vt:lpwstr>111;#Educational|2ccee355-b2dd-4a32-acde-0a8b816bffd5</vt:lpwstr>
  </property>
  <property fmtid="{D5CDD505-2E9C-101B-9397-08002B2CF9AE}" pid="5" name="Departments">
    <vt:lpwstr/>
  </property>
  <property fmtid="{D5CDD505-2E9C-101B-9397-08002B2CF9AE}" pid="6" name="Enterprise Keywords">
    <vt:lpwstr>401;#Membership|614043ac-0d47-4be0-ad1b-b92ed81fdb2f</vt:lpwstr>
  </property>
</Properties>
</file>