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0"/>
  </p:notesMasterIdLst>
  <p:sldIdLst>
    <p:sldId id="256" r:id="rId6"/>
    <p:sldId id="263" r:id="rId7"/>
    <p:sldId id="257" r:id="rId8"/>
    <p:sldId id="258" r:id="rId9"/>
    <p:sldId id="259" r:id="rId10"/>
    <p:sldId id="274" r:id="rId11"/>
    <p:sldId id="262" r:id="rId12"/>
    <p:sldId id="269" r:id="rId13"/>
    <p:sldId id="273" r:id="rId14"/>
    <p:sldId id="264" r:id="rId15"/>
    <p:sldId id="272" r:id="rId16"/>
    <p:sldId id="265" r:id="rId17"/>
    <p:sldId id="271" r:id="rId18"/>
    <p:sldId id="27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B0B"/>
    <a:srgbClr val="305E30"/>
    <a:srgbClr val="9D8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86" autoAdjust="0"/>
  </p:normalViewPr>
  <p:slideViewPr>
    <p:cSldViewPr>
      <p:cViewPr varScale="1">
        <p:scale>
          <a:sx n="57" d="100"/>
          <a:sy n="57" d="100"/>
        </p:scale>
        <p:origin x="177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B2A40-E2E1-49DF-A9F6-003CA47AB1D0}" type="doc">
      <dgm:prSet loTypeId="urn:microsoft.com/office/officeart/2005/8/layout/default" loCatId="list" qsTypeId="urn:microsoft.com/office/officeart/2005/8/quickstyle/simple3" qsCatId="simple" csTypeId="urn:microsoft.com/office/officeart/2005/8/colors/accent2_2" csCatId="accent2" phldr="1"/>
      <dgm:spPr/>
      <dgm:t>
        <a:bodyPr/>
        <a:lstStyle/>
        <a:p>
          <a:endParaRPr lang="en-US"/>
        </a:p>
      </dgm:t>
    </dgm:pt>
    <dgm:pt modelId="{D6002C2B-052C-49A4-A289-A023C472A9C4}">
      <dgm:prSet phldrT="[Text]"/>
      <dgm:spPr/>
      <dgm:t>
        <a:bodyPr/>
        <a:lstStyle/>
        <a:p>
          <a:r>
            <a:rPr lang="en-US" dirty="0" smtClean="0"/>
            <a:t>Neatly store loose materials </a:t>
          </a:r>
          <a:endParaRPr lang="en-US" dirty="0"/>
        </a:p>
      </dgm:t>
    </dgm:pt>
    <dgm:pt modelId="{2D637099-417F-4C19-B720-2D87955348CB}" type="parTrans" cxnId="{B8517EE8-D95F-47D4-AD5D-EE1E401B8DCD}">
      <dgm:prSet/>
      <dgm:spPr/>
      <dgm:t>
        <a:bodyPr/>
        <a:lstStyle/>
        <a:p>
          <a:endParaRPr lang="en-US"/>
        </a:p>
      </dgm:t>
    </dgm:pt>
    <dgm:pt modelId="{0EAB603A-1D12-4AC4-8728-CA0B3FDC4EC6}" type="sibTrans" cxnId="{B8517EE8-D95F-47D4-AD5D-EE1E401B8DCD}">
      <dgm:prSet/>
      <dgm:spPr/>
      <dgm:t>
        <a:bodyPr/>
        <a:lstStyle/>
        <a:p>
          <a:endParaRPr lang="en-US"/>
        </a:p>
      </dgm:t>
    </dgm:pt>
    <dgm:pt modelId="{D55A74F9-09F1-475A-A85F-21465CD6C329}">
      <dgm:prSet phldrT="[Text]"/>
      <dgm:spPr/>
      <dgm:t>
        <a:bodyPr/>
        <a:lstStyle/>
        <a:p>
          <a:r>
            <a:rPr lang="en-US" dirty="0" smtClean="0"/>
            <a:t>Secure items that are stored at a height </a:t>
          </a:r>
          <a:endParaRPr lang="en-US" dirty="0"/>
        </a:p>
      </dgm:t>
    </dgm:pt>
    <dgm:pt modelId="{3E34DFC4-A9BA-4499-B139-D23B3CA522ED}" type="parTrans" cxnId="{9FB30AE1-70B5-4DED-AE3F-AECA5B796D19}">
      <dgm:prSet/>
      <dgm:spPr/>
      <dgm:t>
        <a:bodyPr/>
        <a:lstStyle/>
        <a:p>
          <a:endParaRPr lang="en-US"/>
        </a:p>
      </dgm:t>
    </dgm:pt>
    <dgm:pt modelId="{8C1BB9F0-0FFE-4005-BF51-789C9FE3231D}" type="sibTrans" cxnId="{9FB30AE1-70B5-4DED-AE3F-AECA5B796D19}">
      <dgm:prSet/>
      <dgm:spPr/>
      <dgm:t>
        <a:bodyPr/>
        <a:lstStyle/>
        <a:p>
          <a:endParaRPr lang="en-US"/>
        </a:p>
      </dgm:t>
    </dgm:pt>
    <dgm:pt modelId="{35793371-4572-4A00-A861-F8C82395030F}">
      <dgm:prSet phldrT="[Text]"/>
      <dgm:spPr/>
      <dgm:t>
        <a:bodyPr/>
        <a:lstStyle/>
        <a:p>
          <a:r>
            <a:rPr lang="en-US" dirty="0" smtClean="0"/>
            <a:t>Open one filing cabinet drawer at a time to prevent a  tip-over </a:t>
          </a:r>
          <a:endParaRPr lang="en-US" dirty="0"/>
        </a:p>
      </dgm:t>
    </dgm:pt>
    <dgm:pt modelId="{A448881E-FD6E-4A21-8D3A-D52F392C2375}" type="parTrans" cxnId="{B4A0AB75-2BAC-4B6A-8031-E58DDDA7D0CA}">
      <dgm:prSet/>
      <dgm:spPr/>
      <dgm:t>
        <a:bodyPr/>
        <a:lstStyle/>
        <a:p>
          <a:endParaRPr lang="en-US"/>
        </a:p>
      </dgm:t>
    </dgm:pt>
    <dgm:pt modelId="{D72562EC-C806-4F64-80B3-925515B8F8DD}" type="sibTrans" cxnId="{B4A0AB75-2BAC-4B6A-8031-E58DDDA7D0CA}">
      <dgm:prSet/>
      <dgm:spPr/>
      <dgm:t>
        <a:bodyPr/>
        <a:lstStyle/>
        <a:p>
          <a:endParaRPr lang="en-US"/>
        </a:p>
      </dgm:t>
    </dgm:pt>
    <dgm:pt modelId="{EB932175-D55C-47AC-800A-C0FDFB17BD43}">
      <dgm:prSet/>
      <dgm:spPr/>
      <dgm:t>
        <a:bodyPr/>
        <a:lstStyle/>
        <a:p>
          <a:r>
            <a:rPr lang="en-US" smtClean="0"/>
            <a:t>Store heavy objects close to the floor </a:t>
          </a:r>
          <a:endParaRPr lang="en-US" dirty="0"/>
        </a:p>
      </dgm:t>
    </dgm:pt>
    <dgm:pt modelId="{E455714C-A6AB-4F89-930A-0330827CD853}" type="parTrans" cxnId="{DF75ABDB-3B61-4AD9-BD12-C39BD3F8E525}">
      <dgm:prSet/>
      <dgm:spPr/>
      <dgm:t>
        <a:bodyPr/>
        <a:lstStyle/>
        <a:p>
          <a:endParaRPr lang="en-US"/>
        </a:p>
      </dgm:t>
    </dgm:pt>
    <dgm:pt modelId="{8FF43E14-366E-4E83-862C-CD519A65B0E9}" type="sibTrans" cxnId="{DF75ABDB-3B61-4AD9-BD12-C39BD3F8E525}">
      <dgm:prSet/>
      <dgm:spPr/>
      <dgm:t>
        <a:bodyPr/>
        <a:lstStyle/>
        <a:p>
          <a:endParaRPr lang="en-US"/>
        </a:p>
      </dgm:t>
    </dgm:pt>
    <dgm:pt modelId="{7982F198-D09F-418C-8F4B-C2FD4939CDC5}" type="pres">
      <dgm:prSet presAssocID="{A1DB2A40-E2E1-49DF-A9F6-003CA47AB1D0}" presName="diagram" presStyleCnt="0">
        <dgm:presLayoutVars>
          <dgm:dir/>
          <dgm:resizeHandles val="exact"/>
        </dgm:presLayoutVars>
      </dgm:prSet>
      <dgm:spPr/>
      <dgm:t>
        <a:bodyPr/>
        <a:lstStyle/>
        <a:p>
          <a:endParaRPr lang="en-US"/>
        </a:p>
      </dgm:t>
    </dgm:pt>
    <dgm:pt modelId="{A470D119-9222-49A7-B503-1E8ADB5E848E}" type="pres">
      <dgm:prSet presAssocID="{D6002C2B-052C-49A4-A289-A023C472A9C4}" presName="node" presStyleLbl="node1" presStyleIdx="0" presStyleCnt="4" custLinFactNeighborX="0" custLinFactNeighborY="589">
        <dgm:presLayoutVars>
          <dgm:bulletEnabled val="1"/>
        </dgm:presLayoutVars>
      </dgm:prSet>
      <dgm:spPr/>
      <dgm:t>
        <a:bodyPr/>
        <a:lstStyle/>
        <a:p>
          <a:endParaRPr lang="en-US"/>
        </a:p>
      </dgm:t>
    </dgm:pt>
    <dgm:pt modelId="{F8275B4D-2020-4793-8AC2-A27F21898B4E}" type="pres">
      <dgm:prSet presAssocID="{0EAB603A-1D12-4AC4-8728-CA0B3FDC4EC6}" presName="sibTrans" presStyleCnt="0"/>
      <dgm:spPr/>
      <dgm:t>
        <a:bodyPr/>
        <a:lstStyle/>
        <a:p>
          <a:endParaRPr lang="en-US"/>
        </a:p>
      </dgm:t>
    </dgm:pt>
    <dgm:pt modelId="{19D79C2F-9E70-4D52-9339-25EABA88774B}" type="pres">
      <dgm:prSet presAssocID="{D55A74F9-09F1-475A-A85F-21465CD6C329}" presName="node" presStyleLbl="node1" presStyleIdx="1" presStyleCnt="4">
        <dgm:presLayoutVars>
          <dgm:bulletEnabled val="1"/>
        </dgm:presLayoutVars>
      </dgm:prSet>
      <dgm:spPr/>
      <dgm:t>
        <a:bodyPr/>
        <a:lstStyle/>
        <a:p>
          <a:endParaRPr lang="en-US"/>
        </a:p>
      </dgm:t>
    </dgm:pt>
    <dgm:pt modelId="{BAE10724-2B9A-4264-BE32-3D3EC1A80755}" type="pres">
      <dgm:prSet presAssocID="{8C1BB9F0-0FFE-4005-BF51-789C9FE3231D}" presName="sibTrans" presStyleCnt="0"/>
      <dgm:spPr/>
      <dgm:t>
        <a:bodyPr/>
        <a:lstStyle/>
        <a:p>
          <a:endParaRPr lang="en-US"/>
        </a:p>
      </dgm:t>
    </dgm:pt>
    <dgm:pt modelId="{0F235B8F-96AC-48FE-83C8-CBA9643E9650}" type="pres">
      <dgm:prSet presAssocID="{35793371-4572-4A00-A861-F8C82395030F}" presName="node" presStyleLbl="node1" presStyleIdx="2" presStyleCnt="4">
        <dgm:presLayoutVars>
          <dgm:bulletEnabled val="1"/>
        </dgm:presLayoutVars>
      </dgm:prSet>
      <dgm:spPr/>
      <dgm:t>
        <a:bodyPr/>
        <a:lstStyle/>
        <a:p>
          <a:endParaRPr lang="en-US"/>
        </a:p>
      </dgm:t>
    </dgm:pt>
    <dgm:pt modelId="{FBBD8099-E516-408F-AF3E-2B7587C69F2C}" type="pres">
      <dgm:prSet presAssocID="{D72562EC-C806-4F64-80B3-925515B8F8DD}" presName="sibTrans" presStyleCnt="0"/>
      <dgm:spPr/>
      <dgm:t>
        <a:bodyPr/>
        <a:lstStyle/>
        <a:p>
          <a:endParaRPr lang="en-US"/>
        </a:p>
      </dgm:t>
    </dgm:pt>
    <dgm:pt modelId="{3AFFB736-CD47-44B2-95CC-75A6C738DAFD}" type="pres">
      <dgm:prSet presAssocID="{EB932175-D55C-47AC-800A-C0FDFB17BD43}" presName="node" presStyleLbl="node1" presStyleIdx="3" presStyleCnt="4">
        <dgm:presLayoutVars>
          <dgm:bulletEnabled val="1"/>
        </dgm:presLayoutVars>
      </dgm:prSet>
      <dgm:spPr/>
      <dgm:t>
        <a:bodyPr/>
        <a:lstStyle/>
        <a:p>
          <a:endParaRPr lang="en-US"/>
        </a:p>
      </dgm:t>
    </dgm:pt>
  </dgm:ptLst>
  <dgm:cxnLst>
    <dgm:cxn modelId="{B8517EE8-D95F-47D4-AD5D-EE1E401B8DCD}" srcId="{A1DB2A40-E2E1-49DF-A9F6-003CA47AB1D0}" destId="{D6002C2B-052C-49A4-A289-A023C472A9C4}" srcOrd="0" destOrd="0" parTransId="{2D637099-417F-4C19-B720-2D87955348CB}" sibTransId="{0EAB603A-1D12-4AC4-8728-CA0B3FDC4EC6}"/>
    <dgm:cxn modelId="{9FB30AE1-70B5-4DED-AE3F-AECA5B796D19}" srcId="{A1DB2A40-E2E1-49DF-A9F6-003CA47AB1D0}" destId="{D55A74F9-09F1-475A-A85F-21465CD6C329}" srcOrd="1" destOrd="0" parTransId="{3E34DFC4-A9BA-4499-B139-D23B3CA522ED}" sibTransId="{8C1BB9F0-0FFE-4005-BF51-789C9FE3231D}"/>
    <dgm:cxn modelId="{F21346E4-709F-4113-B7A7-FE6919380F04}" type="presOf" srcId="{A1DB2A40-E2E1-49DF-A9F6-003CA47AB1D0}" destId="{7982F198-D09F-418C-8F4B-C2FD4939CDC5}" srcOrd="0" destOrd="0" presId="urn:microsoft.com/office/officeart/2005/8/layout/default"/>
    <dgm:cxn modelId="{CD915F76-E93E-4A0C-8440-C2D5B7169CFA}" type="presOf" srcId="{EB932175-D55C-47AC-800A-C0FDFB17BD43}" destId="{3AFFB736-CD47-44B2-95CC-75A6C738DAFD}" srcOrd="0" destOrd="0" presId="urn:microsoft.com/office/officeart/2005/8/layout/default"/>
    <dgm:cxn modelId="{B4F2C33C-DD62-4AF4-B9AD-89EB40C796CA}" type="presOf" srcId="{D55A74F9-09F1-475A-A85F-21465CD6C329}" destId="{19D79C2F-9E70-4D52-9339-25EABA88774B}" srcOrd="0" destOrd="0" presId="urn:microsoft.com/office/officeart/2005/8/layout/default"/>
    <dgm:cxn modelId="{809CFD2B-440C-4F26-A021-C3F5F147C78C}" type="presOf" srcId="{35793371-4572-4A00-A861-F8C82395030F}" destId="{0F235B8F-96AC-48FE-83C8-CBA9643E9650}" srcOrd="0" destOrd="0" presId="urn:microsoft.com/office/officeart/2005/8/layout/default"/>
    <dgm:cxn modelId="{B4A0AB75-2BAC-4B6A-8031-E58DDDA7D0CA}" srcId="{A1DB2A40-E2E1-49DF-A9F6-003CA47AB1D0}" destId="{35793371-4572-4A00-A861-F8C82395030F}" srcOrd="2" destOrd="0" parTransId="{A448881E-FD6E-4A21-8D3A-D52F392C2375}" sibTransId="{D72562EC-C806-4F64-80B3-925515B8F8DD}"/>
    <dgm:cxn modelId="{DF75ABDB-3B61-4AD9-BD12-C39BD3F8E525}" srcId="{A1DB2A40-E2E1-49DF-A9F6-003CA47AB1D0}" destId="{EB932175-D55C-47AC-800A-C0FDFB17BD43}" srcOrd="3" destOrd="0" parTransId="{E455714C-A6AB-4F89-930A-0330827CD853}" sibTransId="{8FF43E14-366E-4E83-862C-CD519A65B0E9}"/>
    <dgm:cxn modelId="{C2B8BA2A-D84B-4835-8D8C-ACF0F46FCEFF}" type="presOf" srcId="{D6002C2B-052C-49A4-A289-A023C472A9C4}" destId="{A470D119-9222-49A7-B503-1E8ADB5E848E}" srcOrd="0" destOrd="0" presId="urn:microsoft.com/office/officeart/2005/8/layout/default"/>
    <dgm:cxn modelId="{D56558FD-C85B-41A0-BAE7-CCB29CD6897E}" type="presParOf" srcId="{7982F198-D09F-418C-8F4B-C2FD4939CDC5}" destId="{A470D119-9222-49A7-B503-1E8ADB5E848E}" srcOrd="0" destOrd="0" presId="urn:microsoft.com/office/officeart/2005/8/layout/default"/>
    <dgm:cxn modelId="{B7014BE4-D84F-45F3-8DAF-24C4CCF490AC}" type="presParOf" srcId="{7982F198-D09F-418C-8F4B-C2FD4939CDC5}" destId="{F8275B4D-2020-4793-8AC2-A27F21898B4E}" srcOrd="1" destOrd="0" presId="urn:microsoft.com/office/officeart/2005/8/layout/default"/>
    <dgm:cxn modelId="{7E8DB0A0-6046-48CA-A4FD-42F20D9F96E3}" type="presParOf" srcId="{7982F198-D09F-418C-8F4B-C2FD4939CDC5}" destId="{19D79C2F-9E70-4D52-9339-25EABA88774B}" srcOrd="2" destOrd="0" presId="urn:microsoft.com/office/officeart/2005/8/layout/default"/>
    <dgm:cxn modelId="{C45BED79-1A35-41EE-B6F3-80EFAD47FAE9}" type="presParOf" srcId="{7982F198-D09F-418C-8F4B-C2FD4939CDC5}" destId="{BAE10724-2B9A-4264-BE32-3D3EC1A80755}" srcOrd="3" destOrd="0" presId="urn:microsoft.com/office/officeart/2005/8/layout/default"/>
    <dgm:cxn modelId="{917080CD-B1C5-481B-91AB-86464D67C053}" type="presParOf" srcId="{7982F198-D09F-418C-8F4B-C2FD4939CDC5}" destId="{0F235B8F-96AC-48FE-83C8-CBA9643E9650}" srcOrd="4" destOrd="0" presId="urn:microsoft.com/office/officeart/2005/8/layout/default"/>
    <dgm:cxn modelId="{AC039C03-57D6-47CD-8A04-0945D625BC0D}" type="presParOf" srcId="{7982F198-D09F-418C-8F4B-C2FD4939CDC5}" destId="{FBBD8099-E516-408F-AF3E-2B7587C69F2C}" srcOrd="5" destOrd="0" presId="urn:microsoft.com/office/officeart/2005/8/layout/default"/>
    <dgm:cxn modelId="{32E5F8A1-4180-4F64-BEED-94C17069484C}" type="presParOf" srcId="{7982F198-D09F-418C-8F4B-C2FD4939CDC5}" destId="{3AFFB736-CD47-44B2-95CC-75A6C738DAF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0D119-9222-49A7-B503-1E8ADB5E848E}">
      <dsp:nvSpPr>
        <dsp:cNvPr id="0" name=""/>
        <dsp:cNvSpPr/>
      </dsp:nvSpPr>
      <dsp:spPr>
        <a:xfrm>
          <a:off x="511453" y="11902"/>
          <a:ext cx="3105187" cy="18631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Neatly store loose materials </a:t>
          </a:r>
          <a:endParaRPr lang="en-US" sz="2900" kern="1200" dirty="0"/>
        </a:p>
      </dsp:txBody>
      <dsp:txXfrm>
        <a:off x="511453" y="11902"/>
        <a:ext cx="3105187" cy="1863112"/>
      </dsp:txXfrm>
    </dsp:sp>
    <dsp:sp modelId="{19D79C2F-9E70-4D52-9339-25EABA88774B}">
      <dsp:nvSpPr>
        <dsp:cNvPr id="0" name=""/>
        <dsp:cNvSpPr/>
      </dsp:nvSpPr>
      <dsp:spPr>
        <a:xfrm>
          <a:off x="3927159" y="928"/>
          <a:ext cx="3105187" cy="18631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Secure items that are stored at a height </a:t>
          </a:r>
          <a:endParaRPr lang="en-US" sz="2900" kern="1200" dirty="0"/>
        </a:p>
      </dsp:txBody>
      <dsp:txXfrm>
        <a:off x="3927159" y="928"/>
        <a:ext cx="3105187" cy="1863112"/>
      </dsp:txXfrm>
    </dsp:sp>
    <dsp:sp modelId="{0F235B8F-96AC-48FE-83C8-CBA9643E9650}">
      <dsp:nvSpPr>
        <dsp:cNvPr id="0" name=""/>
        <dsp:cNvSpPr/>
      </dsp:nvSpPr>
      <dsp:spPr>
        <a:xfrm>
          <a:off x="511453" y="2174559"/>
          <a:ext cx="3105187" cy="18631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Open one filing cabinet drawer at a time to prevent a  tip-over </a:t>
          </a:r>
          <a:endParaRPr lang="en-US" sz="2900" kern="1200" dirty="0"/>
        </a:p>
      </dsp:txBody>
      <dsp:txXfrm>
        <a:off x="511453" y="2174559"/>
        <a:ext cx="3105187" cy="1863112"/>
      </dsp:txXfrm>
    </dsp:sp>
    <dsp:sp modelId="{3AFFB736-CD47-44B2-95CC-75A6C738DAFD}">
      <dsp:nvSpPr>
        <dsp:cNvPr id="0" name=""/>
        <dsp:cNvSpPr/>
      </dsp:nvSpPr>
      <dsp:spPr>
        <a:xfrm>
          <a:off x="3927159" y="2174559"/>
          <a:ext cx="3105187" cy="18631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Store heavy objects close to the floor </a:t>
          </a:r>
          <a:endParaRPr lang="en-US" sz="2900" kern="1200" dirty="0"/>
        </a:p>
      </dsp:txBody>
      <dsp:txXfrm>
        <a:off x="3927159" y="2174559"/>
        <a:ext cx="3105187" cy="18631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5FC138-FD8F-4621-94BF-D0B114AC2B48}" type="datetimeFigureOut">
              <a:rPr lang="en-US" smtClean="0"/>
              <a:t>8/28/2018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FF4A83-3598-424A-9C26-3094308D3E8F}" type="slidenum">
              <a:rPr lang="en-US" smtClean="0"/>
              <a:t>‹#›</a:t>
            </a:fld>
            <a:endParaRPr lang="en-US" dirty="0"/>
          </a:p>
        </p:txBody>
      </p:sp>
    </p:spTree>
    <p:extLst>
      <p:ext uri="{BB962C8B-B14F-4D97-AF65-F5344CB8AC3E}">
        <p14:creationId xmlns:p14="http://schemas.microsoft.com/office/powerpoint/2010/main" val="176449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Hazard Recognition: Watch Out for Dangers </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a:t>
            </a:fld>
            <a:endParaRPr lang="en-US" dirty="0"/>
          </a:p>
        </p:txBody>
      </p:sp>
    </p:spTree>
    <p:extLst>
      <p:ext uri="{BB962C8B-B14F-4D97-AF65-F5344CB8AC3E}">
        <p14:creationId xmlns:p14="http://schemas.microsoft.com/office/powerpoint/2010/main" val="239142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Who is responsible for safety?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Safety is everyone’s responsibility. It’s important that everyone develop an interest in following safe practices both on and off the job and in correcting unsafe conditions.</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10</a:t>
            </a:fld>
            <a:endParaRPr lang="en-US" dirty="0"/>
          </a:p>
        </p:txBody>
      </p:sp>
    </p:spTree>
    <p:extLst>
      <p:ext uri="{BB962C8B-B14F-4D97-AF65-F5344CB8AC3E}">
        <p14:creationId xmlns:p14="http://schemas.microsoft.com/office/powerpoint/2010/main" val="2527168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Poster</a:t>
            </a:r>
          </a:p>
          <a:p>
            <a:pPr algn="l"/>
            <a:r>
              <a:rPr lang="en-US" sz="1200" b="1" dirty="0" smtClean="0"/>
              <a:t>Be a Safety Lookout</a:t>
            </a:r>
          </a:p>
          <a:p>
            <a:pPr algn="l"/>
            <a:r>
              <a:rPr lang="en-US" sz="1200" dirty="0" smtClean="0"/>
              <a:t>Spot workplace hazards and avoid incidents. Hang this poster in high traffic areas to increase hazard awareness.</a:t>
            </a:r>
          </a:p>
          <a:p>
            <a:pPr algn="l"/>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11</a:t>
            </a:fld>
            <a:endParaRPr lang="en-US" dirty="0"/>
          </a:p>
        </p:txBody>
      </p:sp>
    </p:spTree>
    <p:extLst>
      <p:ext uri="{BB962C8B-B14F-4D97-AF65-F5344CB8AC3E}">
        <p14:creationId xmlns:p14="http://schemas.microsoft.com/office/powerpoint/2010/main" val="252716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Checklist…</a:t>
            </a:r>
          </a:p>
          <a:p>
            <a:pPr algn="l">
              <a:spcBef>
                <a:spcPts val="1200"/>
              </a:spcBef>
              <a:spcAft>
                <a:spcPts val="1200"/>
              </a:spcAft>
            </a:pPr>
            <a:r>
              <a:rPr lang="en-US" sz="1400" b="1" dirty="0" smtClean="0"/>
              <a:t>Be On the Lookout for Dangers</a:t>
            </a:r>
          </a:p>
          <a:p>
            <a:pPr algn="l">
              <a:spcBef>
                <a:spcPts val="1200"/>
              </a:spcBef>
              <a:spcAft>
                <a:spcPts val="1200"/>
              </a:spcAft>
            </a:pPr>
            <a:r>
              <a:rPr lang="en-US" sz="1200" dirty="0" smtClean="0"/>
              <a:t>Take a regular safety walk to identify potential hazards and bring this checklist to help you CHECK ON what you can do to help prevent injuries.</a:t>
            </a:r>
          </a:p>
          <a:p>
            <a:pPr algn="l">
              <a:spcBef>
                <a:spcPts val="1200"/>
              </a:spcBef>
              <a:spcAft>
                <a:spcPts val="1200"/>
              </a:spcAft>
            </a:pPr>
            <a:endParaRPr lang="en-US" dirty="0" smtClean="0"/>
          </a:p>
          <a:p>
            <a:pPr algn="l"/>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12</a:t>
            </a:fld>
            <a:endParaRPr lang="en-US" dirty="0"/>
          </a:p>
        </p:txBody>
      </p:sp>
    </p:spTree>
    <p:extLst>
      <p:ext uri="{BB962C8B-B14F-4D97-AF65-F5344CB8AC3E}">
        <p14:creationId xmlns:p14="http://schemas.microsoft.com/office/powerpoint/2010/main" val="100906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For more member-exclusive safety presentations, webinars, posters and resources visit: </a:t>
            </a:r>
            <a:r>
              <a:rPr lang="en-US" sz="1200" b="1" dirty="0" smtClean="0">
                <a:latin typeface="Arial"/>
                <a:cs typeface="Arial"/>
              </a:rPr>
              <a:t>nsc.org/members</a:t>
            </a:r>
          </a:p>
        </p:txBody>
      </p:sp>
      <p:sp>
        <p:nvSpPr>
          <p:cNvPr id="4" name="Slide Number Placeholder 3"/>
          <p:cNvSpPr>
            <a:spLocks noGrp="1"/>
          </p:cNvSpPr>
          <p:nvPr>
            <p:ph type="sldNum" sz="quarter" idx="10"/>
          </p:nvPr>
        </p:nvSpPr>
        <p:spPr/>
        <p:txBody>
          <a:bodyPr/>
          <a:lstStyle/>
          <a:p>
            <a:fld id="{C3FF4A83-3598-424A-9C26-3094308D3E8F}" type="slidenum">
              <a:rPr lang="en-US" smtClean="0"/>
              <a:t>13</a:t>
            </a:fld>
            <a:endParaRPr lang="en-US" dirty="0"/>
          </a:p>
        </p:txBody>
      </p:sp>
    </p:spTree>
    <p:extLst>
      <p:ext uri="{BB962C8B-B14F-4D97-AF65-F5344CB8AC3E}">
        <p14:creationId xmlns:p14="http://schemas.microsoft.com/office/powerpoint/2010/main" val="1262480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discussion:</a:t>
            </a:r>
          </a:p>
          <a:p>
            <a:pPr marL="171450" indent="-171450">
              <a:buFont typeface="Arial" pitchFamily="34" charset="0"/>
              <a:buChar char="•"/>
            </a:pPr>
            <a:r>
              <a:rPr lang="en-US" dirty="0" smtClean="0"/>
              <a:t>Questions</a:t>
            </a:r>
          </a:p>
          <a:p>
            <a:pPr marL="171450" indent="-171450">
              <a:buFont typeface="Arial" pitchFamily="34" charset="0"/>
              <a:buChar char="•"/>
            </a:pPr>
            <a:r>
              <a:rPr lang="en-US" dirty="0" smtClean="0"/>
              <a:t>Observations</a:t>
            </a:r>
            <a:r>
              <a:rPr lang="en-US" baseline="0" dirty="0" smtClean="0"/>
              <a:t> &amp; Concerns</a:t>
            </a:r>
          </a:p>
          <a:p>
            <a:pPr marL="171450" indent="-171450">
              <a:buFont typeface="Arial" pitchFamily="34" charset="0"/>
              <a:buChar char="•"/>
            </a:pPr>
            <a:r>
              <a:rPr lang="en-US" baseline="0" dirty="0" smtClean="0"/>
              <a:t>Safety Action Plan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14</a:t>
            </a:fld>
            <a:endParaRPr lang="en-US" dirty="0"/>
          </a:p>
        </p:txBody>
      </p:sp>
    </p:spTree>
    <p:extLst>
      <p:ext uri="{BB962C8B-B14F-4D97-AF65-F5344CB8AC3E}">
        <p14:creationId xmlns:p14="http://schemas.microsoft.com/office/powerpoint/2010/main" val="399441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It pays to pay attention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Today, there are always multiple things vying for your attention. However, a lack of focus on the task at hand can lead to tragedy, especially in higher risk situations. </a:t>
            </a:r>
          </a:p>
          <a:p>
            <a:r>
              <a:rPr lang="en-US" sz="1200" b="0" i="0" u="none" strike="noStrike" kern="1200" baseline="0" dirty="0" smtClean="0">
                <a:solidFill>
                  <a:schemeClr val="tx1"/>
                </a:solidFill>
                <a:latin typeface="+mn-lt"/>
                <a:ea typeface="+mn-ea"/>
                <a:cs typeface="+mn-cs"/>
              </a:rPr>
              <a:t>One of the leading causes of work-related deaths is due to contact with objects, which include being struck against an object; struck by an object; caught in an object or equipment; or caught in collapsing material.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2</a:t>
            </a:fld>
            <a:endParaRPr lang="en-US" dirty="0"/>
          </a:p>
        </p:txBody>
      </p:sp>
    </p:spTree>
    <p:extLst>
      <p:ext uri="{BB962C8B-B14F-4D97-AF65-F5344CB8AC3E}">
        <p14:creationId xmlns:p14="http://schemas.microsoft.com/office/powerpoint/2010/main" val="299101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According to Injury Facts®</a:t>
            </a:r>
            <a:r>
              <a:rPr lang="en-US" sz="1200" b="0" i="0" u="none" strike="noStrike" kern="1200" baseline="0" dirty="0" smtClean="0">
                <a:solidFill>
                  <a:schemeClr val="tx1"/>
                </a:solidFill>
                <a:latin typeface="+mn-lt"/>
                <a:ea typeface="+mn-ea"/>
                <a:cs typeface="+mn-cs"/>
              </a:rPr>
              <a:t>, there were 721 workplace deaths due to these types of incidents and more than 230,000 cases of injuries with days away from work in </a:t>
            </a:r>
            <a:r>
              <a:rPr lang="en-US" sz="1200" b="0" i="0" u="none" strike="noStrike" kern="1200" baseline="0" dirty="0" smtClean="0">
                <a:solidFill>
                  <a:schemeClr val="tx1"/>
                </a:solidFill>
                <a:latin typeface="+mn-lt"/>
                <a:ea typeface="+mn-ea"/>
                <a:cs typeface="+mn-cs"/>
              </a:rPr>
              <a:t>2013.  </a:t>
            </a:r>
            <a:r>
              <a:rPr lang="en-US" sz="1200" b="0" i="0" u="none" strike="noStrike" kern="1200" baseline="0" dirty="0" smtClean="0">
                <a:solidFill>
                  <a:schemeClr val="tx1"/>
                </a:solidFill>
                <a:latin typeface="+mn-lt"/>
                <a:ea typeface="+mn-ea"/>
                <a:cs typeface="+mn-cs"/>
              </a:rPr>
              <a:t>These types of injuries can arise from falling objects or from being inadvertently struck by a moving vehicle— such as a forklift or a car. Falls are the most common office incident, accounting for the greatest number of disabling injuries. In fact, office workers are twice as likely to suffer a fall as non-office workers.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3</a:t>
            </a:fld>
            <a:endParaRPr lang="en-US" dirty="0"/>
          </a:p>
        </p:txBody>
      </p:sp>
    </p:spTree>
    <p:extLst>
      <p:ext uri="{BB962C8B-B14F-4D97-AF65-F5344CB8AC3E}">
        <p14:creationId xmlns:p14="http://schemas.microsoft.com/office/powerpoint/2010/main" val="169825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Paying attention to your surroundings and concentrating on the task at hand is vitally important in keeping you and your coworkers safe. Here are some tips to help prevent these injuries: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Neatly store loose materials </a:t>
            </a:r>
          </a:p>
          <a:p>
            <a:r>
              <a:rPr lang="en-US" sz="1200" b="0" i="0" u="none" strike="noStrike" kern="1200" baseline="0" dirty="0" smtClean="0">
                <a:solidFill>
                  <a:schemeClr val="tx1"/>
                </a:solidFill>
                <a:latin typeface="+mn-lt"/>
                <a:ea typeface="+mn-ea"/>
                <a:cs typeface="+mn-cs"/>
              </a:rPr>
              <a:t>• Secure items that are stored at a height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Open one filing cabinet drawer at a time to prevent a tip-over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Store heavy objects close to the floor </a:t>
            </a:r>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4</a:t>
            </a:fld>
            <a:endParaRPr lang="en-US" dirty="0"/>
          </a:p>
        </p:txBody>
      </p:sp>
    </p:spTree>
    <p:extLst>
      <p:ext uri="{BB962C8B-B14F-4D97-AF65-F5344CB8AC3E}">
        <p14:creationId xmlns:p14="http://schemas.microsoft.com/office/powerpoint/2010/main" val="71844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Wear the proper personal protective equipment for your environment such as steel-toed shoes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Always walk behind moving equipment  if possible </a:t>
            </a:r>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5</a:t>
            </a:fld>
            <a:endParaRPr lang="en-US" dirty="0"/>
          </a:p>
        </p:txBody>
      </p:sp>
    </p:spTree>
    <p:extLst>
      <p:ext uri="{BB962C8B-B14F-4D97-AF65-F5344CB8AC3E}">
        <p14:creationId xmlns:p14="http://schemas.microsoft.com/office/powerpoint/2010/main" val="94047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Never obstruct your vision by overloading moving equipment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Only operate equipment that you are properly trained to use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Make sure all the safety devices on your equipment are in good working order before use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Use extra caution around corners, in high traffic areas and near doorways </a:t>
            </a:r>
            <a:endParaRPr lang="en-US" dirty="0" smtClean="0"/>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6</a:t>
            </a:fld>
            <a:endParaRPr lang="en-US" dirty="0"/>
          </a:p>
        </p:txBody>
      </p:sp>
    </p:spTree>
    <p:extLst>
      <p:ext uri="{BB962C8B-B14F-4D97-AF65-F5344CB8AC3E}">
        <p14:creationId xmlns:p14="http://schemas.microsoft.com/office/powerpoint/2010/main" val="94047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workers should schedule regular safety walks around work areas to identify existing and potential hazards. A reporting system should be in place for reporting and correcting the hazards.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7</a:t>
            </a:fld>
            <a:endParaRPr lang="en-US" dirty="0"/>
          </a:p>
        </p:txBody>
      </p:sp>
    </p:spTree>
    <p:extLst>
      <p:ext uri="{BB962C8B-B14F-4D97-AF65-F5344CB8AC3E}">
        <p14:creationId xmlns:p14="http://schemas.microsoft.com/office/powerpoint/2010/main" val="387600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If you are witness to an incident resulting in injury: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Always be sure the area is safe before entering to provide first aid. If an area is unsafe, do not enter. Instead, call 9-1-1 to report that there are injured people in an unsafe environment and request that the dispatcher summon help to make the scene safe. In home environments, make sure the scene is as safe as possible. For example, turn off the power from the main circuit breaker before helping a victim who has been in contact with electricity.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8</a:t>
            </a:fld>
            <a:endParaRPr lang="en-US" dirty="0"/>
          </a:p>
        </p:txBody>
      </p:sp>
    </p:spTree>
    <p:extLst>
      <p:ext uri="{BB962C8B-B14F-4D97-AF65-F5344CB8AC3E}">
        <p14:creationId xmlns:p14="http://schemas.microsoft.com/office/powerpoint/2010/main" val="59971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Bring it home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can take steps to make your home safer from contact with objects, too. Think about your furniture arrangement so there is always enough room for normal traffic. Don’t fall victim to distracted walking, especially when using your cell phone. Be present in the moment and try to keep your mind from wandering, even if it’s a task you’ve done a million times. </a:t>
            </a:r>
          </a:p>
        </p:txBody>
      </p:sp>
      <p:sp>
        <p:nvSpPr>
          <p:cNvPr id="4" name="Slide Number Placeholder 3"/>
          <p:cNvSpPr>
            <a:spLocks noGrp="1"/>
          </p:cNvSpPr>
          <p:nvPr>
            <p:ph type="sldNum" sz="quarter" idx="10"/>
          </p:nvPr>
        </p:nvSpPr>
        <p:spPr/>
        <p:txBody>
          <a:bodyPr/>
          <a:lstStyle/>
          <a:p>
            <a:fld id="{C3FF4A83-3598-424A-9C26-3094308D3E8F}" type="slidenum">
              <a:rPr lang="en-US" smtClean="0"/>
              <a:t>9</a:t>
            </a:fld>
            <a:endParaRPr lang="en-US" dirty="0"/>
          </a:p>
        </p:txBody>
      </p:sp>
    </p:spTree>
    <p:extLst>
      <p:ext uri="{BB962C8B-B14F-4D97-AF65-F5344CB8AC3E}">
        <p14:creationId xmlns:p14="http://schemas.microsoft.com/office/powerpoint/2010/main" val="2527168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0" y="5029200"/>
            <a:ext cx="1743075" cy="167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8CC050">
                  <a:alpha val="53000"/>
                </a:srgbClr>
              </a:gs>
              <a:gs pos="76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Text Box 25"/>
          <p:cNvSpPr txBox="1">
            <a:spLocks noChangeArrowheads="1"/>
          </p:cNvSpPr>
          <p:nvPr userDrawn="1"/>
        </p:nvSpPr>
        <p:spPr bwMode="auto">
          <a:xfrm>
            <a:off x="8648700" y="6400800"/>
            <a:ext cx="190500" cy="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r>
              <a:rPr lang="en-US" sz="500" baseline="30000" dirty="0" smtClean="0">
                <a:solidFill>
                  <a:schemeClr val="bg1"/>
                </a:solidFill>
              </a:rPr>
              <a:t>®</a:t>
            </a:r>
          </a:p>
        </p:txBody>
      </p:sp>
      <p:sp>
        <p:nvSpPr>
          <p:cNvPr id="6" name="Rectangle 6"/>
          <p:cNvSpPr>
            <a:spLocks noChangeArrowheads="1"/>
          </p:cNvSpPr>
          <p:nvPr userDrawn="1"/>
        </p:nvSpPr>
        <p:spPr bwMode="auto">
          <a:xfrm>
            <a:off x="246063" y="6553200"/>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2016 </a:t>
            </a:r>
            <a:r>
              <a:rPr lang="en-US" sz="700" dirty="0"/>
              <a:t>National Safety Council</a:t>
            </a:r>
          </a:p>
        </p:txBody>
      </p:sp>
      <p:pic>
        <p:nvPicPr>
          <p:cNvPr id="8" name="Picture 16" descr="MGM.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73800" y="6173788"/>
            <a:ext cx="28702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ctrTitle"/>
          </p:nvPr>
        </p:nvSpPr>
        <p:spPr>
          <a:xfrm>
            <a:off x="1333500" y="3276600"/>
            <a:ext cx="6477000" cy="1143000"/>
          </a:xfrm>
        </p:spPr>
        <p:txBody>
          <a:bodyPr/>
          <a:lstStyle>
            <a:lvl1pPr algn="ctr">
              <a:defRPr>
                <a:solidFill>
                  <a:schemeClr val="tx1"/>
                </a:solidFill>
              </a:defRPr>
            </a:lvl1pPr>
          </a:lstStyle>
          <a:p>
            <a:pPr lvl="0"/>
            <a:r>
              <a:rPr lang="en-US" noProof="0" dirty="0" smtClean="0"/>
              <a:t>Click to edit Master title style</a:t>
            </a:r>
          </a:p>
        </p:txBody>
      </p:sp>
      <p:pic>
        <p:nvPicPr>
          <p:cNvPr id="9" name="Picture 8" descr="MEM_halo_2685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082" t="19445"/>
          <a:stretch/>
        </p:blipFill>
        <p:spPr>
          <a:xfrm>
            <a:off x="0" y="0"/>
            <a:ext cx="4757058" cy="2209800"/>
          </a:xfrm>
          <a:prstGeom prst="rect">
            <a:avLst/>
          </a:prstGeom>
        </p:spPr>
      </p:pic>
      <p:pic>
        <p:nvPicPr>
          <p:cNvPr id="10" name="Picture 9" descr="clock graphic.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15263" y="0"/>
            <a:ext cx="5343393" cy="2975776"/>
          </a:xfrm>
          <a:prstGeom prst="rect">
            <a:avLst/>
          </a:prstGeom>
        </p:spPr>
      </p:pic>
    </p:spTree>
    <p:extLst>
      <p:ext uri="{BB962C8B-B14F-4D97-AF65-F5344CB8AC3E}">
        <p14:creationId xmlns:p14="http://schemas.microsoft.com/office/powerpoint/2010/main" val="89710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200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66800" y="1447800"/>
            <a:ext cx="76200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350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1628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3771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8288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2532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678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95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7086600" cy="6858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533400"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676400"/>
            <a:ext cx="3924300" cy="4724400"/>
          </a:xfrm>
        </p:spPr>
        <p:txBody>
          <a:bodyPr/>
          <a:lstStyle/>
          <a:p>
            <a:pPr lvl="0"/>
            <a:endParaRPr lang="en-US" noProof="0" dirty="0" smtClean="0"/>
          </a:p>
        </p:txBody>
      </p:sp>
    </p:spTree>
    <p:extLst>
      <p:ext uri="{BB962C8B-B14F-4D97-AF65-F5344CB8AC3E}">
        <p14:creationId xmlns:p14="http://schemas.microsoft.com/office/powerpoint/2010/main" val="276658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15977"/>
            <a:ext cx="914400" cy="8794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44339-5F27-4DAD-82AF-248A27DA0FF5}"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44339-5F27-4DAD-82AF-248A27DA0FF5}"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B44339-5F27-4DAD-82AF-248A27DA0FF5}" type="datetimeFigureOut">
              <a:rPr lang="en-US" smtClean="0"/>
              <a:t>8/28/2018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944CC7-734D-4DB4-A25A-EECF85887237}"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44339-5F27-4DAD-82AF-248A27DA0FF5}" type="datetimeFigureOut">
              <a:rPr lang="en-US" smtClean="0"/>
              <a:t>8/28/2018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44339-5F27-4DAD-82AF-248A27DA0FF5}" type="datetimeFigureOut">
              <a:rPr lang="en-US" smtClean="0"/>
              <a:t>8/28/2018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9B44339-5F27-4DAD-82AF-248A27DA0FF5}" type="datetimeFigureOut">
              <a:rPr lang="en-US" smtClean="0"/>
              <a:t>8/28/2018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944CC7-734D-4DB4-A25A-EECF8588723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676400"/>
          </a:xfrm>
          <a:prstGeom prst="rect">
            <a:avLst/>
          </a:prstGeom>
          <a:gradFill>
            <a:gsLst>
              <a:gs pos="0">
                <a:srgbClr val="8CC050">
                  <a:alpha val="5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7" name="Rectangle 2"/>
          <p:cNvSpPr>
            <a:spLocks noGrp="1" noChangeArrowheads="1"/>
          </p:cNvSpPr>
          <p:nvPr>
            <p:ph type="title"/>
          </p:nvPr>
        </p:nvSpPr>
        <p:spPr bwMode="auto">
          <a:xfrm>
            <a:off x="1066800" y="1295400"/>
            <a:ext cx="7620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20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ChangeArrowheads="1"/>
          </p:cNvSpPr>
          <p:nvPr userDrawn="1"/>
        </p:nvSpPr>
        <p:spPr bwMode="auto">
          <a:xfrm>
            <a:off x="685800" y="6596063"/>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2016 </a:t>
            </a:r>
            <a:r>
              <a:rPr lang="en-US" sz="700" dirty="0"/>
              <a:t>National Safety Council</a:t>
            </a:r>
          </a:p>
        </p:txBody>
      </p:sp>
      <p:sp>
        <p:nvSpPr>
          <p:cNvPr id="1032" name="TextBox 1"/>
          <p:cNvSpPr txBox="1">
            <a:spLocks noChangeArrowheads="1"/>
          </p:cNvSpPr>
          <p:nvPr userDrawn="1"/>
        </p:nvSpPr>
        <p:spPr bwMode="auto">
          <a:xfrm>
            <a:off x="152400" y="65532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fld id="{2E2769C2-C150-614D-9064-58EC9BEFFFD3}" type="slidenum">
              <a:rPr lang="en-US" sz="1000" smtClean="0">
                <a:solidFill>
                  <a:srgbClr val="001400"/>
                </a:solidFill>
                <a:cs typeface="Arial" charset="0"/>
              </a:rPr>
              <a:pPr>
                <a:defRPr/>
              </a:pPr>
              <a:t>‹#›</a:t>
            </a:fld>
            <a:endParaRPr lang="en-US" sz="1000" dirty="0" smtClean="0">
              <a:solidFill>
                <a:srgbClr val="001400"/>
              </a:solidFill>
              <a:cs typeface="Arial" charset="0"/>
            </a:endParaRPr>
          </a:p>
          <a:p>
            <a:pPr>
              <a:defRPr/>
            </a:pPr>
            <a:endParaRPr lang="en-US" sz="1000" dirty="0" smtClean="0"/>
          </a:p>
        </p:txBody>
      </p:sp>
      <p:pic>
        <p:nvPicPr>
          <p:cNvPr id="2" name="Picture 2" descr="MGM.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21463" y="6257925"/>
            <a:ext cx="25225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EM_halo_2685_logo.png"/>
          <p:cNvPicPr>
            <a:picLocks noChangeAspect="1"/>
          </p:cNvPicPr>
          <p:nvPr userDrawn="1"/>
        </p:nvPicPr>
        <p:blipFill rotWithShape="1">
          <a:blip r:embed="rId9" cstate="print">
            <a:extLst>
              <a:ext uri="{28A0092B-C50C-407E-A947-70E740481C1C}">
                <a14:useLocalDpi xmlns:a14="http://schemas.microsoft.com/office/drawing/2010/main" val="0"/>
              </a:ext>
            </a:extLst>
          </a:blip>
          <a:srcRect l="10082" t="19445"/>
          <a:stretch/>
        </p:blipFill>
        <p:spPr>
          <a:xfrm>
            <a:off x="-1" y="0"/>
            <a:ext cx="3608803" cy="1676400"/>
          </a:xfrm>
          <a:prstGeom prst="rect">
            <a:avLst/>
          </a:prstGeom>
        </p:spPr>
      </p:pic>
    </p:spTree>
    <p:extLst>
      <p:ext uri="{BB962C8B-B14F-4D97-AF65-F5344CB8AC3E}">
        <p14:creationId xmlns:p14="http://schemas.microsoft.com/office/powerpoint/2010/main" val="2548534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2pPr>
      <a:lvl3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3pPr>
      <a:lvl4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4pPr>
      <a:lvl5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5pPr>
      <a:lvl6pPr marL="457200" algn="l" rtl="0" fontAlgn="base">
        <a:spcBef>
          <a:spcPct val="0"/>
        </a:spcBef>
        <a:spcAft>
          <a:spcPct val="0"/>
        </a:spcAft>
        <a:defRPr sz="4400" b="1">
          <a:solidFill>
            <a:schemeClr val="tx2"/>
          </a:solidFill>
          <a:latin typeface="Helvetica" charset="0"/>
          <a:ea typeface="ＭＳ Ｐゴシック" charset="0"/>
          <a:cs typeface="ＭＳ Ｐゴシック" charset="0"/>
        </a:defRPr>
      </a:lvl6pPr>
      <a:lvl7pPr marL="914400" algn="l" rtl="0" fontAlgn="base">
        <a:spcBef>
          <a:spcPct val="0"/>
        </a:spcBef>
        <a:spcAft>
          <a:spcPct val="0"/>
        </a:spcAft>
        <a:defRPr sz="4400" b="1">
          <a:solidFill>
            <a:schemeClr val="tx2"/>
          </a:solidFill>
          <a:latin typeface="Helvetica" charset="0"/>
          <a:ea typeface="ＭＳ Ｐゴシック" charset="0"/>
          <a:cs typeface="ＭＳ Ｐゴシック" charset="0"/>
        </a:defRPr>
      </a:lvl7pPr>
      <a:lvl8pPr marL="1371600" algn="l" rtl="0" fontAlgn="base">
        <a:spcBef>
          <a:spcPct val="0"/>
        </a:spcBef>
        <a:spcAft>
          <a:spcPct val="0"/>
        </a:spcAft>
        <a:defRPr sz="4400" b="1">
          <a:solidFill>
            <a:schemeClr val="tx2"/>
          </a:solidFill>
          <a:latin typeface="Helvetica" charset="0"/>
          <a:ea typeface="ＭＳ Ｐゴシック" charset="0"/>
          <a:cs typeface="ＭＳ Ｐゴシック" charset="0"/>
        </a:defRPr>
      </a:lvl8pPr>
      <a:lvl9pPr marL="1828800" algn="l" rtl="0" fontAlgn="base">
        <a:spcBef>
          <a:spcPct val="0"/>
        </a:spcBef>
        <a:spcAft>
          <a:spcPct val="0"/>
        </a:spcAft>
        <a:defRPr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085850" indent="-228600" algn="l" rtl="0" eaLnBrk="0" fontAlgn="base" hangingPunct="0">
        <a:spcBef>
          <a:spcPct val="20000"/>
        </a:spcBef>
        <a:spcAft>
          <a:spcPct val="0"/>
        </a:spcAft>
        <a:buChar char="•"/>
        <a:defRPr sz="24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20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MEMBERSHIPINFO@nsc.or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970" y="3124200"/>
            <a:ext cx="8229600" cy="1981200"/>
          </a:xfrm>
        </p:spPr>
        <p:txBody>
          <a:bodyPr/>
          <a:lstStyle/>
          <a:p>
            <a:pPr algn="ctr"/>
            <a:r>
              <a:rPr lang="en-US" sz="5400" b="1" dirty="0" smtClean="0"/>
              <a:t>Hazard Recognition: Watch Out for Dangers</a:t>
            </a:r>
            <a:endParaRPr lang="en-US" sz="5400" b="1" dirty="0"/>
          </a:p>
        </p:txBody>
      </p:sp>
      <p:sp>
        <p:nvSpPr>
          <p:cNvPr id="3" name="TextBox 2"/>
          <p:cNvSpPr txBox="1"/>
          <p:nvPr/>
        </p:nvSpPr>
        <p:spPr>
          <a:xfrm>
            <a:off x="369570" y="5879931"/>
            <a:ext cx="4659630" cy="338554"/>
          </a:xfrm>
          <a:prstGeom prst="rect">
            <a:avLst/>
          </a:prstGeom>
          <a:noFill/>
        </p:spPr>
        <p:txBody>
          <a:bodyPr wrap="square" rtlCol="0">
            <a:spAutoFit/>
          </a:bodyPr>
          <a:lstStyle/>
          <a:p>
            <a:r>
              <a:rPr lang="en-US" sz="1600" dirty="0" smtClean="0"/>
              <a:t>For use in conjunction with 5-Minute Safety Talk</a:t>
            </a:r>
          </a:p>
        </p:txBody>
      </p:sp>
    </p:spTree>
    <p:extLst>
      <p:ext uri="{BB962C8B-B14F-4D97-AF65-F5344CB8AC3E}">
        <p14:creationId xmlns:p14="http://schemas.microsoft.com/office/powerpoint/2010/main" val="13486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685800"/>
          </a:xfrm>
        </p:spPr>
        <p:txBody>
          <a:bodyPr/>
          <a:lstStyle/>
          <a:p>
            <a:pPr algn="ctr"/>
            <a:r>
              <a:rPr lang="en-US" dirty="0"/>
              <a:t>Who is Responsible for Safety?</a:t>
            </a:r>
          </a:p>
        </p:txBody>
      </p:sp>
      <p:sp>
        <p:nvSpPr>
          <p:cNvPr id="3" name="Content Placeholder 2"/>
          <p:cNvSpPr>
            <a:spLocks noGrp="1"/>
          </p:cNvSpPr>
          <p:nvPr>
            <p:ph idx="1"/>
          </p:nvPr>
        </p:nvSpPr>
        <p:spPr>
          <a:xfrm>
            <a:off x="609600" y="1600200"/>
            <a:ext cx="7620000" cy="4686300"/>
          </a:xfrm>
        </p:spPr>
        <p:txBody>
          <a:bodyPr/>
          <a:lstStyle/>
          <a:p>
            <a:pPr marL="0" indent="0">
              <a:buNone/>
            </a:pPr>
            <a:r>
              <a:rPr lang="en-US" dirty="0"/>
              <a:t>	</a:t>
            </a:r>
            <a:r>
              <a:rPr lang="en-US" dirty="0" smtClean="0"/>
              <a:t>	</a:t>
            </a:r>
            <a:r>
              <a:rPr lang="en-US" dirty="0"/>
              <a:t>	</a:t>
            </a:r>
          </a:p>
        </p:txBody>
      </p:sp>
      <p:sp>
        <p:nvSpPr>
          <p:cNvPr id="8" name="Rectangle 7"/>
          <p:cNvSpPr/>
          <p:nvPr/>
        </p:nvSpPr>
        <p:spPr>
          <a:xfrm>
            <a:off x="4724400" y="2010013"/>
            <a:ext cx="3886200" cy="3323987"/>
          </a:xfrm>
          <a:prstGeom prst="rect">
            <a:avLst/>
          </a:prstGeom>
        </p:spPr>
        <p:txBody>
          <a:bodyPr wrap="square">
            <a:spAutoFit/>
          </a:bodyPr>
          <a:lstStyle/>
          <a:p>
            <a:r>
              <a:rPr lang="en-US" sz="3000" dirty="0"/>
              <a:t>Safety is everyone’s responsibility.  It’s important that everyone develop an interest in following safe practices both on and off the </a:t>
            </a:r>
            <a:r>
              <a:rPr lang="en-US" sz="3000" dirty="0" smtClean="0"/>
              <a:t>job.</a:t>
            </a:r>
            <a:endParaRPr lang="en-US" sz="3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 y="1447800"/>
            <a:ext cx="3200400" cy="4797399"/>
          </a:xfrm>
          <a:prstGeom prst="rect">
            <a:avLst/>
          </a:prstGeom>
        </p:spPr>
      </p:pic>
    </p:spTree>
    <p:extLst>
      <p:ext uri="{BB962C8B-B14F-4D97-AF65-F5344CB8AC3E}">
        <p14:creationId xmlns:p14="http://schemas.microsoft.com/office/powerpoint/2010/main" val="362490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pPr algn="ctr"/>
            <a:r>
              <a:rPr lang="en-US" b="1" dirty="0" smtClean="0"/>
              <a:t>Poster</a:t>
            </a:r>
            <a:endParaRPr lang="en-US" dirty="0"/>
          </a:p>
        </p:txBody>
      </p:sp>
      <p:sp>
        <p:nvSpPr>
          <p:cNvPr id="3" name="Content Placeholder 2"/>
          <p:cNvSpPr>
            <a:spLocks noGrp="1"/>
          </p:cNvSpPr>
          <p:nvPr>
            <p:ph idx="1"/>
          </p:nvPr>
        </p:nvSpPr>
        <p:spPr>
          <a:xfrm>
            <a:off x="533400" y="1600200"/>
            <a:ext cx="8077200" cy="4686300"/>
          </a:xfrm>
        </p:spPr>
        <p:txBody>
          <a:bodyPr/>
          <a:lstStyle/>
          <a:p>
            <a:pPr marL="0" indent="0">
              <a:buNone/>
            </a:pPr>
            <a:r>
              <a:rPr lang="en-US" dirty="0"/>
              <a:t>	</a:t>
            </a:r>
            <a:r>
              <a:rPr lang="en-US" dirty="0" smtClean="0"/>
              <a:t>	</a:t>
            </a:r>
            <a:r>
              <a:rPr lang="en-US" dirty="0"/>
              <a:t>	</a:t>
            </a:r>
          </a:p>
        </p:txBody>
      </p:sp>
      <p:sp>
        <p:nvSpPr>
          <p:cNvPr id="8" name="Rectangle 7"/>
          <p:cNvSpPr/>
          <p:nvPr/>
        </p:nvSpPr>
        <p:spPr>
          <a:xfrm>
            <a:off x="4572000" y="2191340"/>
            <a:ext cx="3886200" cy="3262432"/>
          </a:xfrm>
          <a:prstGeom prst="rect">
            <a:avLst/>
          </a:prstGeom>
        </p:spPr>
        <p:txBody>
          <a:bodyPr wrap="square">
            <a:spAutoFit/>
          </a:bodyPr>
          <a:lstStyle/>
          <a:p>
            <a:pPr algn="ctr"/>
            <a:r>
              <a:rPr lang="en-US" sz="2800" b="1" dirty="0" smtClean="0"/>
              <a:t>Be a Safety Lookout</a:t>
            </a:r>
          </a:p>
          <a:p>
            <a:pPr algn="ctr"/>
            <a:endParaRPr lang="en-US" sz="1000" b="1" dirty="0" smtClean="0"/>
          </a:p>
          <a:p>
            <a:pPr algn="ctr"/>
            <a:r>
              <a:rPr lang="en-US" sz="2800" i="1" dirty="0" smtClean="0"/>
              <a:t>Spot workplace hazards and avoid incidents. Hang this poster in high traffic areas to increase hazard awareness.</a:t>
            </a:r>
            <a:endParaRPr lang="en-US" sz="2800"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39" y="1482024"/>
            <a:ext cx="3190761" cy="495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40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90" y="533400"/>
            <a:ext cx="8229600" cy="685800"/>
          </a:xfrm>
        </p:spPr>
        <p:txBody>
          <a:bodyPr/>
          <a:lstStyle/>
          <a:p>
            <a:pPr algn="ctr"/>
            <a:r>
              <a:rPr lang="en-US" b="1" dirty="0" smtClean="0"/>
              <a:t>Checklist</a:t>
            </a:r>
            <a:endParaRPr lang="en-US" dirty="0"/>
          </a:p>
        </p:txBody>
      </p:sp>
      <p:sp>
        <p:nvSpPr>
          <p:cNvPr id="3" name="Content Placeholder 2"/>
          <p:cNvSpPr>
            <a:spLocks noGrp="1"/>
          </p:cNvSpPr>
          <p:nvPr>
            <p:ph idx="1"/>
          </p:nvPr>
        </p:nvSpPr>
        <p:spPr>
          <a:xfrm>
            <a:off x="457200" y="1447800"/>
            <a:ext cx="8229600" cy="5257800"/>
          </a:xfrm>
        </p:spPr>
        <p:txBody>
          <a:bodyPr/>
          <a:lstStyle/>
          <a:p>
            <a:pPr marL="0" indent="0">
              <a:buNone/>
            </a:pPr>
            <a:r>
              <a:rPr lang="en-US" dirty="0"/>
              <a:t>	</a:t>
            </a:r>
            <a:r>
              <a:rPr lang="en-US" dirty="0" smtClean="0"/>
              <a:t>	</a:t>
            </a:r>
            <a:r>
              <a:rPr lang="en-US" dirty="0"/>
              <a:t>	</a:t>
            </a:r>
          </a:p>
        </p:txBody>
      </p:sp>
      <p:sp>
        <p:nvSpPr>
          <p:cNvPr id="7" name="TextBox 6"/>
          <p:cNvSpPr txBox="1"/>
          <p:nvPr/>
        </p:nvSpPr>
        <p:spPr>
          <a:xfrm>
            <a:off x="4953000" y="1752600"/>
            <a:ext cx="3810000" cy="4862870"/>
          </a:xfrm>
          <a:prstGeom prst="rect">
            <a:avLst/>
          </a:prstGeom>
          <a:noFill/>
        </p:spPr>
        <p:txBody>
          <a:bodyPr wrap="square" rtlCol="0">
            <a:spAutoFit/>
          </a:bodyPr>
          <a:lstStyle/>
          <a:p>
            <a:pPr algn="ctr">
              <a:spcBef>
                <a:spcPts val="1200"/>
              </a:spcBef>
              <a:spcAft>
                <a:spcPts val="1200"/>
              </a:spcAft>
            </a:pPr>
            <a:r>
              <a:rPr lang="en-US" sz="2800" b="1" dirty="0"/>
              <a:t>Be On the Lookout for Dangers</a:t>
            </a:r>
          </a:p>
          <a:p>
            <a:pPr algn="ctr">
              <a:spcBef>
                <a:spcPts val="1200"/>
              </a:spcBef>
              <a:spcAft>
                <a:spcPts val="1200"/>
              </a:spcAft>
            </a:pPr>
            <a:r>
              <a:rPr lang="en-US" sz="2800" i="1" dirty="0" smtClean="0"/>
              <a:t>Take a regular safety walk to identify potential hazards and bring this checklist to help you CHECK ON what you can do to help prevent injuries.</a:t>
            </a:r>
            <a:endParaRPr lang="en-US" sz="2800" i="1" dirty="0"/>
          </a:p>
          <a:p>
            <a:pPr>
              <a:spcBef>
                <a:spcPts val="1200"/>
              </a:spcBef>
              <a:spcAft>
                <a:spcPts val="1200"/>
              </a:spcAft>
            </a:pPr>
            <a:endParaRPr lang="en-US" dirty="0"/>
          </a:p>
        </p:txBody>
      </p:sp>
      <p:pic>
        <p:nvPicPr>
          <p:cNvPr id="1026" name="Picture 2" descr="C:\Users\FornarisC\AppData\Local\Microsoft\Windows\Temporary Internet Files\Content.Outlook\QTYB663A\nsm checklist haz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53507"/>
            <a:ext cx="3674013" cy="479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4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656" y="1905000"/>
            <a:ext cx="8001000" cy="3785652"/>
          </a:xfrm>
          <a:prstGeom prst="rect">
            <a:avLst/>
          </a:prstGeom>
          <a:noFill/>
        </p:spPr>
        <p:txBody>
          <a:bodyPr wrap="square" rtlCol="0">
            <a:spAutoFit/>
          </a:bodyPr>
          <a:lstStyle/>
          <a:p>
            <a:pPr algn="ctr"/>
            <a:r>
              <a:rPr lang="en-US" sz="2400" dirty="0" smtClean="0"/>
              <a:t>For more member-exclusive safety presentations, webinars, posters and resources visit: </a:t>
            </a:r>
            <a:r>
              <a:rPr lang="en-US" sz="2400" b="1" dirty="0" smtClean="0">
                <a:latin typeface="Arial"/>
                <a:cs typeface="Arial"/>
              </a:rPr>
              <a:t>nsc.org/members</a:t>
            </a:r>
          </a:p>
          <a:p>
            <a:pPr algn="ctr"/>
            <a:endParaRPr lang="en-US" sz="2400" dirty="0"/>
          </a:p>
          <a:p>
            <a:pPr algn="ctr"/>
            <a:r>
              <a:rPr lang="en-US" sz="2400" dirty="0" smtClean="0"/>
              <a:t>Customer Service</a:t>
            </a:r>
            <a:r>
              <a:rPr lang="en-US" sz="2400" dirty="0"/>
              <a:t> </a:t>
            </a:r>
            <a:r>
              <a:rPr lang="en-US" sz="2400" dirty="0" smtClean="0"/>
              <a:t>– (800) 621-7619 </a:t>
            </a:r>
          </a:p>
          <a:p>
            <a:pPr algn="ctr"/>
            <a:r>
              <a:rPr lang="en-US" sz="2400" dirty="0" smtClean="0"/>
              <a:t>Outside U.S. – +1-630-775-2056</a:t>
            </a:r>
          </a:p>
          <a:p>
            <a:pPr algn="ctr"/>
            <a:endParaRPr lang="en-US" sz="2400" dirty="0"/>
          </a:p>
          <a:p>
            <a:pPr algn="ctr"/>
            <a:r>
              <a:rPr lang="en-US" sz="2400" dirty="0" smtClean="0"/>
              <a:t>Email us at: </a:t>
            </a:r>
          </a:p>
          <a:p>
            <a:pPr algn="ctr"/>
            <a:r>
              <a:rPr lang="en-US" sz="2400" dirty="0" smtClean="0">
                <a:solidFill>
                  <a:srgbClr val="305E30"/>
                </a:solidFill>
                <a:hlinkClick r:id="rId3"/>
              </a:rPr>
              <a:t>MEMBERSHIPINFO@nsc.org</a:t>
            </a:r>
            <a:r>
              <a:rPr lang="en-US" sz="2400" dirty="0" smtClean="0">
                <a:solidFill>
                  <a:srgbClr val="305E30"/>
                </a:solidFill>
              </a:rPr>
              <a:t> </a:t>
            </a:r>
          </a:p>
          <a:p>
            <a:pPr algn="ctr"/>
            <a:endParaRPr lang="en-US" sz="2400" dirty="0"/>
          </a:p>
          <a:p>
            <a:pPr algn="ctr"/>
            <a:endParaRPr lang="en-US" sz="2400" dirty="0" smtClean="0"/>
          </a:p>
        </p:txBody>
      </p:sp>
    </p:spTree>
    <p:extLst>
      <p:ext uri="{BB962C8B-B14F-4D97-AF65-F5344CB8AC3E}">
        <p14:creationId xmlns:p14="http://schemas.microsoft.com/office/powerpoint/2010/main" val="322528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85621" y="2151233"/>
            <a:ext cx="1974908" cy="3070663"/>
          </a:xfrm>
          <a:prstGeom prst="rect">
            <a:avLst/>
          </a:prstGeom>
        </p:spPr>
      </p:pic>
      <p:sp>
        <p:nvSpPr>
          <p:cNvPr id="2" name="Title 1"/>
          <p:cNvSpPr>
            <a:spLocks noGrp="1"/>
          </p:cNvSpPr>
          <p:nvPr>
            <p:ph type="title"/>
          </p:nvPr>
        </p:nvSpPr>
        <p:spPr>
          <a:xfrm>
            <a:off x="457200" y="762000"/>
            <a:ext cx="8229600" cy="990600"/>
          </a:xfrm>
        </p:spPr>
        <p:txBody>
          <a:bodyPr>
            <a:normAutofit fontScale="90000"/>
          </a:bodyPr>
          <a:lstStyle/>
          <a:p>
            <a:pPr algn="ctr"/>
            <a:r>
              <a:rPr lang="en-US" sz="4000" dirty="0"/>
              <a:t>Hazard Recognition Tool Kit </a:t>
            </a:r>
            <a:r>
              <a:rPr lang="en-US" sz="4000" dirty="0" smtClean="0"/>
              <a:t>Resources</a:t>
            </a:r>
            <a:r>
              <a:rPr lang="en-US" sz="3600" b="1" dirty="0" smtClean="0"/>
              <a:t/>
            </a:r>
            <a:br>
              <a:rPr lang="en-US" sz="3600" b="1" dirty="0" smtClean="0"/>
            </a:br>
            <a:r>
              <a:rPr lang="en-US" sz="1800" i="1" dirty="0" smtClean="0"/>
              <a:t>Visit </a:t>
            </a:r>
            <a:r>
              <a:rPr lang="en-US" sz="1800" b="1" i="1" dirty="0" smtClean="0"/>
              <a:t>nsc.org/members</a:t>
            </a:r>
            <a:endParaRPr lang="en-US" sz="1800" b="1" dirty="0"/>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6623" y="1549893"/>
            <a:ext cx="1820623" cy="2769023"/>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169" y="1484440"/>
            <a:ext cx="2024061" cy="261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199" y="2192759"/>
            <a:ext cx="1710329" cy="2209301"/>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5190" y="2955300"/>
            <a:ext cx="1788676" cy="2310504"/>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4710605"/>
            <a:ext cx="2091328" cy="1614430"/>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7837" y="2398749"/>
            <a:ext cx="1940036" cy="3008284"/>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41837" y="3989097"/>
            <a:ext cx="1946186" cy="2542313"/>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9528" y="3989097"/>
            <a:ext cx="1841525" cy="2417002"/>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88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pPr algn="ctr"/>
            <a:r>
              <a:rPr lang="en-US" b="1" dirty="0" smtClean="0"/>
              <a:t> Leading Cause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886200"/>
            <a:ext cx="2997200" cy="2247900"/>
          </a:xfrm>
          <a:prstGeom prst="rect">
            <a:avLst/>
          </a:prstGeom>
        </p:spPr>
      </p:pic>
      <p:sp>
        <p:nvSpPr>
          <p:cNvPr id="3" name="Content Placeholder 2"/>
          <p:cNvSpPr>
            <a:spLocks noGrp="1"/>
          </p:cNvSpPr>
          <p:nvPr>
            <p:ph idx="1"/>
          </p:nvPr>
        </p:nvSpPr>
        <p:spPr>
          <a:xfrm>
            <a:off x="457200" y="1676400"/>
            <a:ext cx="8229600" cy="3886200"/>
          </a:xfrm>
        </p:spPr>
        <p:txBody>
          <a:bodyPr>
            <a:normAutofit/>
          </a:bodyPr>
          <a:lstStyle/>
          <a:p>
            <a:pPr marL="0" lvl="0" indent="0">
              <a:buNone/>
            </a:pPr>
            <a:r>
              <a:rPr lang="en-US" sz="2800" dirty="0" smtClean="0"/>
              <a:t>A </a:t>
            </a:r>
            <a:r>
              <a:rPr lang="en-US" sz="2800" dirty="0"/>
              <a:t>leading cause of work related death and injury is due to contact with objects such as:</a:t>
            </a:r>
          </a:p>
          <a:p>
            <a:pPr marL="0" lvl="0" indent="0">
              <a:buNone/>
            </a:pPr>
            <a:endParaRPr lang="en-US" sz="1600" dirty="0"/>
          </a:p>
          <a:p>
            <a:pPr marL="274320" lvl="1" indent="0">
              <a:buNone/>
            </a:pPr>
            <a:r>
              <a:rPr lang="en-US" dirty="0"/>
              <a:t>- Being struck against an object</a:t>
            </a:r>
          </a:p>
          <a:p>
            <a:pPr marL="274320" lvl="1" indent="0">
              <a:buNone/>
            </a:pPr>
            <a:r>
              <a:rPr lang="en-US" dirty="0"/>
              <a:t>- Struck by an object</a:t>
            </a:r>
          </a:p>
          <a:p>
            <a:pPr marL="274320" lvl="1" indent="0">
              <a:buNone/>
            </a:pPr>
            <a:r>
              <a:rPr lang="en-US" dirty="0"/>
              <a:t>- Caught in an object or equipment</a:t>
            </a:r>
          </a:p>
          <a:p>
            <a:pPr marL="274320" lvl="1" indent="0">
              <a:buNone/>
            </a:pPr>
            <a:r>
              <a:rPr lang="en-US" dirty="0"/>
              <a:t>- Caught in collapsing material</a:t>
            </a:r>
          </a:p>
          <a:p>
            <a:pPr marL="0" indent="0">
              <a:buNone/>
            </a:pPr>
            <a:endParaRPr lang="en-US" dirty="0"/>
          </a:p>
        </p:txBody>
      </p:sp>
    </p:spTree>
    <p:extLst>
      <p:ext uri="{BB962C8B-B14F-4D97-AF65-F5344CB8AC3E}">
        <p14:creationId xmlns:p14="http://schemas.microsoft.com/office/powerpoint/2010/main" val="187738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14400"/>
          </a:xfrm>
        </p:spPr>
        <p:txBody>
          <a:bodyPr/>
          <a:lstStyle/>
          <a:p>
            <a:pPr lvl="0" algn="ctr"/>
            <a:r>
              <a:rPr lang="en-US" sz="3600" dirty="0" smtClean="0"/>
              <a:t>    </a:t>
            </a:r>
            <a:r>
              <a:rPr lang="en-US" dirty="0" smtClean="0"/>
              <a:t>According </a:t>
            </a:r>
            <a:r>
              <a:rPr lang="en-US" dirty="0"/>
              <a:t>to </a:t>
            </a:r>
            <a:r>
              <a:rPr lang="en-US" i="1" dirty="0"/>
              <a:t>Injury Facts® </a:t>
            </a:r>
            <a:r>
              <a:rPr lang="en-US" b="1" dirty="0" smtClean="0"/>
              <a:t>	</a:t>
            </a:r>
            <a:endParaRPr lang="en-US" dirty="0"/>
          </a:p>
        </p:txBody>
      </p:sp>
      <p:sp>
        <p:nvSpPr>
          <p:cNvPr id="3" name="Content Placeholder 2"/>
          <p:cNvSpPr>
            <a:spLocks noGrp="1"/>
          </p:cNvSpPr>
          <p:nvPr>
            <p:ph idx="1"/>
          </p:nvPr>
        </p:nvSpPr>
        <p:spPr>
          <a:xfrm>
            <a:off x="761999" y="1752600"/>
            <a:ext cx="7758337" cy="4876800"/>
          </a:xfrm>
        </p:spPr>
        <p:txBody>
          <a:bodyPr>
            <a:normAutofit/>
          </a:bodyPr>
          <a:lstStyle/>
          <a:p>
            <a:pPr marL="0" indent="0">
              <a:buNone/>
            </a:pPr>
            <a:r>
              <a:rPr lang="en-US" dirty="0" smtClean="0"/>
              <a:t>Due to these types of incidents, in the United States there </a:t>
            </a:r>
            <a:r>
              <a:rPr lang="en-US" dirty="0" smtClean="0"/>
              <a:t>were:</a:t>
            </a:r>
          </a:p>
          <a:p>
            <a:pPr marL="0" indent="0">
              <a:buNone/>
            </a:pPr>
            <a:endParaRPr lang="en-US" sz="800" b="1" dirty="0" smtClean="0"/>
          </a:p>
          <a:p>
            <a:pPr marL="514350" indent="-457200">
              <a:spcBef>
                <a:spcPts val="1200"/>
              </a:spcBef>
              <a:spcAft>
                <a:spcPts val="1200"/>
              </a:spcAft>
            </a:pPr>
            <a:r>
              <a:rPr lang="en-US" b="1" dirty="0" smtClean="0"/>
              <a:t>721</a:t>
            </a:r>
            <a:r>
              <a:rPr lang="en-US" dirty="0" smtClean="0">
                <a:solidFill>
                  <a:srgbClr val="FF0000"/>
                </a:solidFill>
              </a:rPr>
              <a:t> </a:t>
            </a:r>
            <a:r>
              <a:rPr lang="en-US" dirty="0" smtClean="0"/>
              <a:t>workplace deaths</a:t>
            </a:r>
          </a:p>
          <a:p>
            <a:pPr marL="514350" indent="-457200">
              <a:spcBef>
                <a:spcPts val="600"/>
              </a:spcBef>
              <a:spcAft>
                <a:spcPts val="600"/>
              </a:spcAft>
            </a:pPr>
            <a:r>
              <a:rPr lang="en-US" dirty="0" smtClean="0"/>
              <a:t>Over </a:t>
            </a:r>
            <a:r>
              <a:rPr lang="en-US" b="1" dirty="0" smtClean="0"/>
              <a:t>230,000</a:t>
            </a:r>
            <a:r>
              <a:rPr lang="en-US" dirty="0" smtClean="0"/>
              <a:t> cases of </a:t>
            </a:r>
            <a:r>
              <a:rPr lang="en-US" dirty="0" smtClean="0"/>
              <a:t/>
            </a:r>
            <a:br>
              <a:rPr lang="en-US" dirty="0" smtClean="0"/>
            </a:br>
            <a:r>
              <a:rPr lang="en-US" dirty="0" smtClean="0"/>
              <a:t>injuries resulting in days </a:t>
            </a:r>
            <a:br>
              <a:rPr lang="en-US" dirty="0" smtClean="0"/>
            </a:br>
            <a:r>
              <a:rPr lang="en-US" dirty="0" smtClean="0"/>
              <a:t>away from </a:t>
            </a:r>
            <a:r>
              <a:rPr lang="en-US" dirty="0" smtClean="0"/>
              <a:t>work</a:t>
            </a:r>
          </a:p>
          <a:p>
            <a:pPr marL="57150" indent="0">
              <a:spcBef>
                <a:spcPts val="1200"/>
              </a:spcBef>
              <a:spcAft>
                <a:spcPts val="0"/>
              </a:spcAft>
              <a:buNone/>
            </a:pPr>
            <a:endParaRPr lang="en-US" dirty="0" smtClean="0"/>
          </a:p>
          <a:p>
            <a:pPr marL="0" indent="0">
              <a:spcAft>
                <a:spcPts val="600"/>
              </a:spcAft>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05614">
            <a:off x="6279610" y="3287163"/>
            <a:ext cx="1922792" cy="2488318"/>
          </a:xfrm>
          <a:prstGeom prst="rect">
            <a:avLst/>
          </a:prstGeom>
        </p:spPr>
      </p:pic>
    </p:spTree>
    <p:extLst>
      <p:ext uri="{BB962C8B-B14F-4D97-AF65-F5344CB8AC3E}">
        <p14:creationId xmlns:p14="http://schemas.microsoft.com/office/powerpoint/2010/main" val="14047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30" y="762000"/>
            <a:ext cx="8180070" cy="685800"/>
          </a:xfrm>
        </p:spPr>
        <p:txBody>
          <a:bodyPr>
            <a:normAutofit/>
          </a:bodyPr>
          <a:lstStyle/>
          <a:p>
            <a:pPr algn="ctr"/>
            <a:r>
              <a:rPr lang="en-US" dirty="0" smtClean="0"/>
              <a:t>Prevent Injuries…</a:t>
            </a:r>
            <a:endParaRPr lang="en-US" b="1" dirty="0"/>
          </a:p>
        </p:txBody>
      </p:sp>
      <p:sp>
        <p:nvSpPr>
          <p:cNvPr id="4" name="TextBox 3"/>
          <p:cNvSpPr txBox="1"/>
          <p:nvPr/>
        </p:nvSpPr>
        <p:spPr>
          <a:xfrm>
            <a:off x="506730" y="1676400"/>
            <a:ext cx="8333156" cy="4572000"/>
          </a:xfrm>
          <a:prstGeom prst="rect">
            <a:avLst/>
          </a:prstGeom>
        </p:spPr>
        <p:txBody>
          <a:bodyPr vert="horz" lIns="91440" tIns="45720" rIns="91440" bIns="45720" rtlCol="0">
            <a:normAutofit/>
          </a:bodyPr>
          <a:lstStyle>
            <a:lvl1pPr marL="182880" lvl="0" indent="-182880">
              <a:spcBef>
                <a:spcPct val="20000"/>
              </a:spcBef>
              <a:buClr>
                <a:schemeClr val="accent1"/>
              </a:buClr>
              <a:buSzPct val="85000"/>
              <a:buFont typeface="Arial" pitchFamily="34" charset="0"/>
              <a:buChar char="•"/>
              <a:defRPr/>
            </a:lvl1pPr>
            <a:lvl2pPr indent="-182880">
              <a:spcBef>
                <a:spcPct val="20000"/>
              </a:spcBef>
              <a:buClr>
                <a:schemeClr val="accent1"/>
              </a:buClr>
              <a:buSzPct val="85000"/>
              <a:buFont typeface="Arial" pitchFamily="34" charset="0"/>
              <a:buChar char="•"/>
              <a:defRPr sz="2000"/>
            </a:lvl2pPr>
            <a:lvl3pPr marL="731520" indent="-182880">
              <a:spcBef>
                <a:spcPct val="20000"/>
              </a:spcBef>
              <a:buClr>
                <a:schemeClr val="accent1"/>
              </a:buClr>
              <a:buSzPct val="90000"/>
              <a:buFont typeface="Arial" pitchFamily="34" charset="0"/>
              <a:buChar char="•"/>
              <a:defRPr/>
            </a:lvl3pPr>
            <a:lvl4pPr marL="1005840" indent="-182880">
              <a:spcBef>
                <a:spcPct val="20000"/>
              </a:spcBef>
              <a:buClr>
                <a:schemeClr val="accent1"/>
              </a:buClr>
              <a:buFont typeface="Arial" pitchFamily="34" charset="0"/>
              <a:buChar char="•"/>
              <a:defRPr sz="1600"/>
            </a:lvl4pPr>
            <a:lvl5pPr marL="1188720" indent="-137160">
              <a:spcBef>
                <a:spcPct val="20000"/>
              </a:spcBef>
              <a:buClr>
                <a:schemeClr val="accent1"/>
              </a:buClr>
              <a:buSzPct val="100000"/>
              <a:buFont typeface="Arial" pitchFamily="34" charset="0"/>
              <a:buChar char="•"/>
              <a:defRPr sz="14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marL="0" indent="0">
              <a:buNone/>
            </a:pPr>
            <a:endParaRPr lang="en-US" dirty="0"/>
          </a:p>
        </p:txBody>
      </p:sp>
      <p:graphicFrame>
        <p:nvGraphicFramePr>
          <p:cNvPr id="5" name="Diagram 4"/>
          <p:cNvGraphicFramePr/>
          <p:nvPr>
            <p:extLst>
              <p:ext uri="{D42A27DB-BD31-4B8C-83A1-F6EECF244321}">
                <p14:modId xmlns:p14="http://schemas.microsoft.com/office/powerpoint/2010/main" val="2997660163"/>
              </p:ext>
            </p:extLst>
          </p:nvPr>
        </p:nvGraphicFramePr>
        <p:xfrm>
          <a:off x="838200" y="1600200"/>
          <a:ext cx="7543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660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5410200"/>
          </a:xfrm>
        </p:spPr>
        <p:txBody>
          <a:bodyPr>
            <a:normAutofit/>
          </a:bodyPr>
          <a:lstStyle/>
          <a:p>
            <a:pPr lvl="0">
              <a:spcAft>
                <a:spcPts val="1200"/>
              </a:spcAft>
              <a:buFont typeface="Wingdings" pitchFamily="2" charset="2"/>
              <a:buChar char="ü"/>
            </a:pPr>
            <a:r>
              <a:rPr lang="en-US" sz="2800" dirty="0" smtClean="0"/>
              <a:t>Wear </a:t>
            </a:r>
            <a:r>
              <a:rPr lang="en-US" sz="2800" dirty="0"/>
              <a:t>the proper personal protective equipment for your environment such as steel-toed shoes</a:t>
            </a:r>
          </a:p>
          <a:p>
            <a:pPr>
              <a:buFont typeface="Wingdings" pitchFamily="2" charset="2"/>
              <a:buChar char="ü"/>
            </a:pPr>
            <a:r>
              <a:rPr lang="en-US" sz="2800" dirty="0"/>
              <a:t>Always walk behind moving </a:t>
            </a:r>
            <a:r>
              <a:rPr lang="en-US" sz="2800" dirty="0" smtClean="0"/>
              <a:t>equipment, </a:t>
            </a:r>
            <a:r>
              <a:rPr lang="en-US" sz="2800" dirty="0"/>
              <a:t>if possible </a:t>
            </a:r>
          </a:p>
          <a:p>
            <a:pPr marL="0" indent="0">
              <a:buNone/>
            </a:pPr>
            <a:endParaRPr lang="en-US" sz="2900" dirty="0" smtClean="0"/>
          </a:p>
        </p:txBody>
      </p:sp>
      <p:sp>
        <p:nvSpPr>
          <p:cNvPr id="2" name="Title 1"/>
          <p:cNvSpPr>
            <a:spLocks noGrp="1"/>
          </p:cNvSpPr>
          <p:nvPr>
            <p:ph type="title"/>
          </p:nvPr>
        </p:nvSpPr>
        <p:spPr>
          <a:xfrm>
            <a:off x="457200" y="685800"/>
            <a:ext cx="8265227" cy="685800"/>
          </a:xfrm>
        </p:spPr>
        <p:txBody>
          <a:bodyPr>
            <a:normAutofit/>
          </a:bodyPr>
          <a:lstStyle/>
          <a:p>
            <a:pPr algn="ctr"/>
            <a:r>
              <a:rPr lang="en-US" dirty="0" smtClean="0"/>
              <a:t> Prevent Injuries…</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581400"/>
            <a:ext cx="3775676" cy="2514600"/>
          </a:xfrm>
          <a:prstGeom prst="rect">
            <a:avLst/>
          </a:prstGeom>
        </p:spPr>
      </p:pic>
    </p:spTree>
    <p:extLst>
      <p:ext uri="{BB962C8B-B14F-4D97-AF65-F5344CB8AC3E}">
        <p14:creationId xmlns:p14="http://schemas.microsoft.com/office/powerpoint/2010/main" val="14348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969" t="-1" r="10398" b="3036"/>
          <a:stretch/>
        </p:blipFill>
        <p:spPr>
          <a:xfrm>
            <a:off x="6019800" y="1219200"/>
            <a:ext cx="2803162" cy="2525487"/>
          </a:xfrm>
          <a:prstGeom prst="rect">
            <a:avLst/>
          </a:prstGeom>
        </p:spPr>
      </p:pic>
      <p:sp>
        <p:nvSpPr>
          <p:cNvPr id="3" name="Content Placeholder 2"/>
          <p:cNvSpPr>
            <a:spLocks noGrp="1"/>
          </p:cNvSpPr>
          <p:nvPr>
            <p:ph idx="1"/>
          </p:nvPr>
        </p:nvSpPr>
        <p:spPr>
          <a:xfrm>
            <a:off x="457200" y="1600200"/>
            <a:ext cx="8382000" cy="5410200"/>
          </a:xfrm>
        </p:spPr>
        <p:txBody>
          <a:bodyPr>
            <a:normAutofit/>
          </a:bodyPr>
          <a:lstStyle/>
          <a:p>
            <a:pPr>
              <a:spcAft>
                <a:spcPts val="1200"/>
              </a:spcAft>
              <a:buFont typeface="Wingdings" pitchFamily="2" charset="2"/>
              <a:buChar char="ü"/>
            </a:pPr>
            <a:r>
              <a:rPr lang="en-US" sz="2800" dirty="0" smtClean="0"/>
              <a:t>Never </a:t>
            </a:r>
            <a:r>
              <a:rPr lang="en-US" sz="2800" dirty="0"/>
              <a:t>obstruct your vision by  </a:t>
            </a:r>
            <a:r>
              <a:rPr lang="en-US" sz="2800" dirty="0" smtClean="0"/>
              <a:t>                     overloading </a:t>
            </a:r>
            <a:r>
              <a:rPr lang="en-US" sz="2800" dirty="0"/>
              <a:t>moving equipment </a:t>
            </a:r>
          </a:p>
          <a:p>
            <a:pPr>
              <a:spcAft>
                <a:spcPts val="1200"/>
              </a:spcAft>
              <a:buFont typeface="Wingdings" pitchFamily="2" charset="2"/>
              <a:buChar char="ü"/>
            </a:pPr>
            <a:r>
              <a:rPr lang="en-US" sz="2800" dirty="0"/>
              <a:t>Only operate equipment that you are  </a:t>
            </a:r>
            <a:r>
              <a:rPr lang="en-US" sz="2800" dirty="0" smtClean="0"/>
              <a:t>       properly </a:t>
            </a:r>
            <a:r>
              <a:rPr lang="en-US" sz="2800" dirty="0"/>
              <a:t>trained to use </a:t>
            </a:r>
          </a:p>
          <a:p>
            <a:pPr>
              <a:spcAft>
                <a:spcPts val="1200"/>
              </a:spcAft>
              <a:buFont typeface="Wingdings" pitchFamily="2" charset="2"/>
              <a:buChar char="ü"/>
            </a:pPr>
            <a:r>
              <a:rPr lang="en-US" sz="2800" dirty="0"/>
              <a:t>Make sure all the safety devices on </a:t>
            </a:r>
            <a:r>
              <a:rPr lang="en-US" sz="2800" dirty="0" smtClean="0"/>
              <a:t>your </a:t>
            </a:r>
            <a:r>
              <a:rPr lang="en-US" sz="2800" dirty="0"/>
              <a:t>equipment are in good </a:t>
            </a:r>
            <a:r>
              <a:rPr lang="en-US" sz="2800" dirty="0" smtClean="0"/>
              <a:t>working </a:t>
            </a:r>
            <a:r>
              <a:rPr lang="en-US" sz="2800" dirty="0"/>
              <a:t>o</a:t>
            </a:r>
            <a:r>
              <a:rPr lang="en-US" sz="2800" dirty="0" smtClean="0"/>
              <a:t>rder </a:t>
            </a:r>
            <a:r>
              <a:rPr lang="en-US" sz="2800" dirty="0"/>
              <a:t>before use </a:t>
            </a:r>
          </a:p>
          <a:p>
            <a:pPr>
              <a:spcAft>
                <a:spcPts val="1200"/>
              </a:spcAft>
              <a:buFont typeface="Wingdings" pitchFamily="2" charset="2"/>
              <a:buChar char="ü"/>
            </a:pPr>
            <a:r>
              <a:rPr lang="en-US" sz="2800" dirty="0"/>
              <a:t>Use extra caution around corners</a:t>
            </a:r>
            <a:r>
              <a:rPr lang="en-US" sz="2800" dirty="0" smtClean="0"/>
              <a:t>, in </a:t>
            </a:r>
            <a:r>
              <a:rPr lang="en-US" sz="2800" dirty="0"/>
              <a:t>high traffic areas and near doorways</a:t>
            </a:r>
          </a:p>
          <a:p>
            <a:pPr marL="0" indent="0">
              <a:buNone/>
            </a:pPr>
            <a:endParaRPr lang="en-US" sz="2900" dirty="0" smtClean="0"/>
          </a:p>
        </p:txBody>
      </p:sp>
      <p:sp>
        <p:nvSpPr>
          <p:cNvPr id="2" name="Title 1"/>
          <p:cNvSpPr>
            <a:spLocks noGrp="1"/>
          </p:cNvSpPr>
          <p:nvPr>
            <p:ph type="title"/>
          </p:nvPr>
        </p:nvSpPr>
        <p:spPr>
          <a:xfrm>
            <a:off x="457200" y="685800"/>
            <a:ext cx="8265227" cy="685800"/>
          </a:xfrm>
        </p:spPr>
        <p:txBody>
          <a:bodyPr>
            <a:normAutofit/>
          </a:bodyPr>
          <a:lstStyle/>
          <a:p>
            <a:pPr algn="ctr"/>
            <a:r>
              <a:rPr lang="en-US" dirty="0" smtClean="0"/>
              <a:t> Prevent Injuries…</a:t>
            </a:r>
            <a:endParaRPr lang="en-US" b="1" dirty="0"/>
          </a:p>
        </p:txBody>
      </p:sp>
    </p:spTree>
    <p:extLst>
      <p:ext uri="{BB962C8B-B14F-4D97-AF65-F5344CB8AC3E}">
        <p14:creationId xmlns:p14="http://schemas.microsoft.com/office/powerpoint/2010/main" val="122929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70" y="609600"/>
            <a:ext cx="8153400" cy="685800"/>
          </a:xfrm>
        </p:spPr>
        <p:txBody>
          <a:bodyPr/>
          <a:lstStyle/>
          <a:p>
            <a:pPr algn="ctr"/>
            <a:r>
              <a:rPr lang="en-US" dirty="0"/>
              <a:t>Speak Up for Safety</a:t>
            </a:r>
          </a:p>
        </p:txBody>
      </p:sp>
      <p:sp>
        <p:nvSpPr>
          <p:cNvPr id="3" name="Content Placeholder 2"/>
          <p:cNvSpPr>
            <a:spLocks noGrp="1"/>
          </p:cNvSpPr>
          <p:nvPr>
            <p:ph idx="1"/>
          </p:nvPr>
        </p:nvSpPr>
        <p:spPr/>
        <p:txBody>
          <a:bodyPr/>
          <a:lstStyle/>
          <a:p>
            <a:pPr marL="0" indent="0">
              <a:buNone/>
            </a:pPr>
            <a:r>
              <a:rPr lang="en-US" dirty="0"/>
              <a:t>	</a:t>
            </a:r>
            <a:r>
              <a:rPr lang="en-US" dirty="0" smtClean="0"/>
              <a:t>	</a:t>
            </a:r>
            <a:r>
              <a:rPr lang="en-US" dirty="0"/>
              <a:t>	</a:t>
            </a:r>
          </a:p>
        </p:txBody>
      </p:sp>
      <p:pic>
        <p:nvPicPr>
          <p:cNvPr id="6" name="Picture 2" descr="C:\Users\schoeni\AppData\Local\Microsoft\Windows\Temporary Internet Files\Content.IE5\ZD2O9B9Z\mega00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650" y="1354289"/>
            <a:ext cx="2581150" cy="35225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78130" y="1820144"/>
            <a:ext cx="4724400" cy="1295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Schedule regular safety walks</a:t>
            </a:r>
          </a:p>
        </p:txBody>
      </p:sp>
      <p:sp>
        <p:nvSpPr>
          <p:cNvPr id="8" name="Oval 7"/>
          <p:cNvSpPr/>
          <p:nvPr/>
        </p:nvSpPr>
        <p:spPr>
          <a:xfrm>
            <a:off x="1497330" y="3401294"/>
            <a:ext cx="4728210" cy="13716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Identify </a:t>
            </a:r>
            <a:r>
              <a:rPr lang="en-US" sz="2100" dirty="0" smtClean="0">
                <a:solidFill>
                  <a:schemeClr val="tx1"/>
                </a:solidFill>
              </a:rPr>
              <a:t>and </a:t>
            </a:r>
            <a:r>
              <a:rPr lang="en-US" sz="2100" dirty="0">
                <a:solidFill>
                  <a:schemeClr val="tx1"/>
                </a:solidFill>
              </a:rPr>
              <a:t>report existing and potential hazards </a:t>
            </a:r>
          </a:p>
        </p:txBody>
      </p:sp>
      <p:sp>
        <p:nvSpPr>
          <p:cNvPr id="9" name="Oval 8"/>
          <p:cNvSpPr/>
          <p:nvPr/>
        </p:nvSpPr>
        <p:spPr>
          <a:xfrm>
            <a:off x="3669280" y="5020544"/>
            <a:ext cx="4800600" cy="1295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Use the </a:t>
            </a:r>
            <a:r>
              <a:rPr lang="en-US" sz="2000" dirty="0">
                <a:solidFill>
                  <a:schemeClr val="tx1"/>
                </a:solidFill>
              </a:rPr>
              <a:t>reporting system </a:t>
            </a:r>
            <a:r>
              <a:rPr lang="en-US" sz="2000" dirty="0" smtClean="0">
                <a:solidFill>
                  <a:schemeClr val="tx1"/>
                </a:solidFill>
              </a:rPr>
              <a:t>for </a:t>
            </a:r>
            <a:r>
              <a:rPr lang="en-US" sz="2000" dirty="0">
                <a:solidFill>
                  <a:schemeClr val="tx1"/>
                </a:solidFill>
              </a:rPr>
              <a:t>reporting and correcting the hazards.</a:t>
            </a:r>
          </a:p>
        </p:txBody>
      </p:sp>
    </p:spTree>
    <p:extLst>
      <p:ext uri="{BB962C8B-B14F-4D97-AF65-F5344CB8AC3E}">
        <p14:creationId xmlns:p14="http://schemas.microsoft.com/office/powerpoint/2010/main" val="29898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1" y="1600200"/>
            <a:ext cx="8479662" cy="4953000"/>
          </a:xfrm>
        </p:spPr>
        <p:txBody>
          <a:bodyPr>
            <a:noAutofit/>
          </a:bodyPr>
          <a:lstStyle/>
          <a:p>
            <a:pPr marL="514350" indent="-514350">
              <a:lnSpc>
                <a:spcPct val="120000"/>
              </a:lnSpc>
              <a:spcAft>
                <a:spcPts val="1200"/>
              </a:spcAft>
              <a:buFont typeface="+mj-lt"/>
              <a:buAutoNum type="arabicPeriod"/>
            </a:pPr>
            <a:r>
              <a:rPr lang="en-US" sz="2300" dirty="0"/>
              <a:t>Always be sure the </a:t>
            </a:r>
            <a:r>
              <a:rPr lang="en-US" sz="2300" b="1" dirty="0"/>
              <a:t>area is safe before </a:t>
            </a:r>
            <a:r>
              <a:rPr lang="en-US" sz="2300" b="1" dirty="0" smtClean="0"/>
              <a:t>entering</a:t>
            </a:r>
            <a:br>
              <a:rPr lang="en-US" sz="2300" b="1" dirty="0" smtClean="0"/>
            </a:br>
            <a:r>
              <a:rPr lang="en-US" sz="2300" dirty="0" smtClean="0"/>
              <a:t>to </a:t>
            </a:r>
            <a:r>
              <a:rPr lang="en-US" sz="2300" dirty="0"/>
              <a:t>provide First </a:t>
            </a:r>
            <a:r>
              <a:rPr lang="en-US" sz="2300" dirty="0" smtClean="0"/>
              <a:t>Aid</a:t>
            </a:r>
          </a:p>
          <a:p>
            <a:pPr marL="514350" indent="-514350">
              <a:lnSpc>
                <a:spcPct val="120000"/>
              </a:lnSpc>
              <a:spcAft>
                <a:spcPts val="1200"/>
              </a:spcAft>
              <a:buFont typeface="+mj-lt"/>
              <a:buAutoNum type="arabicPeriod"/>
            </a:pPr>
            <a:r>
              <a:rPr lang="en-US" sz="2300" dirty="0" smtClean="0"/>
              <a:t>If an </a:t>
            </a:r>
            <a:r>
              <a:rPr lang="en-US" sz="2300" b="1" dirty="0" smtClean="0"/>
              <a:t>area is unsafe – </a:t>
            </a:r>
            <a:br>
              <a:rPr lang="en-US" sz="2300" b="1" dirty="0" smtClean="0"/>
            </a:br>
            <a:r>
              <a:rPr lang="en-US" sz="2300" b="1" dirty="0" smtClean="0"/>
              <a:t>Do Not Enter - </a:t>
            </a:r>
            <a:r>
              <a:rPr lang="en-US" sz="2300" dirty="0" smtClean="0"/>
              <a:t>Instead </a:t>
            </a:r>
            <a:r>
              <a:rPr lang="en-US" sz="2300" b="1" dirty="0" smtClean="0"/>
              <a:t>call 911 </a:t>
            </a:r>
          </a:p>
          <a:p>
            <a:pPr marL="514350" indent="-514350">
              <a:lnSpc>
                <a:spcPct val="120000"/>
              </a:lnSpc>
              <a:spcAft>
                <a:spcPts val="1200"/>
              </a:spcAft>
              <a:buFont typeface="+mj-lt"/>
              <a:buAutoNum type="arabicPeriod"/>
            </a:pPr>
            <a:r>
              <a:rPr lang="en-US" sz="2300" dirty="0" smtClean="0"/>
              <a:t>Request </a:t>
            </a:r>
            <a:r>
              <a:rPr lang="en-US" sz="2300" dirty="0"/>
              <a:t>that the dispatcher </a:t>
            </a:r>
            <a:r>
              <a:rPr lang="en-US" sz="2300" b="1" dirty="0"/>
              <a:t>summon help to make the scene </a:t>
            </a:r>
            <a:r>
              <a:rPr lang="en-US" sz="2300" b="1" dirty="0" smtClean="0"/>
              <a:t>safe</a:t>
            </a:r>
            <a:r>
              <a:rPr lang="en-US" sz="2300" dirty="0" smtClean="0"/>
              <a:t> </a:t>
            </a:r>
            <a:endParaRPr lang="en-US" sz="2300" dirty="0" smtClean="0"/>
          </a:p>
          <a:p>
            <a:pPr marL="514350" indent="-514350">
              <a:lnSpc>
                <a:spcPct val="120000"/>
              </a:lnSpc>
              <a:spcAft>
                <a:spcPts val="1200"/>
              </a:spcAft>
              <a:buFont typeface="+mj-lt"/>
              <a:buAutoNum type="arabicPeriod"/>
            </a:pPr>
            <a:r>
              <a:rPr lang="en-US" sz="2300" b="1" dirty="0" smtClean="0"/>
              <a:t>In </a:t>
            </a:r>
            <a:r>
              <a:rPr lang="en-US" sz="2300" b="1" dirty="0"/>
              <a:t>home </a:t>
            </a:r>
            <a:r>
              <a:rPr lang="en-US" sz="2300" b="1" dirty="0" smtClean="0"/>
              <a:t>environments - </a:t>
            </a:r>
            <a:r>
              <a:rPr lang="en-US" sz="2300" b="1" dirty="0"/>
              <a:t>make sure the scene is as safe as </a:t>
            </a:r>
            <a:r>
              <a:rPr lang="en-US" sz="2300" b="1" dirty="0" smtClean="0"/>
              <a:t>possible</a:t>
            </a:r>
            <a:r>
              <a:rPr lang="en-US" sz="2300" dirty="0" smtClean="0"/>
              <a:t> for example, turn </a:t>
            </a:r>
            <a:r>
              <a:rPr lang="en-US" sz="2300" dirty="0"/>
              <a:t>off the power from the main circuit breaker before helping a victim who has been in contact with </a:t>
            </a:r>
            <a:r>
              <a:rPr lang="en-US" sz="2300" dirty="0" smtClean="0"/>
              <a:t>electricity</a:t>
            </a:r>
            <a:endParaRPr lang="en-US" sz="2300" dirty="0"/>
          </a:p>
          <a:p>
            <a:endParaRPr lang="en-US" sz="2300" dirty="0"/>
          </a:p>
        </p:txBody>
      </p:sp>
      <p:pic>
        <p:nvPicPr>
          <p:cNvPr id="6" name="Picture 4" descr="C:\Users\schoeni\AppData\Local\Microsoft\Windows\Temporary Internet Files\Content.IE5\ZD2O9B9Z\first_ai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9281">
            <a:off x="7141616" y="1960015"/>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534606" y="685800"/>
            <a:ext cx="8153400" cy="685800"/>
          </a:xfrm>
        </p:spPr>
        <p:txBody>
          <a:bodyPr/>
          <a:lstStyle/>
          <a:p>
            <a:pPr algn="ctr"/>
            <a:r>
              <a:rPr lang="en-US" dirty="0"/>
              <a:t>Witness to an Incident </a:t>
            </a:r>
          </a:p>
        </p:txBody>
      </p:sp>
    </p:spTree>
    <p:extLst>
      <p:ext uri="{BB962C8B-B14F-4D97-AF65-F5344CB8AC3E}">
        <p14:creationId xmlns:p14="http://schemas.microsoft.com/office/powerpoint/2010/main" val="286478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685800"/>
          </a:xfrm>
        </p:spPr>
        <p:txBody>
          <a:bodyPr/>
          <a:lstStyle/>
          <a:p>
            <a:pPr algn="ctr"/>
            <a:r>
              <a:rPr lang="en-US" dirty="0" smtClean="0"/>
              <a:t>Bring It Home</a:t>
            </a:r>
            <a:endParaRPr lang="en-US" dirty="0"/>
          </a:p>
        </p:txBody>
      </p:sp>
      <p:sp>
        <p:nvSpPr>
          <p:cNvPr id="3" name="Content Placeholder 2"/>
          <p:cNvSpPr>
            <a:spLocks noGrp="1"/>
          </p:cNvSpPr>
          <p:nvPr>
            <p:ph idx="1"/>
          </p:nvPr>
        </p:nvSpPr>
        <p:spPr>
          <a:xfrm>
            <a:off x="609600" y="1600200"/>
            <a:ext cx="7620000" cy="4686300"/>
          </a:xfrm>
        </p:spPr>
        <p:txBody>
          <a:bodyPr/>
          <a:lstStyle/>
          <a:p>
            <a:pPr marL="0" indent="0">
              <a:buNone/>
            </a:pPr>
            <a:r>
              <a:rPr lang="en-US" dirty="0"/>
              <a:t>	</a:t>
            </a:r>
            <a:r>
              <a:rPr lang="en-US" dirty="0" smtClean="0"/>
              <a:t>	</a:t>
            </a:r>
            <a:r>
              <a:rPr lang="en-US" dirty="0"/>
              <a:t>	</a:t>
            </a:r>
          </a:p>
        </p:txBody>
      </p:sp>
      <p:sp>
        <p:nvSpPr>
          <p:cNvPr id="8" name="Rectangle 7"/>
          <p:cNvSpPr/>
          <p:nvPr/>
        </p:nvSpPr>
        <p:spPr>
          <a:xfrm>
            <a:off x="457200" y="1646396"/>
            <a:ext cx="6248400" cy="4570482"/>
          </a:xfrm>
          <a:prstGeom prst="rect">
            <a:avLst/>
          </a:prstGeom>
        </p:spPr>
        <p:txBody>
          <a:bodyPr wrap="square">
            <a:spAutoFit/>
          </a:bodyPr>
          <a:lstStyle/>
          <a:p>
            <a:pPr marL="342900" lvl="0" indent="-342900">
              <a:spcBef>
                <a:spcPts val="600"/>
              </a:spcBef>
              <a:spcAft>
                <a:spcPts val="1200"/>
              </a:spcAft>
              <a:buFont typeface="Wingdings" pitchFamily="2" charset="2"/>
              <a:buChar char="ü"/>
            </a:pPr>
            <a:r>
              <a:rPr lang="en-US" sz="2100" dirty="0"/>
              <a:t>Take a safety walk around your home and look for potential </a:t>
            </a:r>
            <a:r>
              <a:rPr lang="en-US" sz="2100" dirty="0" smtClean="0"/>
              <a:t>hazards</a:t>
            </a:r>
          </a:p>
          <a:p>
            <a:pPr lvl="2">
              <a:spcBef>
                <a:spcPts val="600"/>
              </a:spcBef>
              <a:spcAft>
                <a:spcPts val="1200"/>
              </a:spcAft>
            </a:pPr>
            <a:r>
              <a:rPr lang="en-US" sz="2100" dirty="0" smtClean="0"/>
              <a:t>- If </a:t>
            </a:r>
            <a:r>
              <a:rPr lang="en-US" sz="2100" dirty="0"/>
              <a:t>you have young children, scan </a:t>
            </a:r>
            <a:r>
              <a:rPr lang="en-US" sz="2100" dirty="0" smtClean="0"/>
              <a:t>the areas  </a:t>
            </a:r>
            <a:r>
              <a:rPr lang="en-US" sz="2100" dirty="0"/>
              <a:t>from their perspective </a:t>
            </a:r>
          </a:p>
          <a:p>
            <a:pPr marL="342900" lvl="0" indent="-342900">
              <a:spcBef>
                <a:spcPts val="600"/>
              </a:spcBef>
              <a:spcAft>
                <a:spcPts val="1200"/>
              </a:spcAft>
              <a:buFont typeface="Wingdings" pitchFamily="2" charset="2"/>
              <a:buChar char="ü"/>
            </a:pPr>
            <a:r>
              <a:rPr lang="en-US" sz="2100" dirty="0" smtClean="0"/>
              <a:t>Arrange </a:t>
            </a:r>
            <a:r>
              <a:rPr lang="en-US" sz="2100" dirty="0"/>
              <a:t>furniture so there is always enough room for normal traffic </a:t>
            </a:r>
          </a:p>
          <a:p>
            <a:pPr marL="342900" lvl="0" indent="-342900">
              <a:spcBef>
                <a:spcPts val="600"/>
              </a:spcBef>
              <a:spcAft>
                <a:spcPts val="1200"/>
              </a:spcAft>
              <a:buFont typeface="Wingdings" pitchFamily="2" charset="2"/>
              <a:buChar char="ü"/>
            </a:pPr>
            <a:r>
              <a:rPr lang="en-US" sz="2100" dirty="0" smtClean="0"/>
              <a:t>Don’t </a:t>
            </a:r>
            <a:r>
              <a:rPr lang="en-US" sz="2100" dirty="0"/>
              <a:t>fall victim to distracted walking - especially when using your cell phone </a:t>
            </a:r>
          </a:p>
          <a:p>
            <a:pPr marL="342900" lvl="0" indent="-342900">
              <a:spcBef>
                <a:spcPts val="600"/>
              </a:spcBef>
              <a:spcAft>
                <a:spcPts val="1200"/>
              </a:spcAft>
              <a:buFont typeface="Wingdings" pitchFamily="2" charset="2"/>
              <a:buChar char="ü"/>
            </a:pPr>
            <a:r>
              <a:rPr lang="en-US" sz="2100" dirty="0" smtClean="0"/>
              <a:t>Be </a:t>
            </a:r>
            <a:r>
              <a:rPr lang="en-US" sz="2100" dirty="0"/>
              <a:t>present in the moment </a:t>
            </a:r>
            <a:r>
              <a:rPr lang="en-US" sz="2100" dirty="0" smtClean="0"/>
              <a:t>- keep </a:t>
            </a:r>
            <a:r>
              <a:rPr lang="en-US" sz="2100" dirty="0"/>
              <a:t>your mind from </a:t>
            </a:r>
            <a:r>
              <a:rPr lang="en-US" sz="2100" dirty="0" smtClean="0"/>
              <a:t>wandering and concentrate on what you’re doing…even </a:t>
            </a:r>
            <a:r>
              <a:rPr lang="en-US" sz="2100" dirty="0"/>
              <a:t>if it’s a </a:t>
            </a:r>
            <a:r>
              <a:rPr lang="en-US" sz="2100" dirty="0" smtClean="0"/>
              <a:t>familiar task</a:t>
            </a:r>
            <a:endParaRPr lang="en-US" sz="2100" dirty="0"/>
          </a:p>
        </p:txBody>
      </p:sp>
      <p:pic>
        <p:nvPicPr>
          <p:cNvPr id="6" name="Picture 97" descr="C:\Users\schoeni\AppData\Local\Microsoft\Windows\Temporary Internet Files\Content.IE5\VF552FED\Happy-famil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86664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9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fographicDocument" ma:contentTypeID="0x010100FFB43682ABBC854F8797EFF07C6E2BC000E85E59ABB4567B4E84ACBF91684DE326" ma:contentTypeVersion="35" ma:contentTypeDescription="" ma:contentTypeScope="" ma:versionID="2ed87280d5d88c0d3152b990479275f6">
  <xsd:schema xmlns:xsd="http://www.w3.org/2001/XMLSchema" xmlns:xs="http://www.w3.org/2001/XMLSchema" xmlns:p="http://schemas.microsoft.com/office/2006/metadata/properties" xmlns:ns1="b35a27d7-1396-409e-8fc2-873a3cc5d79b" xmlns:ns3="http://schemas.microsoft.com/sharepoint/v3/fields" targetNamespace="http://schemas.microsoft.com/office/2006/metadata/properties" ma:root="true" ma:fieldsID="22bc1d0ddbba6613ee5476b37e1367e7" ns1:_="" ns3:_="">
    <xsd:import namespace="b35a27d7-1396-409e-8fc2-873a3cc5d79b"/>
    <xsd:import namespace="http://schemas.microsoft.com/sharepoint/v3/fields"/>
    <xsd:element name="properties">
      <xsd:complexType>
        <xsd:sequence>
          <xsd:element name="documentManagement">
            <xsd:complexType>
              <xsd:all>
                <xsd:element ref="ns1:ContentAuthor" minOccurs="0"/>
                <xsd:element ref="ns1:SubHeadline1" minOccurs="0"/>
                <xsd:element ref="ns1:nscDescription" minOccurs="0"/>
                <xsd:element ref="ns1:LaunchDate"/>
                <xsd:element ref="ns1:Document_x0020_Date" minOccurs="0"/>
                <xsd:element ref="ns1:ExpirationDate"/>
                <xsd:element ref="ns1:Preview_x0020_Image" minOccurs="0"/>
                <xsd:element ref="ns1:Publication" minOccurs="0"/>
                <xsd:element ref="ns1:CTA_x0020_Text" minOccurs="0"/>
                <xsd:element ref="ns1:Destination_x0020_URL" minOccurs="0"/>
                <xsd:element ref="ns1:CTA_x0020_LinkType" minOccurs="0"/>
                <xsd:element ref="ns1:BulletSet1" minOccurs="0"/>
                <xsd:element ref="ns3:wic_System_Copyright" minOccurs="0"/>
                <xsd:element ref="ns1:TaxCatchAll" minOccurs="0"/>
                <xsd:element ref="ns1:i5013cc543cb4191806f0ebb65c7ab1c" minOccurs="0"/>
                <xsd:element ref="ns1:pffc795a1d454bd58a32634e2f45c3e9" minOccurs="0"/>
                <xsd:element ref="ns1:TaxCatchAllLabel" minOccurs="0"/>
                <xsd:element ref="ns1:jac045112f9b45ec8df8bef00c629050" minOccurs="0"/>
                <xsd:element ref="ns1:TaxKeywordTaxHTField" minOccurs="0"/>
                <xsd:element ref="ns1:Membershi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a27d7-1396-409e-8fc2-873a3cc5d79b" elementFormDefault="qualified">
    <xsd:import namespace="http://schemas.microsoft.com/office/2006/documentManagement/types"/>
    <xsd:import namespace="http://schemas.microsoft.com/office/infopath/2007/PartnerControls"/>
    <xsd:element name="ContentAuthor" ma:index="0" nillable="true" ma:displayName="Content Author" ma:internalName="ContentAuthor">
      <xsd:simpleType>
        <xsd:restriction base="dms:Text">
          <xsd:maxLength value="255"/>
        </xsd:restriction>
      </xsd:simpleType>
    </xsd:element>
    <xsd:element name="SubHeadline1" ma:index="3" nillable="true" ma:displayName="SubHeadline" ma:internalName="SubHeadline1">
      <xsd:simpleType>
        <xsd:restriction base="dms:Unknown"/>
      </xsd:simpleType>
    </xsd:element>
    <xsd:element name="nscDescription" ma:index="4" nillable="true" ma:displayName="Descriptions" ma:internalName="nscDescription">
      <xsd:simpleType>
        <xsd:restriction base="dms:Unknown"/>
      </xsd:simpleType>
    </xsd:element>
    <xsd:element name="LaunchDate" ma:index="5" ma:displayName="Launch Date" ma:format="DateOnly" ma:internalName="LaunchDate">
      <xsd:simpleType>
        <xsd:restriction base="dms:DateTime"/>
      </xsd:simpleType>
    </xsd:element>
    <xsd:element name="Document_x0020_Date" ma:index="6" nillable="true" ma:displayName="Document Date" ma:default="[today]" ma:format="DateOnly" ma:internalName="Document_x0020_Date">
      <xsd:simpleType>
        <xsd:restriction base="dms:DateTime"/>
      </xsd:simpleType>
    </xsd:element>
    <xsd:element name="ExpirationDate" ma:index="7" ma:displayName="ExpirationDate" ma:format="DateOnly" ma:internalName="ExpirationDate">
      <xsd:simpleType>
        <xsd:restriction base="dms:DateTime"/>
      </xsd:simpleType>
    </xsd:element>
    <xsd:element name="Preview_x0020_Image" ma:index="9" nillable="true" ma:displayName="Preview Image" ma:internalName="Preview_x0020_Image" ma:readOnly="false">
      <xsd:simpleType>
        <xsd:restriction base="dms:Unknown"/>
      </xsd:simpleType>
    </xsd:element>
    <xsd:element name="Publication" ma:index="10" nillable="true" ma:displayName="Publication" ma:internalName="Publication">
      <xsd:simpleType>
        <xsd:restriction base="dms:Text">
          <xsd:maxLength value="255"/>
        </xsd:restriction>
      </xsd:simpleType>
    </xsd:element>
    <xsd:element name="CTA_x0020_Text" ma:index="11" nillable="true" ma:displayName="CTA Text" ma:internalName="CTA_x0020_Text">
      <xsd:simpleType>
        <xsd:restriction base="dms:Text">
          <xsd:maxLength value="20"/>
        </xsd:restriction>
      </xsd:simpleType>
    </xsd:element>
    <xsd:element name="Destination_x0020_URL" ma:index="12" nillable="true" ma:displayName="Destination URL" ma:format="Hyperlink" ma:internalName="Destination_x0020_URL">
      <xsd:complexType>
        <xsd:complexContent>
          <xsd:extension base="dms:URL">
            <xsd:sequence>
              <xsd:element name="Url" type="dms:ValidUrl" minOccurs="0" nillable="true"/>
              <xsd:element name="Description" type="xsd:string" nillable="true"/>
            </xsd:sequence>
          </xsd:extension>
        </xsd:complexContent>
      </xsd:complexType>
    </xsd:element>
    <xsd:element name="CTA_x0020_LinkType" ma:index="13" nillable="true" ma:displayName="CTA LinkType" ma:default="Open in same window" ma:format="RadioButtons" ma:internalName="CTA_x0020_LinkType">
      <xsd:simpleType>
        <xsd:restriction base="dms:Choice">
          <xsd:enumeration value="Open in same window"/>
          <xsd:enumeration value="Open in new window"/>
        </xsd:restriction>
      </xsd:simpleType>
    </xsd:element>
    <xsd:element name="BulletSet1" ma:index="16" nillable="true" ma:displayName="Bullet Set1" ma:internalName="BulletSet1">
      <xsd:simpleType>
        <xsd:restriction base="dms:Unknown"/>
      </xsd:simpleType>
    </xsd:element>
    <xsd:element name="TaxCatchAll" ma:index="19" nillable="true" ma:displayName="Taxonomy Catch All Column" ma:hidden="true" ma:list="{9c8e5353-3816-46fe-94d4-6ace37e6d7a7}" ma:internalName="TaxCatchAll" ma:showField="CatchAllData"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i5013cc543cb4191806f0ebb65c7ab1c" ma:index="22" nillable="true" ma:taxonomy="true" ma:internalName="i5013cc543cb4191806f0ebb65c7ab1c" ma:taxonomyFieldName="Topic" ma:displayName="Topic" ma:default="" ma:fieldId="{25013cc5-43cb-4191-806f-0ebb65c7ab1c}" ma:taxonomyMulti="true" ma:sspId="1f17f519-9b20-4ccb-881f-8db445a03a3d" ma:termSetId="c53e90aa-3e63-4332-afa8-bdb26bbd734a" ma:anchorId="00000000-0000-0000-0000-000000000000" ma:open="false" ma:isKeyword="false">
      <xsd:complexType>
        <xsd:sequence>
          <xsd:element ref="pc:Terms" minOccurs="0" maxOccurs="1"/>
        </xsd:sequence>
      </xsd:complexType>
    </xsd:element>
    <xsd:element name="pffc795a1d454bd58a32634e2f45c3e9" ma:index="24" ma:taxonomy="true" ma:internalName="pffc795a1d454bd58a32634e2f45c3e9" ma:taxonomyFieldName="Document_x0020_Type" ma:displayName="Document Type" ma:readOnly="false" ma:default="" ma:fieldId="{9ffc795a-1d45-4bd5-8a32-634e2f45c3e9}" ma:taxonomyMulti="true" ma:sspId="1f17f519-9b20-4ccb-881f-8db445a03a3d" ma:termSetId="50aae46d-0de5-40b4-95ad-db57947ff977" ma:anchorId="00000000-0000-0000-0000-000000000000" ma:open="false" ma:isKeyword="false">
      <xsd:complexType>
        <xsd:sequence>
          <xsd:element ref="pc:Terms" minOccurs="0" maxOccurs="1"/>
        </xsd:sequence>
      </xsd:complexType>
    </xsd:element>
    <xsd:element name="TaxCatchAllLabel" ma:index="25" nillable="true" ma:displayName="Taxonomy Catch All Column1" ma:hidden="true" ma:list="{9c8e5353-3816-46fe-94d4-6ace37e6d7a7}" ma:internalName="TaxCatchAllLabel" ma:readOnly="true" ma:showField="CatchAllDataLabel"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jac045112f9b45ec8df8bef00c629050" ma:index="27" nillable="true" ma:taxonomy="true" ma:internalName="jac045112f9b45ec8df8bef00c629050" ma:taxonomyFieldName="Departments" ma:displayName="Departments" ma:default="" ma:fieldId="{3ac04511-2f9b-45ec-8df8-bef00c629050}" ma:taxonomyMulti="true" ma:sspId="1f17f519-9b20-4ccb-881f-8db445a03a3d" ma:termSetId="1b61d99c-7899-49fb-8c90-bc92c9126ca4" ma:anchorId="00000000-0000-0000-0000-000000000000" ma:open="false" ma:isKeyword="false">
      <xsd:complexType>
        <xsd:sequence>
          <xsd:element ref="pc:Terms" minOccurs="0" maxOccurs="1"/>
        </xsd:sequence>
      </xsd:complexType>
    </xsd:element>
    <xsd:element name="TaxKeywordTaxHTField" ma:index="29" ma:taxonomy="true" ma:internalName="TaxKeywordTaxHTField" ma:taxonomyFieldName="Enterprise_x0020_Keywords" ma:displayName="Enterprise Keywords" ma:fieldId="{23f27201-bee3-471e-b2e7-b64fd8b7ca38}" ma:taxonomyMulti="true" ma:sspId="7cbe96f4-19d9-4ba1-b99e-d0d61778c09d" ma:termSetId="00000000-0000-0000-0000-000000000000" ma:anchorId="00000000-0000-0000-0000-000000000000" ma:open="true" ma:isKeyword="true">
      <xsd:complexType>
        <xsd:sequence>
          <xsd:element ref="pc:Terms" minOccurs="0" maxOccurs="1"/>
        </xsd:sequence>
      </xsd:complexType>
    </xsd:element>
    <xsd:element name="Memberships" ma:index="32" nillable="true" ma:displayName="Memberships" ma:default="Public" ma:format="Dropdown" ma:internalName="Memberships">
      <xsd:simpleType>
        <xsd:restriction base="dms:Choice">
          <xsd:enumeration value="Public"/>
          <xsd:enumeration value="Membership Level1"/>
          <xsd:enumeration value="Membership Level2"/>
          <xsd:enumeration value="Membership Level3"/>
          <xsd:enumeration value="Membership Level4"/>
          <xsd:enumeration value="Membership Level5"/>
          <xsd:enumeration value="Student"/>
          <xsd:enumeration value="Community Service"/>
          <xsd:enumeration value="NSC Members"/>
          <xsd:enumeration value="NSC Chapters"/>
          <xsd:enumeration value="Faculty"/>
          <xsd:enumeration value="First Aid &amp; CPR Instructor"/>
          <xsd:enumeration value="Training Center"/>
          <xsd:enumeration value="DDC Instructor"/>
          <xsd:enumeration value="JSE Joiner"/>
          <xsd:enumeration value="ASA"/>
          <xsd:enumeration value="MSCI"/>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7"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axOccurs="1" ma:index="2" ma:displayName="HeadLine"/>
        <xsd:element ref="dc:subject" minOccurs="0" maxOccurs="1"/>
        <xsd:element ref="dc:description" minOccurs="0" maxOccurs="1" ma:index="1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 xmlns="b35a27d7-1396-409e-8fc2-873a3cc5d79b" xsi:nil="true"/>
    <TaxKeywordTaxHTField xmlns="b35a27d7-1396-409e-8fc2-873a3cc5d79b">
      <Terms xmlns="http://schemas.microsoft.com/office/infopath/2007/PartnerControls">
        <TermInfo xmlns="http://schemas.microsoft.com/office/infopath/2007/PartnerControls">
          <TermName xmlns="http://schemas.microsoft.com/office/infopath/2007/PartnerControls">tool kit</TermName>
          <TermId xmlns="http://schemas.microsoft.com/office/infopath/2007/PartnerControls">fcb6ef31-8889-4a37-a8b5-b502ed12d9d4</TermId>
        </TermInfo>
      </Terms>
    </TaxKeywordTaxHTField>
    <CTA_x0020_LinkType xmlns="b35a27d7-1396-409e-8fc2-873a3cc5d79b">Open in same window</CTA_x0020_LinkType>
    <SubHeadline1 xmlns="b35a27d7-1396-409e-8fc2-873a3cc5d79b" xsi:nil="true"/>
    <pffc795a1d454bd58a32634e2f45c3e9 xmlns="b35a27d7-1396-409e-8fc2-873a3cc5d79b">
      <Terms xmlns="http://schemas.microsoft.com/office/infopath/2007/PartnerControls">
        <TermInfo xmlns="http://schemas.microsoft.com/office/infopath/2007/PartnerControls">
          <TermName xmlns="http://schemas.microsoft.com/office/infopath/2007/PartnerControls">Educational</TermName>
          <TermId xmlns="http://schemas.microsoft.com/office/infopath/2007/PartnerControls">2ccee355-b2dd-4a32-acde-0a8b816bffd5</TermId>
        </TermInfo>
      </Terms>
    </pffc795a1d454bd58a32634e2f45c3e9>
    <Destination_x0020_URL xmlns="b35a27d7-1396-409e-8fc2-873a3cc5d79b">
      <Url xsi:nil="true"/>
      <Description xsi:nil="true"/>
    </Destination_x0020_URL>
    <ContentAuthor xmlns="b35a27d7-1396-409e-8fc2-873a3cc5d79b" xsi:nil="true"/>
    <nscDescription xmlns="b35a27d7-1396-409e-8fc2-873a3cc5d79b" xsi:nil="true"/>
    <CTA_x0020_Text xmlns="b35a27d7-1396-409e-8fc2-873a3cc5d79b" xsi:nil="true"/>
    <ExpirationDate xmlns="b35a27d7-1396-409e-8fc2-873a3cc5d79b">2099-12-15T06:00:00+00:00</ExpirationDate>
    <BulletSet1 xmlns="b35a27d7-1396-409e-8fc2-873a3cc5d79b" xsi:nil="true"/>
    <wic_System_Copyright xmlns="http://schemas.microsoft.com/sharepoint/v3/fields" xsi:nil="true"/>
    <Memberships xmlns="b35a27d7-1396-409e-8fc2-873a3cc5d79b">Public</Memberships>
    <TaxCatchAll xmlns="b35a27d7-1396-409e-8fc2-873a3cc5d79b">
      <Value>5769</Value>
      <Value>111</Value>
    </TaxCatchAll>
    <LaunchDate xmlns="b35a27d7-1396-409e-8fc2-873a3cc5d79b">2016-06-15T05:00:00+00:00</LaunchDate>
    <Document_x0020_Date xmlns="b35a27d7-1396-409e-8fc2-873a3cc5d79b">2016-06-15T05:00:00+00:00</Document_x0020_Date>
    <Preview_x0020_Image xmlns="b35a27d7-1396-409e-8fc2-873a3cc5d79b" xsi:nil="true"/>
    <i5013cc543cb4191806f0ebb65c7ab1c xmlns="b35a27d7-1396-409e-8fc2-873a3cc5d79b">
      <Terms xmlns="http://schemas.microsoft.com/office/infopath/2007/PartnerControls"/>
    </i5013cc543cb4191806f0ebb65c7ab1c>
    <jac045112f9b45ec8df8bef00c629050 xmlns="b35a27d7-1396-409e-8fc2-873a3cc5d79b">
      <Terms xmlns="http://schemas.microsoft.com/office/infopath/2007/PartnerControls"/>
    </jac045112f9b45ec8df8bef00c629050>
  </documentManagement>
</p:properties>
</file>

<file path=customXml/itemProps1.xml><?xml version="1.0" encoding="utf-8"?>
<ds:datastoreItem xmlns:ds="http://schemas.openxmlformats.org/officeDocument/2006/customXml" ds:itemID="{BC772ABB-C801-478B-837E-941FD4164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5a27d7-1396-409e-8fc2-873a3cc5d79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C7140C-BE03-4420-830C-DB52F54CCE02}">
  <ds:schemaRefs>
    <ds:schemaRef ds:uri="http://schemas.microsoft.com/sharepoint/v3/contenttype/forms"/>
  </ds:schemaRefs>
</ds:datastoreItem>
</file>

<file path=customXml/itemProps3.xml><?xml version="1.0" encoding="utf-8"?>
<ds:datastoreItem xmlns:ds="http://schemas.openxmlformats.org/officeDocument/2006/customXml" ds:itemID="{7BF91AE0-679D-46E0-8E13-B3C1DE9412E7}">
  <ds:schemaRefs>
    <ds:schemaRef ds:uri="http://purl.org/dc/elements/1.1/"/>
    <ds:schemaRef ds:uri="http://schemas.microsoft.com/office/2006/documentManagement/types"/>
    <ds:schemaRef ds:uri="http://purl.org/dc/terms/"/>
    <ds:schemaRef ds:uri="http://schemas.microsoft.com/office/infopath/2007/PartnerControls"/>
    <ds:schemaRef ds:uri="http://purl.org/dc/dcmitype/"/>
    <ds:schemaRef ds:uri="http://schemas.microsoft.com/sharepoint/v3/fields"/>
    <ds:schemaRef ds:uri="http://schemas.openxmlformats.org/package/2006/metadata/core-properties"/>
    <ds:schemaRef ds:uri="b35a27d7-1396-409e-8fc2-873a3cc5d79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Clarity</Template>
  <TotalTime>3902</TotalTime>
  <Words>1083</Words>
  <Application>Microsoft Office PowerPoint</Application>
  <PresentationFormat>On-screen Show (4:3)</PresentationFormat>
  <Paragraphs>113</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ＭＳ Ｐゴシック</vt:lpstr>
      <vt:lpstr>Arial</vt:lpstr>
      <vt:lpstr>Calibri</vt:lpstr>
      <vt:lpstr>Helvetica</vt:lpstr>
      <vt:lpstr>Wingdings</vt:lpstr>
      <vt:lpstr>Clarity</vt:lpstr>
      <vt:lpstr>Blank Presentation</vt:lpstr>
      <vt:lpstr>Hazard Recognition: Watch Out for Dangers</vt:lpstr>
      <vt:lpstr> Leading Cause </vt:lpstr>
      <vt:lpstr>    According to Injury Facts®  </vt:lpstr>
      <vt:lpstr>Prevent Injuries…</vt:lpstr>
      <vt:lpstr> Prevent Injuries…</vt:lpstr>
      <vt:lpstr> Prevent Injuries…</vt:lpstr>
      <vt:lpstr>Speak Up for Safety</vt:lpstr>
      <vt:lpstr>Witness to an Incident </vt:lpstr>
      <vt:lpstr>Bring It Home</vt:lpstr>
      <vt:lpstr>Who is Responsible for Safety?</vt:lpstr>
      <vt:lpstr>Poster</vt:lpstr>
      <vt:lpstr>Checklist</vt:lpstr>
      <vt:lpstr>PowerPoint Presentation</vt:lpstr>
      <vt:lpstr>Hazard Recognition Tool Kit Resources Visit nsc.org/members</vt:lpstr>
    </vt:vector>
  </TitlesOfParts>
  <Company>National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Watch Out for Dangers PowerPoint presentation</dc:title>
  <dc:creator>Ingrid Schoen</dc:creator>
  <cp:keywords>tool kit</cp:keywords>
  <dc:description/>
  <cp:lastModifiedBy>Cathy Fornaris</cp:lastModifiedBy>
  <cp:revision>81</cp:revision>
  <cp:lastPrinted>2016-03-17T16:32:51Z</cp:lastPrinted>
  <dcterms:created xsi:type="dcterms:W3CDTF">2016-01-15T19:44:07Z</dcterms:created>
  <dcterms:modified xsi:type="dcterms:W3CDTF">2018-08-28T19:29:53Z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0x010100FFB43682ABBC854F8797EFF07C6E2BC000E85E59ABB4567B4E84ACBF91684DE326</vt:lpwstr>
  </property>
  <property fmtid="{D5CDD505-2E9C-101B-9397-08002B2CF9AE}" pid="3" name="Topic">
    <vt:lpwstr/>
  </property>
  <property fmtid="{D5CDD505-2E9C-101B-9397-08002B2CF9AE}" pid="4" name="Document Type">
    <vt:lpwstr>111;#Educational|2ccee355-b2dd-4a32-acde-0a8b816bffd5</vt:lpwstr>
  </property>
  <property fmtid="{D5CDD505-2E9C-101B-9397-08002B2CF9AE}" pid="5" name="Departments">
    <vt:lpwstr/>
  </property>
  <property fmtid="{D5CDD505-2E9C-101B-9397-08002B2CF9AE}" pid="6" name="Enterprise Keywords">
    <vt:lpwstr>5769;#tool kit|fcb6ef31-8889-4a37-a8b5-b502ed12d9d4</vt:lpwstr>
  </property>
</Properties>
</file>