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26.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7.xml" ContentType="application/vnd.openxmlformats-officedocument.presentationml.slide+xml"/>
  <Override PartName="/ppt/slides/slide15.xml" ContentType="application/vnd.openxmlformats-officedocument.presentationml.slide+xml"/>
  <Override PartName="/ppt/slides/slide18.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notesSlides/notesSlide7.xml" ContentType="application/vnd.openxmlformats-officedocument.presentationml.notesSlide+xml"/>
  <Override PartName="/ppt/slideLayouts/slideLayout9.xml" ContentType="application/vnd.openxmlformats-officedocument.presentationml.slideLayout+xml"/>
  <Override PartName="/ppt/notesSlides/notesSlide6.xml" ContentType="application/vnd.openxmlformats-officedocument.presentationml.notesSlide+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1.xml" ContentType="application/vnd.openxmlformats-officedocument.presentationml.slideLayout+xml"/>
  <Override PartName="/ppt/notesSlides/notesSlide5.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18.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9.xml" ContentType="application/vnd.openxmlformats-officedocument.presentationml.notesSlide+xml"/>
  <Override PartName="/ppt/notesSlides/notesSlide17.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6.xml" ContentType="application/vnd.openxmlformats-officedocument.presentationml.notesSlide+xml"/>
  <Override PartName="/ppt/diagrams/quickStyle1.xml" ContentType="application/vnd.openxmlformats-officedocument.drawingml.diagramStyle+xml"/>
  <Override PartName="/ppt/notesMasters/notesMaster1.xml" ContentType="application/vnd.openxmlformats-officedocument.presentationml.notesMaster+xml"/>
  <Override PartName="/ppt/diagrams/colors1.xml" ContentType="application/vnd.openxmlformats-officedocument.drawingml.diagramColors+xml"/>
  <Override PartName="/ppt/theme/theme2.xml" ContentType="application/vnd.openxmlformats-officedocument.theme+xml"/>
  <Override PartName="/ppt/diagrams/layout1.xml" ContentType="application/vnd.openxmlformats-officedocument.drawingml.diagramLayout+xml"/>
  <Override PartName="/ppt/diagrams/quickStyle2.xml" ContentType="application/vnd.openxmlformats-officedocument.drawingml.diagramStyle+xml"/>
  <Override PartName="/ppt/diagrams/drawing1.xml" ContentType="application/vnd.ms-office.drawingml.diagramDrawing+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rawing2.xml" ContentType="application/vnd.ms-office.drawingml.diagramDrawing+xml"/>
  <Override PartName="/ppt/diagrams/layout3.xml" ContentType="application/vnd.openxmlformats-officedocument.drawingml.diagramLayout+xml"/>
  <Override PartName="/ppt/diagrams/layout2.xml" ContentType="application/vnd.openxmlformats-officedocument.drawingml.diagramLayout+xml"/>
  <Override PartName="/ppt/diagrams/colors2.xml" ContentType="application/vnd.openxmlformats-officedocument.drawingml.diagramColors+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92" r:id="rId3"/>
    <p:sldId id="258" r:id="rId4"/>
    <p:sldId id="259" r:id="rId5"/>
    <p:sldId id="260" r:id="rId6"/>
    <p:sldId id="261" r:id="rId7"/>
    <p:sldId id="262" r:id="rId8"/>
    <p:sldId id="264" r:id="rId9"/>
    <p:sldId id="265" r:id="rId10"/>
    <p:sldId id="266" r:id="rId11"/>
    <p:sldId id="267" r:id="rId12"/>
    <p:sldId id="268" r:id="rId13"/>
    <p:sldId id="269" r:id="rId14"/>
    <p:sldId id="271" r:id="rId15"/>
    <p:sldId id="273" r:id="rId16"/>
    <p:sldId id="274" r:id="rId17"/>
    <p:sldId id="276" r:id="rId18"/>
    <p:sldId id="277" r:id="rId19"/>
    <p:sldId id="279" r:id="rId20"/>
    <p:sldId id="280" r:id="rId21"/>
    <p:sldId id="281" r:id="rId22"/>
    <p:sldId id="282" r:id="rId23"/>
    <p:sldId id="283" r:id="rId24"/>
    <p:sldId id="285" r:id="rId25"/>
    <p:sldId id="291" r:id="rId26"/>
    <p:sldId id="286" r:id="rId27"/>
    <p:sldId id="287" r:id="rId28"/>
    <p:sldId id="290"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20" autoAdjust="0"/>
    <p:restoredTop sz="84884" autoAdjust="0"/>
  </p:normalViewPr>
  <p:slideViewPr>
    <p:cSldViewPr>
      <p:cViewPr>
        <p:scale>
          <a:sx n="90" d="100"/>
          <a:sy n="90" d="100"/>
        </p:scale>
        <p:origin x="-720" y="-18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7" d="100"/>
          <a:sy n="57" d="100"/>
        </p:scale>
        <p:origin x="-277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13" Type="http://schemas.openxmlformats.org/officeDocument/2006/relationships/slide" Target="slides/slide15.xml"/><Relationship Id="rId18" Type="http://schemas.openxmlformats.org/officeDocument/2006/relationships/slide" Target="slides/slide20.xml"/><Relationship Id="rId26" Type="http://schemas.openxmlformats.org/officeDocument/2006/relationships/slide" Target="slides/slide28.xml"/><Relationship Id="rId3" Type="http://schemas.openxmlformats.org/officeDocument/2006/relationships/slide" Target="slides/slide5.xml"/><Relationship Id="rId21" Type="http://schemas.openxmlformats.org/officeDocument/2006/relationships/slide" Target="slides/slide23.xml"/><Relationship Id="rId7" Type="http://schemas.openxmlformats.org/officeDocument/2006/relationships/slide" Target="slides/slide9.xml"/><Relationship Id="rId12" Type="http://schemas.openxmlformats.org/officeDocument/2006/relationships/slide" Target="slides/slide14.xml"/><Relationship Id="rId17" Type="http://schemas.openxmlformats.org/officeDocument/2006/relationships/slide" Target="slides/slide19.xml"/><Relationship Id="rId25" Type="http://schemas.openxmlformats.org/officeDocument/2006/relationships/slide" Target="slides/slide27.xml"/><Relationship Id="rId2" Type="http://schemas.openxmlformats.org/officeDocument/2006/relationships/slide" Target="slides/slide4.xml"/><Relationship Id="rId16" Type="http://schemas.openxmlformats.org/officeDocument/2006/relationships/slide" Target="slides/slide18.xml"/><Relationship Id="rId20" Type="http://schemas.openxmlformats.org/officeDocument/2006/relationships/slide" Target="slides/slide22.xml"/><Relationship Id="rId1" Type="http://schemas.openxmlformats.org/officeDocument/2006/relationships/slide" Target="slides/slide3.xml"/><Relationship Id="rId6" Type="http://schemas.openxmlformats.org/officeDocument/2006/relationships/slide" Target="slides/slide8.xml"/><Relationship Id="rId11" Type="http://schemas.openxmlformats.org/officeDocument/2006/relationships/slide" Target="slides/slide13.xml"/><Relationship Id="rId24" Type="http://schemas.openxmlformats.org/officeDocument/2006/relationships/slide" Target="slides/slide26.xml"/><Relationship Id="rId5" Type="http://schemas.openxmlformats.org/officeDocument/2006/relationships/slide" Target="slides/slide7.xml"/><Relationship Id="rId15" Type="http://schemas.openxmlformats.org/officeDocument/2006/relationships/slide" Target="slides/slide17.xml"/><Relationship Id="rId23" Type="http://schemas.openxmlformats.org/officeDocument/2006/relationships/slide" Target="slides/slide25.xml"/><Relationship Id="rId10" Type="http://schemas.openxmlformats.org/officeDocument/2006/relationships/slide" Target="slides/slide12.xml"/><Relationship Id="rId19" Type="http://schemas.openxmlformats.org/officeDocument/2006/relationships/slide" Target="slides/slide21.xml"/><Relationship Id="rId4" Type="http://schemas.openxmlformats.org/officeDocument/2006/relationships/slide" Target="slides/slide6.xml"/><Relationship Id="rId9" Type="http://schemas.openxmlformats.org/officeDocument/2006/relationships/slide" Target="slides/slide11.xml"/><Relationship Id="rId14" Type="http://schemas.openxmlformats.org/officeDocument/2006/relationships/slide" Target="slides/slide16.xml"/><Relationship Id="rId22" Type="http://schemas.openxmlformats.org/officeDocument/2006/relationships/slide" Target="slides/slide2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6316BD-4FC0-41A8-B7E2-8CC63B6E1C5B}" type="doc">
      <dgm:prSet loTypeId="urn:microsoft.com/office/officeart/2005/8/layout/bProcess3" loCatId="process" qsTypeId="urn:microsoft.com/office/officeart/2005/8/quickstyle/simple3" qsCatId="simple" csTypeId="urn:microsoft.com/office/officeart/2005/8/colors/accent1_2" csCatId="accent1" phldr="1"/>
      <dgm:spPr/>
      <dgm:t>
        <a:bodyPr/>
        <a:lstStyle/>
        <a:p>
          <a:endParaRPr lang="en-US"/>
        </a:p>
      </dgm:t>
    </dgm:pt>
    <dgm:pt modelId="{45625B12-A837-49AA-A883-88DB468F0A64}">
      <dgm:prSet phldrT="[Text]"/>
      <dgm:spPr/>
      <dgm:t>
        <a:bodyPr/>
        <a:lstStyle/>
        <a:p>
          <a:r>
            <a:rPr lang="en-US" smtClean="0"/>
            <a:t>Management </a:t>
          </a:r>
          <a:r>
            <a:rPr lang="en-US" smtClean="0"/>
            <a:t>Commitment </a:t>
          </a:r>
          <a:r>
            <a:rPr lang="en-US" smtClean="0"/>
            <a:t>to </a:t>
          </a:r>
          <a:r>
            <a:rPr lang="en-US" smtClean="0"/>
            <a:t>Employee Safety (Policy Statement</a:t>
          </a:r>
          <a:r>
            <a:rPr lang="en-US" dirty="0" smtClean="0"/>
            <a:t>)</a:t>
          </a:r>
          <a:endParaRPr lang="en-US" dirty="0"/>
        </a:p>
      </dgm:t>
    </dgm:pt>
    <dgm:pt modelId="{C50C6C9A-D6FC-4FD1-B82F-BEC9BE13732E}" type="parTrans" cxnId="{3380E38B-CDB5-449F-B8EE-B9A3B4BCA14A}">
      <dgm:prSet/>
      <dgm:spPr/>
      <dgm:t>
        <a:bodyPr/>
        <a:lstStyle/>
        <a:p>
          <a:endParaRPr lang="en-US"/>
        </a:p>
      </dgm:t>
    </dgm:pt>
    <dgm:pt modelId="{0F0D0A27-D70D-46D7-B033-88CE5D94DE83}" type="sibTrans" cxnId="{3380E38B-CDB5-449F-B8EE-B9A3B4BCA14A}">
      <dgm:prSet/>
      <dgm:spPr/>
      <dgm:t>
        <a:bodyPr/>
        <a:lstStyle/>
        <a:p>
          <a:endParaRPr lang="en-US"/>
        </a:p>
      </dgm:t>
    </dgm:pt>
    <dgm:pt modelId="{F5EF7C80-3F6A-4F56-9193-5A30BD04A171}">
      <dgm:prSet phldrT="[Text]"/>
      <dgm:spPr/>
      <dgm:t>
        <a:bodyPr/>
        <a:lstStyle/>
        <a:p>
          <a:r>
            <a:rPr lang="en-US" smtClean="0"/>
            <a:t>Hazard </a:t>
          </a:r>
          <a:r>
            <a:rPr lang="en-US" smtClean="0"/>
            <a:t>Recognition </a:t>
          </a:r>
          <a:r>
            <a:rPr lang="en-US" dirty="0" smtClean="0"/>
            <a:t>&amp; </a:t>
          </a:r>
          <a:r>
            <a:rPr lang="en-US" dirty="0" smtClean="0"/>
            <a:t>Identification</a:t>
          </a:r>
          <a:endParaRPr lang="en-US" dirty="0"/>
        </a:p>
      </dgm:t>
    </dgm:pt>
    <dgm:pt modelId="{226FA982-A7CB-4A7A-AB63-DD79D3A7F2B5}" type="parTrans" cxnId="{4B4C99B1-CF6F-4FC1-91BE-D54597070F51}">
      <dgm:prSet/>
      <dgm:spPr/>
      <dgm:t>
        <a:bodyPr/>
        <a:lstStyle/>
        <a:p>
          <a:endParaRPr lang="en-US"/>
        </a:p>
      </dgm:t>
    </dgm:pt>
    <dgm:pt modelId="{659807E4-C428-4C2D-8B9D-1A43C0B41DE3}" type="sibTrans" cxnId="{4B4C99B1-CF6F-4FC1-91BE-D54597070F51}">
      <dgm:prSet/>
      <dgm:spPr/>
      <dgm:t>
        <a:bodyPr/>
        <a:lstStyle/>
        <a:p>
          <a:endParaRPr lang="en-US"/>
        </a:p>
      </dgm:t>
    </dgm:pt>
    <dgm:pt modelId="{9D86FF86-A26D-4D69-A158-EE493AA94EA9}">
      <dgm:prSet phldrT="[Text]"/>
      <dgm:spPr/>
      <dgm:t>
        <a:bodyPr/>
        <a:lstStyle/>
        <a:p>
          <a:r>
            <a:rPr lang="en-US" dirty="0" smtClean="0"/>
            <a:t>Exposure Evaluation &amp; Risk Assessment</a:t>
          </a:r>
          <a:endParaRPr lang="en-US" dirty="0"/>
        </a:p>
      </dgm:t>
    </dgm:pt>
    <dgm:pt modelId="{9B815B49-BCCE-4CC8-AE8F-89BCAB01D938}" type="parTrans" cxnId="{1272B495-4A02-4926-A3CC-201306F4F654}">
      <dgm:prSet/>
      <dgm:spPr/>
      <dgm:t>
        <a:bodyPr/>
        <a:lstStyle/>
        <a:p>
          <a:endParaRPr lang="en-US"/>
        </a:p>
      </dgm:t>
    </dgm:pt>
    <dgm:pt modelId="{C238DD0C-62B7-4B5E-94EC-357BE915067E}" type="sibTrans" cxnId="{1272B495-4A02-4926-A3CC-201306F4F654}">
      <dgm:prSet/>
      <dgm:spPr/>
      <dgm:t>
        <a:bodyPr/>
        <a:lstStyle/>
        <a:p>
          <a:endParaRPr lang="en-US"/>
        </a:p>
      </dgm:t>
    </dgm:pt>
    <dgm:pt modelId="{F9E2F1D3-98E0-4E95-AEC9-E8EE71079AA9}">
      <dgm:prSet phldrT="[Text]"/>
      <dgm:spPr/>
      <dgm:t>
        <a:bodyPr/>
        <a:lstStyle/>
        <a:p>
          <a:r>
            <a:rPr lang="en-US" dirty="0" smtClean="0"/>
            <a:t>Control &amp; Mitigation (e.g. Employee training &amp; education)</a:t>
          </a:r>
          <a:endParaRPr lang="en-US" dirty="0"/>
        </a:p>
      </dgm:t>
    </dgm:pt>
    <dgm:pt modelId="{60929522-1765-4515-B7DF-C51E0E40CF8D}" type="parTrans" cxnId="{4546407E-5B80-4110-BEF6-919FF4F96823}">
      <dgm:prSet/>
      <dgm:spPr/>
      <dgm:t>
        <a:bodyPr/>
        <a:lstStyle/>
        <a:p>
          <a:endParaRPr lang="en-US"/>
        </a:p>
      </dgm:t>
    </dgm:pt>
    <dgm:pt modelId="{BA29C523-B14D-4D5B-A9BC-5114BC4831B7}" type="sibTrans" cxnId="{4546407E-5B80-4110-BEF6-919FF4F96823}">
      <dgm:prSet/>
      <dgm:spPr/>
      <dgm:t>
        <a:bodyPr/>
        <a:lstStyle/>
        <a:p>
          <a:endParaRPr lang="en-US"/>
        </a:p>
      </dgm:t>
    </dgm:pt>
    <dgm:pt modelId="{A5D45CD8-DDFB-452D-A363-285C701B4129}">
      <dgm:prSet phldrT="[Text]"/>
      <dgm:spPr/>
      <dgm:t>
        <a:bodyPr/>
        <a:lstStyle/>
        <a:p>
          <a:r>
            <a:rPr lang="en-US" dirty="0" smtClean="0"/>
            <a:t>Audit or Program Evaluation</a:t>
          </a:r>
          <a:endParaRPr lang="en-US" dirty="0"/>
        </a:p>
      </dgm:t>
    </dgm:pt>
    <dgm:pt modelId="{E3EDDCA0-D81D-4B49-9FB3-DCBA10B27147}" type="parTrans" cxnId="{DD642287-BCA8-46D9-A18B-BA27CBA88A7B}">
      <dgm:prSet/>
      <dgm:spPr/>
      <dgm:t>
        <a:bodyPr/>
        <a:lstStyle/>
        <a:p>
          <a:endParaRPr lang="en-US"/>
        </a:p>
      </dgm:t>
    </dgm:pt>
    <dgm:pt modelId="{E8CEE048-1A44-4D75-9712-BD96D8B42F5A}" type="sibTrans" cxnId="{DD642287-BCA8-46D9-A18B-BA27CBA88A7B}">
      <dgm:prSet/>
      <dgm:spPr/>
      <dgm:t>
        <a:bodyPr/>
        <a:lstStyle/>
        <a:p>
          <a:endParaRPr lang="en-US"/>
        </a:p>
      </dgm:t>
    </dgm:pt>
    <dgm:pt modelId="{46DF962A-4886-46E3-96F9-CC8C16841CF2}" type="pres">
      <dgm:prSet presAssocID="{696316BD-4FC0-41A8-B7E2-8CC63B6E1C5B}" presName="Name0" presStyleCnt="0">
        <dgm:presLayoutVars>
          <dgm:dir/>
          <dgm:resizeHandles val="exact"/>
        </dgm:presLayoutVars>
      </dgm:prSet>
      <dgm:spPr/>
      <dgm:t>
        <a:bodyPr/>
        <a:lstStyle/>
        <a:p>
          <a:endParaRPr lang="en-US"/>
        </a:p>
      </dgm:t>
    </dgm:pt>
    <dgm:pt modelId="{4181F598-1384-4338-AACA-1191C0BD4C7E}" type="pres">
      <dgm:prSet presAssocID="{45625B12-A837-49AA-A883-88DB468F0A64}" presName="node" presStyleLbl="node1" presStyleIdx="0" presStyleCnt="5">
        <dgm:presLayoutVars>
          <dgm:bulletEnabled val="1"/>
        </dgm:presLayoutVars>
      </dgm:prSet>
      <dgm:spPr/>
      <dgm:t>
        <a:bodyPr/>
        <a:lstStyle/>
        <a:p>
          <a:endParaRPr lang="en-US"/>
        </a:p>
      </dgm:t>
    </dgm:pt>
    <dgm:pt modelId="{F567BC25-6991-4D57-8850-757242CB6624}" type="pres">
      <dgm:prSet presAssocID="{0F0D0A27-D70D-46D7-B033-88CE5D94DE83}" presName="sibTrans" presStyleLbl="sibTrans1D1" presStyleIdx="0" presStyleCnt="4"/>
      <dgm:spPr/>
      <dgm:t>
        <a:bodyPr/>
        <a:lstStyle/>
        <a:p>
          <a:endParaRPr lang="en-US"/>
        </a:p>
      </dgm:t>
    </dgm:pt>
    <dgm:pt modelId="{E7EFC56C-0E14-419B-ABB0-B0DEBF47C7C0}" type="pres">
      <dgm:prSet presAssocID="{0F0D0A27-D70D-46D7-B033-88CE5D94DE83}" presName="connectorText" presStyleLbl="sibTrans1D1" presStyleIdx="0" presStyleCnt="4"/>
      <dgm:spPr/>
      <dgm:t>
        <a:bodyPr/>
        <a:lstStyle/>
        <a:p>
          <a:endParaRPr lang="en-US"/>
        </a:p>
      </dgm:t>
    </dgm:pt>
    <dgm:pt modelId="{6D27683C-2FB3-404F-B05C-7BB3B2AF5B57}" type="pres">
      <dgm:prSet presAssocID="{F5EF7C80-3F6A-4F56-9193-5A30BD04A171}" presName="node" presStyleLbl="node1" presStyleIdx="1" presStyleCnt="5">
        <dgm:presLayoutVars>
          <dgm:bulletEnabled val="1"/>
        </dgm:presLayoutVars>
      </dgm:prSet>
      <dgm:spPr/>
      <dgm:t>
        <a:bodyPr/>
        <a:lstStyle/>
        <a:p>
          <a:endParaRPr lang="en-US"/>
        </a:p>
      </dgm:t>
    </dgm:pt>
    <dgm:pt modelId="{C351BDE0-89F1-4F34-BFF5-FF11965D1742}" type="pres">
      <dgm:prSet presAssocID="{659807E4-C428-4C2D-8B9D-1A43C0B41DE3}" presName="sibTrans" presStyleLbl="sibTrans1D1" presStyleIdx="1" presStyleCnt="4"/>
      <dgm:spPr/>
      <dgm:t>
        <a:bodyPr/>
        <a:lstStyle/>
        <a:p>
          <a:endParaRPr lang="en-US"/>
        </a:p>
      </dgm:t>
    </dgm:pt>
    <dgm:pt modelId="{27F2FC20-8370-4AA6-94FB-2B2B4C992477}" type="pres">
      <dgm:prSet presAssocID="{659807E4-C428-4C2D-8B9D-1A43C0B41DE3}" presName="connectorText" presStyleLbl="sibTrans1D1" presStyleIdx="1" presStyleCnt="4"/>
      <dgm:spPr/>
      <dgm:t>
        <a:bodyPr/>
        <a:lstStyle/>
        <a:p>
          <a:endParaRPr lang="en-US"/>
        </a:p>
      </dgm:t>
    </dgm:pt>
    <dgm:pt modelId="{145FDFAA-B6B3-47AE-967C-908EE245920B}" type="pres">
      <dgm:prSet presAssocID="{9D86FF86-A26D-4D69-A158-EE493AA94EA9}" presName="node" presStyleLbl="node1" presStyleIdx="2" presStyleCnt="5">
        <dgm:presLayoutVars>
          <dgm:bulletEnabled val="1"/>
        </dgm:presLayoutVars>
      </dgm:prSet>
      <dgm:spPr/>
      <dgm:t>
        <a:bodyPr/>
        <a:lstStyle/>
        <a:p>
          <a:endParaRPr lang="en-US"/>
        </a:p>
      </dgm:t>
    </dgm:pt>
    <dgm:pt modelId="{D5F2C2F2-EE30-418A-A550-58C2323B0D32}" type="pres">
      <dgm:prSet presAssocID="{C238DD0C-62B7-4B5E-94EC-357BE915067E}" presName="sibTrans" presStyleLbl="sibTrans1D1" presStyleIdx="2" presStyleCnt="4"/>
      <dgm:spPr/>
      <dgm:t>
        <a:bodyPr/>
        <a:lstStyle/>
        <a:p>
          <a:endParaRPr lang="en-US"/>
        </a:p>
      </dgm:t>
    </dgm:pt>
    <dgm:pt modelId="{3B8E5AF4-11F0-41FF-A71F-4C2284E79A19}" type="pres">
      <dgm:prSet presAssocID="{C238DD0C-62B7-4B5E-94EC-357BE915067E}" presName="connectorText" presStyleLbl="sibTrans1D1" presStyleIdx="2" presStyleCnt="4"/>
      <dgm:spPr/>
      <dgm:t>
        <a:bodyPr/>
        <a:lstStyle/>
        <a:p>
          <a:endParaRPr lang="en-US"/>
        </a:p>
      </dgm:t>
    </dgm:pt>
    <dgm:pt modelId="{20ED5F56-2508-4421-A044-ACDD5C1F47ED}" type="pres">
      <dgm:prSet presAssocID="{F9E2F1D3-98E0-4E95-AEC9-E8EE71079AA9}" presName="node" presStyleLbl="node1" presStyleIdx="3" presStyleCnt="5">
        <dgm:presLayoutVars>
          <dgm:bulletEnabled val="1"/>
        </dgm:presLayoutVars>
      </dgm:prSet>
      <dgm:spPr/>
      <dgm:t>
        <a:bodyPr/>
        <a:lstStyle/>
        <a:p>
          <a:endParaRPr lang="en-US"/>
        </a:p>
      </dgm:t>
    </dgm:pt>
    <dgm:pt modelId="{0B004FB2-C04F-4AB7-904A-722D2372725F}" type="pres">
      <dgm:prSet presAssocID="{BA29C523-B14D-4D5B-A9BC-5114BC4831B7}" presName="sibTrans" presStyleLbl="sibTrans1D1" presStyleIdx="3" presStyleCnt="4"/>
      <dgm:spPr/>
      <dgm:t>
        <a:bodyPr/>
        <a:lstStyle/>
        <a:p>
          <a:endParaRPr lang="en-US"/>
        </a:p>
      </dgm:t>
    </dgm:pt>
    <dgm:pt modelId="{EDD99CF3-84AA-4A59-9236-61B89C5669D3}" type="pres">
      <dgm:prSet presAssocID="{BA29C523-B14D-4D5B-A9BC-5114BC4831B7}" presName="connectorText" presStyleLbl="sibTrans1D1" presStyleIdx="3" presStyleCnt="4"/>
      <dgm:spPr/>
      <dgm:t>
        <a:bodyPr/>
        <a:lstStyle/>
        <a:p>
          <a:endParaRPr lang="en-US"/>
        </a:p>
      </dgm:t>
    </dgm:pt>
    <dgm:pt modelId="{0327773D-EB72-4F1F-BAA4-AB72529222C3}" type="pres">
      <dgm:prSet presAssocID="{A5D45CD8-DDFB-452D-A363-285C701B4129}" presName="node" presStyleLbl="node1" presStyleIdx="4" presStyleCnt="5">
        <dgm:presLayoutVars>
          <dgm:bulletEnabled val="1"/>
        </dgm:presLayoutVars>
      </dgm:prSet>
      <dgm:spPr/>
      <dgm:t>
        <a:bodyPr/>
        <a:lstStyle/>
        <a:p>
          <a:endParaRPr lang="en-US"/>
        </a:p>
      </dgm:t>
    </dgm:pt>
  </dgm:ptLst>
  <dgm:cxnLst>
    <dgm:cxn modelId="{4EC5634D-5AD3-4612-82C0-BF0312D45FDD}" type="presOf" srcId="{BA29C523-B14D-4D5B-A9BC-5114BC4831B7}" destId="{0B004FB2-C04F-4AB7-904A-722D2372725F}" srcOrd="0" destOrd="0" presId="urn:microsoft.com/office/officeart/2005/8/layout/bProcess3"/>
    <dgm:cxn modelId="{5EAACF10-05E4-4489-A276-433BA0F1C218}" type="presOf" srcId="{659807E4-C428-4C2D-8B9D-1A43C0B41DE3}" destId="{27F2FC20-8370-4AA6-94FB-2B2B4C992477}" srcOrd="1" destOrd="0" presId="urn:microsoft.com/office/officeart/2005/8/layout/bProcess3"/>
    <dgm:cxn modelId="{87FBCFEC-F342-4193-B024-15F6F1D0FAD3}" type="presOf" srcId="{0F0D0A27-D70D-46D7-B033-88CE5D94DE83}" destId="{E7EFC56C-0E14-419B-ABB0-B0DEBF47C7C0}" srcOrd="1" destOrd="0" presId="urn:microsoft.com/office/officeart/2005/8/layout/bProcess3"/>
    <dgm:cxn modelId="{3380E38B-CDB5-449F-B8EE-B9A3B4BCA14A}" srcId="{696316BD-4FC0-41A8-B7E2-8CC63B6E1C5B}" destId="{45625B12-A837-49AA-A883-88DB468F0A64}" srcOrd="0" destOrd="0" parTransId="{C50C6C9A-D6FC-4FD1-B82F-BEC9BE13732E}" sibTransId="{0F0D0A27-D70D-46D7-B033-88CE5D94DE83}"/>
    <dgm:cxn modelId="{4621C5B6-5B17-4EE9-AB9D-7D6B77234D66}" type="presOf" srcId="{45625B12-A837-49AA-A883-88DB468F0A64}" destId="{4181F598-1384-4338-AACA-1191C0BD4C7E}" srcOrd="0" destOrd="0" presId="urn:microsoft.com/office/officeart/2005/8/layout/bProcess3"/>
    <dgm:cxn modelId="{4B4C99B1-CF6F-4FC1-91BE-D54597070F51}" srcId="{696316BD-4FC0-41A8-B7E2-8CC63B6E1C5B}" destId="{F5EF7C80-3F6A-4F56-9193-5A30BD04A171}" srcOrd="1" destOrd="0" parTransId="{226FA982-A7CB-4A7A-AB63-DD79D3A7F2B5}" sibTransId="{659807E4-C428-4C2D-8B9D-1A43C0B41DE3}"/>
    <dgm:cxn modelId="{2EE698BF-F8F9-425E-BECE-4A8CEA3DBDAF}" type="presOf" srcId="{C238DD0C-62B7-4B5E-94EC-357BE915067E}" destId="{3B8E5AF4-11F0-41FF-A71F-4C2284E79A19}" srcOrd="1" destOrd="0" presId="urn:microsoft.com/office/officeart/2005/8/layout/bProcess3"/>
    <dgm:cxn modelId="{DB1F51FC-E893-4296-8481-489A73C7C067}" type="presOf" srcId="{A5D45CD8-DDFB-452D-A363-285C701B4129}" destId="{0327773D-EB72-4F1F-BAA4-AB72529222C3}" srcOrd="0" destOrd="0" presId="urn:microsoft.com/office/officeart/2005/8/layout/bProcess3"/>
    <dgm:cxn modelId="{CB9C806D-FAE5-434A-969B-979302F8F6A0}" type="presOf" srcId="{BA29C523-B14D-4D5B-A9BC-5114BC4831B7}" destId="{EDD99CF3-84AA-4A59-9236-61B89C5669D3}" srcOrd="1" destOrd="0" presId="urn:microsoft.com/office/officeart/2005/8/layout/bProcess3"/>
    <dgm:cxn modelId="{62165C4D-1614-48FE-A211-6515C341C33A}" type="presOf" srcId="{F9E2F1D3-98E0-4E95-AEC9-E8EE71079AA9}" destId="{20ED5F56-2508-4421-A044-ACDD5C1F47ED}" srcOrd="0" destOrd="0" presId="urn:microsoft.com/office/officeart/2005/8/layout/bProcess3"/>
    <dgm:cxn modelId="{1272B495-4A02-4926-A3CC-201306F4F654}" srcId="{696316BD-4FC0-41A8-B7E2-8CC63B6E1C5B}" destId="{9D86FF86-A26D-4D69-A158-EE493AA94EA9}" srcOrd="2" destOrd="0" parTransId="{9B815B49-BCCE-4CC8-AE8F-89BCAB01D938}" sibTransId="{C238DD0C-62B7-4B5E-94EC-357BE915067E}"/>
    <dgm:cxn modelId="{AC25E8FF-4E8D-4B33-B51A-49A33FBC8CB8}" type="presOf" srcId="{0F0D0A27-D70D-46D7-B033-88CE5D94DE83}" destId="{F567BC25-6991-4D57-8850-757242CB6624}" srcOrd="0" destOrd="0" presId="urn:microsoft.com/office/officeart/2005/8/layout/bProcess3"/>
    <dgm:cxn modelId="{4546407E-5B80-4110-BEF6-919FF4F96823}" srcId="{696316BD-4FC0-41A8-B7E2-8CC63B6E1C5B}" destId="{F9E2F1D3-98E0-4E95-AEC9-E8EE71079AA9}" srcOrd="3" destOrd="0" parTransId="{60929522-1765-4515-B7DF-C51E0E40CF8D}" sibTransId="{BA29C523-B14D-4D5B-A9BC-5114BC4831B7}"/>
    <dgm:cxn modelId="{CA583CCF-E136-4E0C-BDA3-4C5752E192AF}" type="presOf" srcId="{F5EF7C80-3F6A-4F56-9193-5A30BD04A171}" destId="{6D27683C-2FB3-404F-B05C-7BB3B2AF5B57}" srcOrd="0" destOrd="0" presId="urn:microsoft.com/office/officeart/2005/8/layout/bProcess3"/>
    <dgm:cxn modelId="{DD642287-BCA8-46D9-A18B-BA27CBA88A7B}" srcId="{696316BD-4FC0-41A8-B7E2-8CC63B6E1C5B}" destId="{A5D45CD8-DDFB-452D-A363-285C701B4129}" srcOrd="4" destOrd="0" parTransId="{E3EDDCA0-D81D-4B49-9FB3-DCBA10B27147}" sibTransId="{E8CEE048-1A44-4D75-9712-BD96D8B42F5A}"/>
    <dgm:cxn modelId="{650D36A6-72D7-4924-AFE2-8E5A28555516}" type="presOf" srcId="{9D86FF86-A26D-4D69-A158-EE493AA94EA9}" destId="{145FDFAA-B6B3-47AE-967C-908EE245920B}" srcOrd="0" destOrd="0" presId="urn:microsoft.com/office/officeart/2005/8/layout/bProcess3"/>
    <dgm:cxn modelId="{149B050F-FD23-4B51-9BBC-98AD1D8F0ECD}" type="presOf" srcId="{696316BD-4FC0-41A8-B7E2-8CC63B6E1C5B}" destId="{46DF962A-4886-46E3-96F9-CC8C16841CF2}" srcOrd="0" destOrd="0" presId="urn:microsoft.com/office/officeart/2005/8/layout/bProcess3"/>
    <dgm:cxn modelId="{9E568364-C2A4-43D1-86BD-9866795DDDFA}" type="presOf" srcId="{C238DD0C-62B7-4B5E-94EC-357BE915067E}" destId="{D5F2C2F2-EE30-418A-A550-58C2323B0D32}" srcOrd="0" destOrd="0" presId="urn:microsoft.com/office/officeart/2005/8/layout/bProcess3"/>
    <dgm:cxn modelId="{D009A391-DC22-4C8A-BEBF-32CAA117CB5C}" type="presOf" srcId="{659807E4-C428-4C2D-8B9D-1A43C0B41DE3}" destId="{C351BDE0-89F1-4F34-BFF5-FF11965D1742}" srcOrd="0" destOrd="0" presId="urn:microsoft.com/office/officeart/2005/8/layout/bProcess3"/>
    <dgm:cxn modelId="{E26BEA4F-9DFE-4E98-B18F-ABE1AA2787EE}" type="presParOf" srcId="{46DF962A-4886-46E3-96F9-CC8C16841CF2}" destId="{4181F598-1384-4338-AACA-1191C0BD4C7E}" srcOrd="0" destOrd="0" presId="urn:microsoft.com/office/officeart/2005/8/layout/bProcess3"/>
    <dgm:cxn modelId="{F8579A0C-3B81-4992-94D3-2A8302678E1D}" type="presParOf" srcId="{46DF962A-4886-46E3-96F9-CC8C16841CF2}" destId="{F567BC25-6991-4D57-8850-757242CB6624}" srcOrd="1" destOrd="0" presId="urn:microsoft.com/office/officeart/2005/8/layout/bProcess3"/>
    <dgm:cxn modelId="{831A9B54-DD61-454A-B8AF-78085AD91806}" type="presParOf" srcId="{F567BC25-6991-4D57-8850-757242CB6624}" destId="{E7EFC56C-0E14-419B-ABB0-B0DEBF47C7C0}" srcOrd="0" destOrd="0" presId="urn:microsoft.com/office/officeart/2005/8/layout/bProcess3"/>
    <dgm:cxn modelId="{4A4A0423-518E-4C77-8F0E-C8550340725E}" type="presParOf" srcId="{46DF962A-4886-46E3-96F9-CC8C16841CF2}" destId="{6D27683C-2FB3-404F-B05C-7BB3B2AF5B57}" srcOrd="2" destOrd="0" presId="urn:microsoft.com/office/officeart/2005/8/layout/bProcess3"/>
    <dgm:cxn modelId="{F24AFB53-F84D-4F06-89FE-3588E3FE1B09}" type="presParOf" srcId="{46DF962A-4886-46E3-96F9-CC8C16841CF2}" destId="{C351BDE0-89F1-4F34-BFF5-FF11965D1742}" srcOrd="3" destOrd="0" presId="urn:microsoft.com/office/officeart/2005/8/layout/bProcess3"/>
    <dgm:cxn modelId="{2F16D490-BFD2-49D2-935D-76FC5E15898C}" type="presParOf" srcId="{C351BDE0-89F1-4F34-BFF5-FF11965D1742}" destId="{27F2FC20-8370-4AA6-94FB-2B2B4C992477}" srcOrd="0" destOrd="0" presId="urn:microsoft.com/office/officeart/2005/8/layout/bProcess3"/>
    <dgm:cxn modelId="{1494736A-AEA7-483D-970C-3E23626C04A0}" type="presParOf" srcId="{46DF962A-4886-46E3-96F9-CC8C16841CF2}" destId="{145FDFAA-B6B3-47AE-967C-908EE245920B}" srcOrd="4" destOrd="0" presId="urn:microsoft.com/office/officeart/2005/8/layout/bProcess3"/>
    <dgm:cxn modelId="{09A3CCFE-9DFF-4C44-999B-BC2CEB97AF9D}" type="presParOf" srcId="{46DF962A-4886-46E3-96F9-CC8C16841CF2}" destId="{D5F2C2F2-EE30-418A-A550-58C2323B0D32}" srcOrd="5" destOrd="0" presId="urn:microsoft.com/office/officeart/2005/8/layout/bProcess3"/>
    <dgm:cxn modelId="{6DD7E4E0-F244-4585-B603-805552B96229}" type="presParOf" srcId="{D5F2C2F2-EE30-418A-A550-58C2323B0D32}" destId="{3B8E5AF4-11F0-41FF-A71F-4C2284E79A19}" srcOrd="0" destOrd="0" presId="urn:microsoft.com/office/officeart/2005/8/layout/bProcess3"/>
    <dgm:cxn modelId="{1589E46C-E121-4FA8-8092-29272896D438}" type="presParOf" srcId="{46DF962A-4886-46E3-96F9-CC8C16841CF2}" destId="{20ED5F56-2508-4421-A044-ACDD5C1F47ED}" srcOrd="6" destOrd="0" presId="urn:microsoft.com/office/officeart/2005/8/layout/bProcess3"/>
    <dgm:cxn modelId="{897F064D-C404-4D32-ACDF-C06AC3A70B3D}" type="presParOf" srcId="{46DF962A-4886-46E3-96F9-CC8C16841CF2}" destId="{0B004FB2-C04F-4AB7-904A-722D2372725F}" srcOrd="7" destOrd="0" presId="urn:microsoft.com/office/officeart/2005/8/layout/bProcess3"/>
    <dgm:cxn modelId="{1019C265-69CA-41C1-966D-4A28AA1A03B9}" type="presParOf" srcId="{0B004FB2-C04F-4AB7-904A-722D2372725F}" destId="{EDD99CF3-84AA-4A59-9236-61B89C5669D3}" srcOrd="0" destOrd="0" presId="urn:microsoft.com/office/officeart/2005/8/layout/bProcess3"/>
    <dgm:cxn modelId="{B9F23AB2-2058-44BD-ADAE-793B3DB984CB}" type="presParOf" srcId="{46DF962A-4886-46E3-96F9-CC8C16841CF2}" destId="{0327773D-EB72-4F1F-BAA4-AB72529222C3}" srcOrd="8"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5024C2-C312-48A1-A7D1-CA6A035AD863}" type="doc">
      <dgm:prSet loTypeId="urn:microsoft.com/office/officeart/2005/8/layout/hProcess3" loCatId="process" qsTypeId="urn:microsoft.com/office/officeart/2005/8/quickstyle/simple1" qsCatId="simple" csTypeId="urn:microsoft.com/office/officeart/2005/8/colors/accent1_2" csCatId="accent1" phldr="1"/>
      <dgm:spPr/>
    </dgm:pt>
    <dgm:pt modelId="{68046DBA-521F-4B13-8BE6-9D61B137C74B}">
      <dgm:prSet phldrT="[Text]"/>
      <dgm:spPr/>
      <dgm:t>
        <a:bodyPr/>
        <a:lstStyle/>
        <a:p>
          <a:r>
            <a:rPr lang="en-US" dirty="0" smtClean="0"/>
            <a:t>Workplace characterization</a:t>
          </a:r>
          <a:endParaRPr lang="en-US" dirty="0"/>
        </a:p>
      </dgm:t>
    </dgm:pt>
    <dgm:pt modelId="{B4F042CC-0536-4186-8086-2A2CBC5730FE}" type="parTrans" cxnId="{583C1A9C-12CD-4AB5-97CB-5A134F94FEF9}">
      <dgm:prSet/>
      <dgm:spPr/>
      <dgm:t>
        <a:bodyPr/>
        <a:lstStyle/>
        <a:p>
          <a:endParaRPr lang="en-US"/>
        </a:p>
      </dgm:t>
    </dgm:pt>
    <dgm:pt modelId="{2CA98AF4-6B0B-419A-8D58-BAC455C4ADA7}" type="sibTrans" cxnId="{583C1A9C-12CD-4AB5-97CB-5A134F94FEF9}">
      <dgm:prSet/>
      <dgm:spPr/>
      <dgm:t>
        <a:bodyPr/>
        <a:lstStyle/>
        <a:p>
          <a:endParaRPr lang="en-US"/>
        </a:p>
      </dgm:t>
    </dgm:pt>
    <dgm:pt modelId="{A68D1175-CF84-4321-B29E-7BD272D0F5A7}">
      <dgm:prSet phldrT="[Text]"/>
      <dgm:spPr/>
      <dgm:t>
        <a:bodyPr/>
        <a:lstStyle/>
        <a:p>
          <a:r>
            <a:rPr lang="en-US" dirty="0" smtClean="0"/>
            <a:t>Work force characterization</a:t>
          </a:r>
          <a:endParaRPr lang="en-US" dirty="0"/>
        </a:p>
      </dgm:t>
    </dgm:pt>
    <dgm:pt modelId="{34424FC2-4031-417B-A3B7-D18C912E3395}" type="parTrans" cxnId="{BBD9092D-8F45-4ED0-AE44-E7C9DD1D25FE}">
      <dgm:prSet/>
      <dgm:spPr/>
      <dgm:t>
        <a:bodyPr/>
        <a:lstStyle/>
        <a:p>
          <a:endParaRPr lang="en-US"/>
        </a:p>
      </dgm:t>
    </dgm:pt>
    <dgm:pt modelId="{07FB923C-04CD-4D87-B8D7-4FF56BB55EC5}" type="sibTrans" cxnId="{BBD9092D-8F45-4ED0-AE44-E7C9DD1D25FE}">
      <dgm:prSet/>
      <dgm:spPr/>
      <dgm:t>
        <a:bodyPr/>
        <a:lstStyle/>
        <a:p>
          <a:endParaRPr lang="en-US"/>
        </a:p>
      </dgm:t>
    </dgm:pt>
    <dgm:pt modelId="{17A41D70-FF44-4B48-8073-766BE9E9A752}">
      <dgm:prSet phldrT="[Text]"/>
      <dgm:spPr/>
      <dgm:t>
        <a:bodyPr/>
        <a:lstStyle/>
        <a:p>
          <a:r>
            <a:rPr lang="en-US" dirty="0" smtClean="0"/>
            <a:t>Agent Characterization</a:t>
          </a:r>
          <a:endParaRPr lang="en-US" dirty="0"/>
        </a:p>
      </dgm:t>
    </dgm:pt>
    <dgm:pt modelId="{41A655F7-2F42-4B4D-B9AF-3948E995BFB7}" type="parTrans" cxnId="{01158D1E-3669-4A4F-B8B4-1C765FB63426}">
      <dgm:prSet/>
      <dgm:spPr/>
      <dgm:t>
        <a:bodyPr/>
        <a:lstStyle/>
        <a:p>
          <a:endParaRPr lang="en-US"/>
        </a:p>
      </dgm:t>
    </dgm:pt>
    <dgm:pt modelId="{F6BCDBD1-A5EA-4220-AB61-BA6A8C79445B}" type="sibTrans" cxnId="{01158D1E-3669-4A4F-B8B4-1C765FB63426}">
      <dgm:prSet/>
      <dgm:spPr/>
      <dgm:t>
        <a:bodyPr/>
        <a:lstStyle/>
        <a:p>
          <a:endParaRPr lang="en-US"/>
        </a:p>
      </dgm:t>
    </dgm:pt>
    <dgm:pt modelId="{36623533-E4A1-4D0D-BAD7-0092CE269D8A}" type="pres">
      <dgm:prSet presAssocID="{3E5024C2-C312-48A1-A7D1-CA6A035AD863}" presName="Name0" presStyleCnt="0">
        <dgm:presLayoutVars>
          <dgm:dir/>
          <dgm:animLvl val="lvl"/>
          <dgm:resizeHandles val="exact"/>
        </dgm:presLayoutVars>
      </dgm:prSet>
      <dgm:spPr/>
    </dgm:pt>
    <dgm:pt modelId="{8E8AE2F8-4154-4D7E-8CD2-DB1F9E5CE0A2}" type="pres">
      <dgm:prSet presAssocID="{3E5024C2-C312-48A1-A7D1-CA6A035AD863}" presName="dummy" presStyleCnt="0"/>
      <dgm:spPr/>
    </dgm:pt>
    <dgm:pt modelId="{9A31E170-0822-4510-9883-17E365644597}" type="pres">
      <dgm:prSet presAssocID="{3E5024C2-C312-48A1-A7D1-CA6A035AD863}" presName="linH" presStyleCnt="0"/>
      <dgm:spPr/>
    </dgm:pt>
    <dgm:pt modelId="{862F3507-676D-4D1A-91D1-17E673730270}" type="pres">
      <dgm:prSet presAssocID="{3E5024C2-C312-48A1-A7D1-CA6A035AD863}" presName="padding1" presStyleCnt="0"/>
      <dgm:spPr/>
    </dgm:pt>
    <dgm:pt modelId="{22A51B6D-2D3B-45FD-811D-4CB01740F8A6}" type="pres">
      <dgm:prSet presAssocID="{68046DBA-521F-4B13-8BE6-9D61B137C74B}" presName="linV" presStyleCnt="0"/>
      <dgm:spPr/>
    </dgm:pt>
    <dgm:pt modelId="{695739F8-0302-467D-834E-5B1F66C2BF8A}" type="pres">
      <dgm:prSet presAssocID="{68046DBA-521F-4B13-8BE6-9D61B137C74B}" presName="spVertical1" presStyleCnt="0"/>
      <dgm:spPr/>
    </dgm:pt>
    <dgm:pt modelId="{B2B1B3AD-FEE3-4C9B-A722-36718C651570}" type="pres">
      <dgm:prSet presAssocID="{68046DBA-521F-4B13-8BE6-9D61B137C74B}" presName="parTx" presStyleLbl="revTx" presStyleIdx="0" presStyleCnt="3">
        <dgm:presLayoutVars>
          <dgm:chMax val="0"/>
          <dgm:chPref val="0"/>
          <dgm:bulletEnabled val="1"/>
        </dgm:presLayoutVars>
      </dgm:prSet>
      <dgm:spPr/>
      <dgm:t>
        <a:bodyPr/>
        <a:lstStyle/>
        <a:p>
          <a:endParaRPr lang="en-US"/>
        </a:p>
      </dgm:t>
    </dgm:pt>
    <dgm:pt modelId="{7AE66D29-520C-44DC-BC2C-A659041AA35B}" type="pres">
      <dgm:prSet presAssocID="{68046DBA-521F-4B13-8BE6-9D61B137C74B}" presName="spVertical2" presStyleCnt="0"/>
      <dgm:spPr/>
    </dgm:pt>
    <dgm:pt modelId="{6FE99AF2-263D-4FA4-B3EF-8EA91A597C18}" type="pres">
      <dgm:prSet presAssocID="{68046DBA-521F-4B13-8BE6-9D61B137C74B}" presName="spVertical3" presStyleCnt="0"/>
      <dgm:spPr/>
    </dgm:pt>
    <dgm:pt modelId="{7AA3B232-5468-44CB-96FC-5DF3AC34B39B}" type="pres">
      <dgm:prSet presAssocID="{2CA98AF4-6B0B-419A-8D58-BAC455C4ADA7}" presName="space" presStyleCnt="0"/>
      <dgm:spPr/>
    </dgm:pt>
    <dgm:pt modelId="{461811F5-16B0-48BD-A4FE-46DD8ECD7B96}" type="pres">
      <dgm:prSet presAssocID="{A68D1175-CF84-4321-B29E-7BD272D0F5A7}" presName="linV" presStyleCnt="0"/>
      <dgm:spPr/>
    </dgm:pt>
    <dgm:pt modelId="{6C46D8F3-4F72-4635-B80D-CA52F458A06F}" type="pres">
      <dgm:prSet presAssocID="{A68D1175-CF84-4321-B29E-7BD272D0F5A7}" presName="spVertical1" presStyleCnt="0"/>
      <dgm:spPr/>
    </dgm:pt>
    <dgm:pt modelId="{3DC566EB-59E2-440E-B0F2-4B89C889A7B0}" type="pres">
      <dgm:prSet presAssocID="{A68D1175-CF84-4321-B29E-7BD272D0F5A7}" presName="parTx" presStyleLbl="revTx" presStyleIdx="1" presStyleCnt="3">
        <dgm:presLayoutVars>
          <dgm:chMax val="0"/>
          <dgm:chPref val="0"/>
          <dgm:bulletEnabled val="1"/>
        </dgm:presLayoutVars>
      </dgm:prSet>
      <dgm:spPr/>
      <dgm:t>
        <a:bodyPr/>
        <a:lstStyle/>
        <a:p>
          <a:endParaRPr lang="en-US"/>
        </a:p>
      </dgm:t>
    </dgm:pt>
    <dgm:pt modelId="{580DEDB5-0B5D-42D3-A60F-76BCE6F94E6C}" type="pres">
      <dgm:prSet presAssocID="{A68D1175-CF84-4321-B29E-7BD272D0F5A7}" presName="spVertical2" presStyleCnt="0"/>
      <dgm:spPr/>
    </dgm:pt>
    <dgm:pt modelId="{425443E6-374E-4E40-80B7-A274CB86E10D}" type="pres">
      <dgm:prSet presAssocID="{A68D1175-CF84-4321-B29E-7BD272D0F5A7}" presName="spVertical3" presStyleCnt="0"/>
      <dgm:spPr/>
    </dgm:pt>
    <dgm:pt modelId="{93D5BCBC-8133-4E21-B426-3CDAF30D237E}" type="pres">
      <dgm:prSet presAssocID="{07FB923C-04CD-4D87-B8D7-4FF56BB55EC5}" presName="space" presStyleCnt="0"/>
      <dgm:spPr/>
    </dgm:pt>
    <dgm:pt modelId="{904FCC2D-1DAF-43EF-9666-4BFA2EA2F174}" type="pres">
      <dgm:prSet presAssocID="{17A41D70-FF44-4B48-8073-766BE9E9A752}" presName="linV" presStyleCnt="0"/>
      <dgm:spPr/>
    </dgm:pt>
    <dgm:pt modelId="{B204374B-1D10-452E-8F91-0A0723366121}" type="pres">
      <dgm:prSet presAssocID="{17A41D70-FF44-4B48-8073-766BE9E9A752}" presName="spVertical1" presStyleCnt="0"/>
      <dgm:spPr/>
    </dgm:pt>
    <dgm:pt modelId="{18BC7AA1-74A5-486E-B2ED-8905B7DC6B84}" type="pres">
      <dgm:prSet presAssocID="{17A41D70-FF44-4B48-8073-766BE9E9A752}" presName="parTx" presStyleLbl="revTx" presStyleIdx="2" presStyleCnt="3">
        <dgm:presLayoutVars>
          <dgm:chMax val="0"/>
          <dgm:chPref val="0"/>
          <dgm:bulletEnabled val="1"/>
        </dgm:presLayoutVars>
      </dgm:prSet>
      <dgm:spPr/>
      <dgm:t>
        <a:bodyPr/>
        <a:lstStyle/>
        <a:p>
          <a:endParaRPr lang="en-US"/>
        </a:p>
      </dgm:t>
    </dgm:pt>
    <dgm:pt modelId="{E0617AE5-63D1-4674-8B46-2E1A3130701E}" type="pres">
      <dgm:prSet presAssocID="{17A41D70-FF44-4B48-8073-766BE9E9A752}" presName="spVertical2" presStyleCnt="0"/>
      <dgm:spPr/>
    </dgm:pt>
    <dgm:pt modelId="{7A206F13-2367-4ACE-8AFB-0ADAC0D477D3}" type="pres">
      <dgm:prSet presAssocID="{17A41D70-FF44-4B48-8073-766BE9E9A752}" presName="spVertical3" presStyleCnt="0"/>
      <dgm:spPr/>
    </dgm:pt>
    <dgm:pt modelId="{68B7ECC7-7438-4DD4-A52E-469A8AFB2052}" type="pres">
      <dgm:prSet presAssocID="{3E5024C2-C312-48A1-A7D1-CA6A035AD863}" presName="padding2" presStyleCnt="0"/>
      <dgm:spPr/>
    </dgm:pt>
    <dgm:pt modelId="{46E0C561-327E-442D-ADEC-8930F1BFFCBF}" type="pres">
      <dgm:prSet presAssocID="{3E5024C2-C312-48A1-A7D1-CA6A035AD863}" presName="negArrow" presStyleCnt="0"/>
      <dgm:spPr/>
    </dgm:pt>
    <dgm:pt modelId="{3921B05B-4C49-4A0D-A8A4-B565F8CE3940}" type="pres">
      <dgm:prSet presAssocID="{3E5024C2-C312-48A1-A7D1-CA6A035AD863}" presName="backgroundArrow" presStyleLbl="node1" presStyleIdx="0" presStyleCnt="1"/>
      <dgm:spPr/>
      <dgm:t>
        <a:bodyPr/>
        <a:lstStyle/>
        <a:p>
          <a:endParaRPr lang="en-US"/>
        </a:p>
      </dgm:t>
    </dgm:pt>
  </dgm:ptLst>
  <dgm:cxnLst>
    <dgm:cxn modelId="{BBD9092D-8F45-4ED0-AE44-E7C9DD1D25FE}" srcId="{3E5024C2-C312-48A1-A7D1-CA6A035AD863}" destId="{A68D1175-CF84-4321-B29E-7BD272D0F5A7}" srcOrd="1" destOrd="0" parTransId="{34424FC2-4031-417B-A3B7-D18C912E3395}" sibTransId="{07FB923C-04CD-4D87-B8D7-4FF56BB55EC5}"/>
    <dgm:cxn modelId="{3A8C3981-F9C4-41B9-8FAD-C30D727DC0EE}" type="presOf" srcId="{17A41D70-FF44-4B48-8073-766BE9E9A752}" destId="{18BC7AA1-74A5-486E-B2ED-8905B7DC6B84}" srcOrd="0" destOrd="0" presId="urn:microsoft.com/office/officeart/2005/8/layout/hProcess3"/>
    <dgm:cxn modelId="{583C1A9C-12CD-4AB5-97CB-5A134F94FEF9}" srcId="{3E5024C2-C312-48A1-A7D1-CA6A035AD863}" destId="{68046DBA-521F-4B13-8BE6-9D61B137C74B}" srcOrd="0" destOrd="0" parTransId="{B4F042CC-0536-4186-8086-2A2CBC5730FE}" sibTransId="{2CA98AF4-6B0B-419A-8D58-BAC455C4ADA7}"/>
    <dgm:cxn modelId="{6416F347-1909-436F-8D7C-6FFDDD9EC0AA}" type="presOf" srcId="{68046DBA-521F-4B13-8BE6-9D61B137C74B}" destId="{B2B1B3AD-FEE3-4C9B-A722-36718C651570}" srcOrd="0" destOrd="0" presId="urn:microsoft.com/office/officeart/2005/8/layout/hProcess3"/>
    <dgm:cxn modelId="{F9C4D9D8-A93D-40ED-BBD6-944221355A6C}" type="presOf" srcId="{3E5024C2-C312-48A1-A7D1-CA6A035AD863}" destId="{36623533-E4A1-4D0D-BAD7-0092CE269D8A}" srcOrd="0" destOrd="0" presId="urn:microsoft.com/office/officeart/2005/8/layout/hProcess3"/>
    <dgm:cxn modelId="{01158D1E-3669-4A4F-B8B4-1C765FB63426}" srcId="{3E5024C2-C312-48A1-A7D1-CA6A035AD863}" destId="{17A41D70-FF44-4B48-8073-766BE9E9A752}" srcOrd="2" destOrd="0" parTransId="{41A655F7-2F42-4B4D-B9AF-3948E995BFB7}" sibTransId="{F6BCDBD1-A5EA-4220-AB61-BA6A8C79445B}"/>
    <dgm:cxn modelId="{41316B96-8ADA-474C-879C-F95E06723377}" type="presOf" srcId="{A68D1175-CF84-4321-B29E-7BD272D0F5A7}" destId="{3DC566EB-59E2-440E-B0F2-4B89C889A7B0}" srcOrd="0" destOrd="0" presId="urn:microsoft.com/office/officeart/2005/8/layout/hProcess3"/>
    <dgm:cxn modelId="{DC3B31E9-45B2-42D5-854A-3BC04D723FFB}" type="presParOf" srcId="{36623533-E4A1-4D0D-BAD7-0092CE269D8A}" destId="{8E8AE2F8-4154-4D7E-8CD2-DB1F9E5CE0A2}" srcOrd="0" destOrd="0" presId="urn:microsoft.com/office/officeart/2005/8/layout/hProcess3"/>
    <dgm:cxn modelId="{A2B1D7A6-6D44-4CA4-9AD9-ADDCAD5263BD}" type="presParOf" srcId="{36623533-E4A1-4D0D-BAD7-0092CE269D8A}" destId="{9A31E170-0822-4510-9883-17E365644597}" srcOrd="1" destOrd="0" presId="urn:microsoft.com/office/officeart/2005/8/layout/hProcess3"/>
    <dgm:cxn modelId="{14417B99-DF28-4A3A-927B-F9BE7DEB00BB}" type="presParOf" srcId="{9A31E170-0822-4510-9883-17E365644597}" destId="{862F3507-676D-4D1A-91D1-17E673730270}" srcOrd="0" destOrd="0" presId="urn:microsoft.com/office/officeart/2005/8/layout/hProcess3"/>
    <dgm:cxn modelId="{031D35BE-7C68-4E6D-B80D-BC78788A80C6}" type="presParOf" srcId="{9A31E170-0822-4510-9883-17E365644597}" destId="{22A51B6D-2D3B-45FD-811D-4CB01740F8A6}" srcOrd="1" destOrd="0" presId="urn:microsoft.com/office/officeart/2005/8/layout/hProcess3"/>
    <dgm:cxn modelId="{06373E97-E1DE-471A-9731-264F2C7527B7}" type="presParOf" srcId="{22A51B6D-2D3B-45FD-811D-4CB01740F8A6}" destId="{695739F8-0302-467D-834E-5B1F66C2BF8A}" srcOrd="0" destOrd="0" presId="urn:microsoft.com/office/officeart/2005/8/layout/hProcess3"/>
    <dgm:cxn modelId="{6B79D89A-DD2F-4E93-A0FB-3D559F6EF544}" type="presParOf" srcId="{22A51B6D-2D3B-45FD-811D-4CB01740F8A6}" destId="{B2B1B3AD-FEE3-4C9B-A722-36718C651570}" srcOrd="1" destOrd="0" presId="urn:microsoft.com/office/officeart/2005/8/layout/hProcess3"/>
    <dgm:cxn modelId="{A2B124D5-2B38-4BC4-BEBE-24C882E618F8}" type="presParOf" srcId="{22A51B6D-2D3B-45FD-811D-4CB01740F8A6}" destId="{7AE66D29-520C-44DC-BC2C-A659041AA35B}" srcOrd="2" destOrd="0" presId="urn:microsoft.com/office/officeart/2005/8/layout/hProcess3"/>
    <dgm:cxn modelId="{75714E29-4B6B-453F-9A0B-411DB97E69B1}" type="presParOf" srcId="{22A51B6D-2D3B-45FD-811D-4CB01740F8A6}" destId="{6FE99AF2-263D-4FA4-B3EF-8EA91A597C18}" srcOrd="3" destOrd="0" presId="urn:microsoft.com/office/officeart/2005/8/layout/hProcess3"/>
    <dgm:cxn modelId="{C856048F-9024-45A6-B6B8-ADEF142094C8}" type="presParOf" srcId="{9A31E170-0822-4510-9883-17E365644597}" destId="{7AA3B232-5468-44CB-96FC-5DF3AC34B39B}" srcOrd="2" destOrd="0" presId="urn:microsoft.com/office/officeart/2005/8/layout/hProcess3"/>
    <dgm:cxn modelId="{439AF5DF-A19E-4DFB-8CE0-0A3313747519}" type="presParOf" srcId="{9A31E170-0822-4510-9883-17E365644597}" destId="{461811F5-16B0-48BD-A4FE-46DD8ECD7B96}" srcOrd="3" destOrd="0" presId="urn:microsoft.com/office/officeart/2005/8/layout/hProcess3"/>
    <dgm:cxn modelId="{DE7D1E37-54C4-4B2D-B6AC-5408830FEFA5}" type="presParOf" srcId="{461811F5-16B0-48BD-A4FE-46DD8ECD7B96}" destId="{6C46D8F3-4F72-4635-B80D-CA52F458A06F}" srcOrd="0" destOrd="0" presId="urn:microsoft.com/office/officeart/2005/8/layout/hProcess3"/>
    <dgm:cxn modelId="{77CD0B80-6A74-4BB9-B245-3BDB59801258}" type="presParOf" srcId="{461811F5-16B0-48BD-A4FE-46DD8ECD7B96}" destId="{3DC566EB-59E2-440E-B0F2-4B89C889A7B0}" srcOrd="1" destOrd="0" presId="urn:microsoft.com/office/officeart/2005/8/layout/hProcess3"/>
    <dgm:cxn modelId="{0CC02576-16EA-458A-9BFF-EC6F7F8FD19C}" type="presParOf" srcId="{461811F5-16B0-48BD-A4FE-46DD8ECD7B96}" destId="{580DEDB5-0B5D-42D3-A60F-76BCE6F94E6C}" srcOrd="2" destOrd="0" presId="urn:microsoft.com/office/officeart/2005/8/layout/hProcess3"/>
    <dgm:cxn modelId="{BCFAE036-9201-44C8-B980-C64191A78D8D}" type="presParOf" srcId="{461811F5-16B0-48BD-A4FE-46DD8ECD7B96}" destId="{425443E6-374E-4E40-80B7-A274CB86E10D}" srcOrd="3" destOrd="0" presId="urn:microsoft.com/office/officeart/2005/8/layout/hProcess3"/>
    <dgm:cxn modelId="{CD217AF7-97B8-4297-A1F1-2C3DBE438B1B}" type="presParOf" srcId="{9A31E170-0822-4510-9883-17E365644597}" destId="{93D5BCBC-8133-4E21-B426-3CDAF30D237E}" srcOrd="4" destOrd="0" presId="urn:microsoft.com/office/officeart/2005/8/layout/hProcess3"/>
    <dgm:cxn modelId="{DBAD7077-19B0-4BB6-93B2-EDFAAFA56D56}" type="presParOf" srcId="{9A31E170-0822-4510-9883-17E365644597}" destId="{904FCC2D-1DAF-43EF-9666-4BFA2EA2F174}" srcOrd="5" destOrd="0" presId="urn:microsoft.com/office/officeart/2005/8/layout/hProcess3"/>
    <dgm:cxn modelId="{923C4990-B9A0-4853-9310-C221FA8993E8}" type="presParOf" srcId="{904FCC2D-1DAF-43EF-9666-4BFA2EA2F174}" destId="{B204374B-1D10-452E-8F91-0A0723366121}" srcOrd="0" destOrd="0" presId="urn:microsoft.com/office/officeart/2005/8/layout/hProcess3"/>
    <dgm:cxn modelId="{4E37484E-4D7D-4043-A2F9-A8E51A44940A}" type="presParOf" srcId="{904FCC2D-1DAF-43EF-9666-4BFA2EA2F174}" destId="{18BC7AA1-74A5-486E-B2ED-8905B7DC6B84}" srcOrd="1" destOrd="0" presId="urn:microsoft.com/office/officeart/2005/8/layout/hProcess3"/>
    <dgm:cxn modelId="{DC894213-180A-4571-8EB6-53159234A2B9}" type="presParOf" srcId="{904FCC2D-1DAF-43EF-9666-4BFA2EA2F174}" destId="{E0617AE5-63D1-4674-8B46-2E1A3130701E}" srcOrd="2" destOrd="0" presId="urn:microsoft.com/office/officeart/2005/8/layout/hProcess3"/>
    <dgm:cxn modelId="{20FD3C75-AE45-4031-82BA-ADEEDA5CAAC7}" type="presParOf" srcId="{904FCC2D-1DAF-43EF-9666-4BFA2EA2F174}" destId="{7A206F13-2367-4ACE-8AFB-0ADAC0D477D3}" srcOrd="3" destOrd="0" presId="urn:microsoft.com/office/officeart/2005/8/layout/hProcess3"/>
    <dgm:cxn modelId="{BFB9D07C-0531-4B95-88A5-571523BC3583}" type="presParOf" srcId="{9A31E170-0822-4510-9883-17E365644597}" destId="{68B7ECC7-7438-4DD4-A52E-469A8AFB2052}" srcOrd="6" destOrd="0" presId="urn:microsoft.com/office/officeart/2005/8/layout/hProcess3"/>
    <dgm:cxn modelId="{1506872D-F834-4058-A6D0-195C0E2E840A}" type="presParOf" srcId="{9A31E170-0822-4510-9883-17E365644597}" destId="{46E0C561-327E-442D-ADEC-8930F1BFFCBF}" srcOrd="7" destOrd="0" presId="urn:microsoft.com/office/officeart/2005/8/layout/hProcess3"/>
    <dgm:cxn modelId="{69A758B8-21E3-4900-B712-1D4F4F5A3B85}" type="presParOf" srcId="{9A31E170-0822-4510-9883-17E365644597}" destId="{3921B05B-4C49-4A0D-A8A4-B565F8CE3940}" srcOrd="8" destOrd="0" presId="urn:microsoft.com/office/officeart/2005/8/layout/h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1866818-E243-46E0-9D7A-61C462F37159}" type="doc">
      <dgm:prSet loTypeId="urn:microsoft.com/office/officeart/2005/8/layout/hProcess3" loCatId="process" qsTypeId="urn:microsoft.com/office/officeart/2005/8/quickstyle/simple1" qsCatId="simple" csTypeId="urn:microsoft.com/office/officeart/2005/8/colors/accent1_2" csCatId="accent1" phldr="1"/>
      <dgm:spPr/>
    </dgm:pt>
    <dgm:pt modelId="{9459B807-BB5E-4AB8-9CB6-50118143595D}">
      <dgm:prSet phldrT="[Text]"/>
      <dgm:spPr/>
      <dgm:t>
        <a:bodyPr/>
        <a:lstStyle/>
        <a:p>
          <a:r>
            <a:rPr lang="en-US" dirty="0" smtClean="0"/>
            <a:t>Evaluation</a:t>
          </a:r>
          <a:endParaRPr lang="en-US" dirty="0"/>
        </a:p>
      </dgm:t>
    </dgm:pt>
    <dgm:pt modelId="{853CD8B4-2FCA-4D39-B959-798995B0AC49}" type="parTrans" cxnId="{4AD124D5-719E-47C1-8AF4-8271CA504080}">
      <dgm:prSet/>
      <dgm:spPr/>
      <dgm:t>
        <a:bodyPr/>
        <a:lstStyle/>
        <a:p>
          <a:endParaRPr lang="en-US"/>
        </a:p>
      </dgm:t>
    </dgm:pt>
    <dgm:pt modelId="{E9D562AC-5673-4749-AD9F-694AFB807D8F}" type="sibTrans" cxnId="{4AD124D5-719E-47C1-8AF4-8271CA504080}">
      <dgm:prSet/>
      <dgm:spPr/>
      <dgm:t>
        <a:bodyPr/>
        <a:lstStyle/>
        <a:p>
          <a:endParaRPr lang="en-US"/>
        </a:p>
      </dgm:t>
    </dgm:pt>
    <dgm:pt modelId="{1A9A91FB-17CB-4D3C-8C46-AD33A45C7EB8}">
      <dgm:prSet phldrT="[Text]"/>
      <dgm:spPr/>
      <dgm:t>
        <a:bodyPr/>
        <a:lstStyle/>
        <a:p>
          <a:r>
            <a:rPr lang="en-US" dirty="0" smtClean="0"/>
            <a:t>Reevaluation</a:t>
          </a:r>
          <a:endParaRPr lang="en-US" dirty="0"/>
        </a:p>
      </dgm:t>
    </dgm:pt>
    <dgm:pt modelId="{F7693C45-0120-43DD-9BB2-5ED85016E171}" type="parTrans" cxnId="{7984DD58-1570-4A47-96C8-CF89CAAD6AD2}">
      <dgm:prSet/>
      <dgm:spPr/>
      <dgm:t>
        <a:bodyPr/>
        <a:lstStyle/>
        <a:p>
          <a:endParaRPr lang="en-US"/>
        </a:p>
      </dgm:t>
    </dgm:pt>
    <dgm:pt modelId="{E1836C8F-A8D6-4BD2-A2B0-07AD813A9AB9}" type="sibTrans" cxnId="{7984DD58-1570-4A47-96C8-CF89CAAD6AD2}">
      <dgm:prSet/>
      <dgm:spPr/>
      <dgm:t>
        <a:bodyPr/>
        <a:lstStyle/>
        <a:p>
          <a:endParaRPr lang="en-US"/>
        </a:p>
      </dgm:t>
    </dgm:pt>
    <dgm:pt modelId="{857670D8-95EA-49DB-B8CE-E9616460C63D}" type="pres">
      <dgm:prSet presAssocID="{F1866818-E243-46E0-9D7A-61C462F37159}" presName="Name0" presStyleCnt="0">
        <dgm:presLayoutVars>
          <dgm:dir/>
          <dgm:animLvl val="lvl"/>
          <dgm:resizeHandles val="exact"/>
        </dgm:presLayoutVars>
      </dgm:prSet>
      <dgm:spPr/>
    </dgm:pt>
    <dgm:pt modelId="{FC4D88AC-C334-48F8-A9D2-BF3401A1B315}" type="pres">
      <dgm:prSet presAssocID="{F1866818-E243-46E0-9D7A-61C462F37159}" presName="dummy" presStyleCnt="0"/>
      <dgm:spPr/>
    </dgm:pt>
    <dgm:pt modelId="{C3CFDE47-DD87-4FB4-B2CA-BA5909455EF9}" type="pres">
      <dgm:prSet presAssocID="{F1866818-E243-46E0-9D7A-61C462F37159}" presName="linH" presStyleCnt="0"/>
      <dgm:spPr/>
    </dgm:pt>
    <dgm:pt modelId="{442527DC-20C0-41B5-8B16-360B2BED0F88}" type="pres">
      <dgm:prSet presAssocID="{F1866818-E243-46E0-9D7A-61C462F37159}" presName="padding1" presStyleCnt="0"/>
      <dgm:spPr/>
    </dgm:pt>
    <dgm:pt modelId="{D8795B1B-19C1-439C-9B4F-B4A069D60722}" type="pres">
      <dgm:prSet presAssocID="{9459B807-BB5E-4AB8-9CB6-50118143595D}" presName="linV" presStyleCnt="0"/>
      <dgm:spPr/>
    </dgm:pt>
    <dgm:pt modelId="{7C0CFEA2-CCC8-4980-AD15-19B2EDE7729C}" type="pres">
      <dgm:prSet presAssocID="{9459B807-BB5E-4AB8-9CB6-50118143595D}" presName="spVertical1" presStyleCnt="0"/>
      <dgm:spPr/>
    </dgm:pt>
    <dgm:pt modelId="{99EB3CF6-CA70-411D-83D9-DA64A8F16F03}" type="pres">
      <dgm:prSet presAssocID="{9459B807-BB5E-4AB8-9CB6-50118143595D}" presName="parTx" presStyleLbl="revTx" presStyleIdx="0" presStyleCnt="2">
        <dgm:presLayoutVars>
          <dgm:chMax val="0"/>
          <dgm:chPref val="0"/>
          <dgm:bulletEnabled val="1"/>
        </dgm:presLayoutVars>
      </dgm:prSet>
      <dgm:spPr/>
      <dgm:t>
        <a:bodyPr/>
        <a:lstStyle/>
        <a:p>
          <a:endParaRPr lang="en-US"/>
        </a:p>
      </dgm:t>
    </dgm:pt>
    <dgm:pt modelId="{C15BF4F3-8A06-4AD9-8BE4-6A45A5CE4A65}" type="pres">
      <dgm:prSet presAssocID="{9459B807-BB5E-4AB8-9CB6-50118143595D}" presName="spVertical2" presStyleCnt="0"/>
      <dgm:spPr/>
    </dgm:pt>
    <dgm:pt modelId="{6CA57AAD-D579-41F9-9BD4-6D14C7FF50C6}" type="pres">
      <dgm:prSet presAssocID="{9459B807-BB5E-4AB8-9CB6-50118143595D}" presName="spVertical3" presStyleCnt="0"/>
      <dgm:spPr/>
    </dgm:pt>
    <dgm:pt modelId="{F31A16C2-11FA-4559-B876-7074DBE635A9}" type="pres">
      <dgm:prSet presAssocID="{E9D562AC-5673-4749-AD9F-694AFB807D8F}" presName="space" presStyleCnt="0"/>
      <dgm:spPr/>
    </dgm:pt>
    <dgm:pt modelId="{172DCA8A-C600-4211-9A29-A4DD0391B744}" type="pres">
      <dgm:prSet presAssocID="{1A9A91FB-17CB-4D3C-8C46-AD33A45C7EB8}" presName="linV" presStyleCnt="0"/>
      <dgm:spPr/>
    </dgm:pt>
    <dgm:pt modelId="{A3AA0713-2E01-43C0-BE31-6392BCA9D5A7}" type="pres">
      <dgm:prSet presAssocID="{1A9A91FB-17CB-4D3C-8C46-AD33A45C7EB8}" presName="spVertical1" presStyleCnt="0"/>
      <dgm:spPr/>
    </dgm:pt>
    <dgm:pt modelId="{4A0BE555-C38A-43AC-84AD-4FFA4C14E12E}" type="pres">
      <dgm:prSet presAssocID="{1A9A91FB-17CB-4D3C-8C46-AD33A45C7EB8}" presName="parTx" presStyleLbl="revTx" presStyleIdx="1" presStyleCnt="2">
        <dgm:presLayoutVars>
          <dgm:chMax val="0"/>
          <dgm:chPref val="0"/>
          <dgm:bulletEnabled val="1"/>
        </dgm:presLayoutVars>
      </dgm:prSet>
      <dgm:spPr/>
      <dgm:t>
        <a:bodyPr/>
        <a:lstStyle/>
        <a:p>
          <a:endParaRPr lang="en-US"/>
        </a:p>
      </dgm:t>
    </dgm:pt>
    <dgm:pt modelId="{F571C216-9A44-4CC0-8CCD-7CA572930C89}" type="pres">
      <dgm:prSet presAssocID="{1A9A91FB-17CB-4D3C-8C46-AD33A45C7EB8}" presName="spVertical2" presStyleCnt="0"/>
      <dgm:spPr/>
    </dgm:pt>
    <dgm:pt modelId="{9C72C905-1926-44EA-887F-5FD98148ECF2}" type="pres">
      <dgm:prSet presAssocID="{1A9A91FB-17CB-4D3C-8C46-AD33A45C7EB8}" presName="spVertical3" presStyleCnt="0"/>
      <dgm:spPr/>
    </dgm:pt>
    <dgm:pt modelId="{C9CD06D7-C626-41EB-94C8-FFED1C753CA1}" type="pres">
      <dgm:prSet presAssocID="{F1866818-E243-46E0-9D7A-61C462F37159}" presName="padding2" presStyleCnt="0"/>
      <dgm:spPr/>
    </dgm:pt>
    <dgm:pt modelId="{39DABA69-68D6-4733-999A-A7BB14C7897B}" type="pres">
      <dgm:prSet presAssocID="{F1866818-E243-46E0-9D7A-61C462F37159}" presName="negArrow" presStyleCnt="0"/>
      <dgm:spPr/>
    </dgm:pt>
    <dgm:pt modelId="{C51EA121-F61C-4531-B545-414077259E3D}" type="pres">
      <dgm:prSet presAssocID="{F1866818-E243-46E0-9D7A-61C462F37159}" presName="backgroundArrow" presStyleLbl="node1" presStyleIdx="0" presStyleCnt="1"/>
      <dgm:spPr/>
    </dgm:pt>
  </dgm:ptLst>
  <dgm:cxnLst>
    <dgm:cxn modelId="{976495B8-D018-46FE-A8CB-C25D98D4FB67}" type="presOf" srcId="{1A9A91FB-17CB-4D3C-8C46-AD33A45C7EB8}" destId="{4A0BE555-C38A-43AC-84AD-4FFA4C14E12E}" srcOrd="0" destOrd="0" presId="urn:microsoft.com/office/officeart/2005/8/layout/hProcess3"/>
    <dgm:cxn modelId="{B37139E9-D558-435E-A91B-7530895EA1A2}" type="presOf" srcId="{9459B807-BB5E-4AB8-9CB6-50118143595D}" destId="{99EB3CF6-CA70-411D-83D9-DA64A8F16F03}" srcOrd="0" destOrd="0" presId="urn:microsoft.com/office/officeart/2005/8/layout/hProcess3"/>
    <dgm:cxn modelId="{2BA7EDCC-435B-4AB7-8E30-3379D4AFFD12}" type="presOf" srcId="{F1866818-E243-46E0-9D7A-61C462F37159}" destId="{857670D8-95EA-49DB-B8CE-E9616460C63D}" srcOrd="0" destOrd="0" presId="urn:microsoft.com/office/officeart/2005/8/layout/hProcess3"/>
    <dgm:cxn modelId="{4AD124D5-719E-47C1-8AF4-8271CA504080}" srcId="{F1866818-E243-46E0-9D7A-61C462F37159}" destId="{9459B807-BB5E-4AB8-9CB6-50118143595D}" srcOrd="0" destOrd="0" parTransId="{853CD8B4-2FCA-4D39-B959-798995B0AC49}" sibTransId="{E9D562AC-5673-4749-AD9F-694AFB807D8F}"/>
    <dgm:cxn modelId="{7984DD58-1570-4A47-96C8-CF89CAAD6AD2}" srcId="{F1866818-E243-46E0-9D7A-61C462F37159}" destId="{1A9A91FB-17CB-4D3C-8C46-AD33A45C7EB8}" srcOrd="1" destOrd="0" parTransId="{F7693C45-0120-43DD-9BB2-5ED85016E171}" sibTransId="{E1836C8F-A8D6-4BD2-A2B0-07AD813A9AB9}"/>
    <dgm:cxn modelId="{8D42F46C-7DB1-45D3-A963-7996764FA8E3}" type="presParOf" srcId="{857670D8-95EA-49DB-B8CE-E9616460C63D}" destId="{FC4D88AC-C334-48F8-A9D2-BF3401A1B315}" srcOrd="0" destOrd="0" presId="urn:microsoft.com/office/officeart/2005/8/layout/hProcess3"/>
    <dgm:cxn modelId="{312C09B2-223E-4591-8C40-0CC9D9C9DE84}" type="presParOf" srcId="{857670D8-95EA-49DB-B8CE-E9616460C63D}" destId="{C3CFDE47-DD87-4FB4-B2CA-BA5909455EF9}" srcOrd="1" destOrd="0" presId="urn:microsoft.com/office/officeart/2005/8/layout/hProcess3"/>
    <dgm:cxn modelId="{224CEDE7-E6A2-41AB-8A5B-26965AD870BB}" type="presParOf" srcId="{C3CFDE47-DD87-4FB4-B2CA-BA5909455EF9}" destId="{442527DC-20C0-41B5-8B16-360B2BED0F88}" srcOrd="0" destOrd="0" presId="urn:microsoft.com/office/officeart/2005/8/layout/hProcess3"/>
    <dgm:cxn modelId="{6F8D0363-C9CE-49AC-AAB7-15129FAE4DBA}" type="presParOf" srcId="{C3CFDE47-DD87-4FB4-B2CA-BA5909455EF9}" destId="{D8795B1B-19C1-439C-9B4F-B4A069D60722}" srcOrd="1" destOrd="0" presId="urn:microsoft.com/office/officeart/2005/8/layout/hProcess3"/>
    <dgm:cxn modelId="{D4CE1F99-A130-445D-BD1B-FADBAB11391D}" type="presParOf" srcId="{D8795B1B-19C1-439C-9B4F-B4A069D60722}" destId="{7C0CFEA2-CCC8-4980-AD15-19B2EDE7729C}" srcOrd="0" destOrd="0" presId="urn:microsoft.com/office/officeart/2005/8/layout/hProcess3"/>
    <dgm:cxn modelId="{75079CAF-80FA-4F07-BD56-CED736FCD01D}" type="presParOf" srcId="{D8795B1B-19C1-439C-9B4F-B4A069D60722}" destId="{99EB3CF6-CA70-411D-83D9-DA64A8F16F03}" srcOrd="1" destOrd="0" presId="urn:microsoft.com/office/officeart/2005/8/layout/hProcess3"/>
    <dgm:cxn modelId="{DE909803-5BE1-49D0-9323-8319F0D52E53}" type="presParOf" srcId="{D8795B1B-19C1-439C-9B4F-B4A069D60722}" destId="{C15BF4F3-8A06-4AD9-8BE4-6A45A5CE4A65}" srcOrd="2" destOrd="0" presId="urn:microsoft.com/office/officeart/2005/8/layout/hProcess3"/>
    <dgm:cxn modelId="{A26F1E6C-A35B-4F13-AF80-A2D4F5631548}" type="presParOf" srcId="{D8795B1B-19C1-439C-9B4F-B4A069D60722}" destId="{6CA57AAD-D579-41F9-9BD4-6D14C7FF50C6}" srcOrd="3" destOrd="0" presId="urn:microsoft.com/office/officeart/2005/8/layout/hProcess3"/>
    <dgm:cxn modelId="{C86F4E05-5486-47EC-BEC1-0C91F7D7250F}" type="presParOf" srcId="{C3CFDE47-DD87-4FB4-B2CA-BA5909455EF9}" destId="{F31A16C2-11FA-4559-B876-7074DBE635A9}" srcOrd="2" destOrd="0" presId="urn:microsoft.com/office/officeart/2005/8/layout/hProcess3"/>
    <dgm:cxn modelId="{178AE488-1DEC-47D2-B958-715A55A7C696}" type="presParOf" srcId="{C3CFDE47-DD87-4FB4-B2CA-BA5909455EF9}" destId="{172DCA8A-C600-4211-9A29-A4DD0391B744}" srcOrd="3" destOrd="0" presId="urn:microsoft.com/office/officeart/2005/8/layout/hProcess3"/>
    <dgm:cxn modelId="{2B4E550C-65B1-4D57-8754-68ACA43CD30C}" type="presParOf" srcId="{172DCA8A-C600-4211-9A29-A4DD0391B744}" destId="{A3AA0713-2E01-43C0-BE31-6392BCA9D5A7}" srcOrd="0" destOrd="0" presId="urn:microsoft.com/office/officeart/2005/8/layout/hProcess3"/>
    <dgm:cxn modelId="{81C45669-B239-475A-92C5-2CB78BD213E3}" type="presParOf" srcId="{172DCA8A-C600-4211-9A29-A4DD0391B744}" destId="{4A0BE555-C38A-43AC-84AD-4FFA4C14E12E}" srcOrd="1" destOrd="0" presId="urn:microsoft.com/office/officeart/2005/8/layout/hProcess3"/>
    <dgm:cxn modelId="{91FC2497-8203-48F6-9E5D-1083D4FA4519}" type="presParOf" srcId="{172DCA8A-C600-4211-9A29-A4DD0391B744}" destId="{F571C216-9A44-4CC0-8CCD-7CA572930C89}" srcOrd="2" destOrd="0" presId="urn:microsoft.com/office/officeart/2005/8/layout/hProcess3"/>
    <dgm:cxn modelId="{350905A5-01C2-439A-A4D0-FD69E10AAC47}" type="presParOf" srcId="{172DCA8A-C600-4211-9A29-A4DD0391B744}" destId="{9C72C905-1926-44EA-887F-5FD98148ECF2}" srcOrd="3" destOrd="0" presId="urn:microsoft.com/office/officeart/2005/8/layout/hProcess3"/>
    <dgm:cxn modelId="{C9105503-5DFC-4E91-B4B7-3916C791CDB2}" type="presParOf" srcId="{C3CFDE47-DD87-4FB4-B2CA-BA5909455EF9}" destId="{C9CD06D7-C626-41EB-94C8-FFED1C753CA1}" srcOrd="4" destOrd="0" presId="urn:microsoft.com/office/officeart/2005/8/layout/hProcess3"/>
    <dgm:cxn modelId="{E8AAD556-7900-406D-BA7A-A4B3D3E7F554}" type="presParOf" srcId="{C3CFDE47-DD87-4FB4-B2CA-BA5909455EF9}" destId="{39DABA69-68D6-4733-999A-A7BB14C7897B}" srcOrd="5" destOrd="0" presId="urn:microsoft.com/office/officeart/2005/8/layout/hProcess3"/>
    <dgm:cxn modelId="{9461306D-80F7-4A1F-A32A-5791B3555EF2}" type="presParOf" srcId="{C3CFDE47-DD87-4FB4-B2CA-BA5909455EF9}" destId="{C51EA121-F61C-4531-B545-414077259E3D}" srcOrd="6" destOrd="0" presId="urn:microsoft.com/office/officeart/2005/8/layout/h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67BC25-6991-4D57-8850-757242CB6624}">
      <dsp:nvSpPr>
        <dsp:cNvPr id="0" name=""/>
        <dsp:cNvSpPr/>
      </dsp:nvSpPr>
      <dsp:spPr>
        <a:xfrm>
          <a:off x="2843555" y="485616"/>
          <a:ext cx="374688" cy="91440"/>
        </a:xfrm>
        <a:custGeom>
          <a:avLst/>
          <a:gdLst/>
          <a:ahLst/>
          <a:cxnLst/>
          <a:rect l="0" t="0" r="0" b="0"/>
          <a:pathLst>
            <a:path>
              <a:moveTo>
                <a:pt x="0" y="45720"/>
              </a:moveTo>
              <a:lnTo>
                <a:pt x="374688"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020767" y="529309"/>
        <a:ext cx="20264" cy="4052"/>
      </dsp:txXfrm>
    </dsp:sp>
    <dsp:sp modelId="{4181F598-1384-4338-AACA-1191C0BD4C7E}">
      <dsp:nvSpPr>
        <dsp:cNvPr id="0" name=""/>
        <dsp:cNvSpPr/>
      </dsp:nvSpPr>
      <dsp:spPr>
        <a:xfrm>
          <a:off x="1083230" y="2698"/>
          <a:ext cx="1762124" cy="1057274"/>
        </a:xfrm>
        <a:prstGeom prst="rect">
          <a:avLst/>
        </a:prstGeom>
        <a:gradFill rotWithShape="0">
          <a:gsLst>
            <a:gs pos="0">
              <a:schemeClr val="accent1">
                <a:hueOff val="0"/>
                <a:satOff val="0"/>
                <a:lumOff val="0"/>
                <a:alphaOff val="0"/>
                <a:tint val="50000"/>
                <a:shade val="86000"/>
                <a:satMod val="140000"/>
              </a:schemeClr>
            </a:gs>
            <a:gs pos="45000">
              <a:schemeClr val="accent1">
                <a:hueOff val="0"/>
                <a:satOff val="0"/>
                <a:lumOff val="0"/>
                <a:alphaOff val="0"/>
                <a:tint val="48000"/>
                <a:satMod val="150000"/>
              </a:schemeClr>
            </a:gs>
            <a:gs pos="100000">
              <a:schemeClr val="accent1">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smtClean="0"/>
            <a:t>Management </a:t>
          </a:r>
          <a:r>
            <a:rPr lang="en-US" sz="1400" kern="1200" smtClean="0"/>
            <a:t>Commitment </a:t>
          </a:r>
          <a:r>
            <a:rPr lang="en-US" sz="1400" kern="1200" smtClean="0"/>
            <a:t>to </a:t>
          </a:r>
          <a:r>
            <a:rPr lang="en-US" sz="1400" kern="1200" smtClean="0"/>
            <a:t>Employee Safety (Policy Statement</a:t>
          </a:r>
          <a:r>
            <a:rPr lang="en-US" sz="1400" kern="1200" dirty="0" smtClean="0"/>
            <a:t>)</a:t>
          </a:r>
          <a:endParaRPr lang="en-US" sz="1400" kern="1200" dirty="0"/>
        </a:p>
      </dsp:txBody>
      <dsp:txXfrm>
        <a:off x="1083230" y="2698"/>
        <a:ext cx="1762124" cy="1057274"/>
      </dsp:txXfrm>
    </dsp:sp>
    <dsp:sp modelId="{C351BDE0-89F1-4F34-BFF5-FF11965D1742}">
      <dsp:nvSpPr>
        <dsp:cNvPr id="0" name=""/>
        <dsp:cNvSpPr/>
      </dsp:nvSpPr>
      <dsp:spPr>
        <a:xfrm>
          <a:off x="1964293" y="1058173"/>
          <a:ext cx="2167413" cy="374688"/>
        </a:xfrm>
        <a:custGeom>
          <a:avLst/>
          <a:gdLst/>
          <a:ahLst/>
          <a:cxnLst/>
          <a:rect l="0" t="0" r="0" b="0"/>
          <a:pathLst>
            <a:path>
              <a:moveTo>
                <a:pt x="2167413" y="0"/>
              </a:moveTo>
              <a:lnTo>
                <a:pt x="2167413" y="204444"/>
              </a:lnTo>
              <a:lnTo>
                <a:pt x="0" y="204444"/>
              </a:lnTo>
              <a:lnTo>
                <a:pt x="0" y="374688"/>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992875" y="1243491"/>
        <a:ext cx="110249" cy="4052"/>
      </dsp:txXfrm>
    </dsp:sp>
    <dsp:sp modelId="{6D27683C-2FB3-404F-B05C-7BB3B2AF5B57}">
      <dsp:nvSpPr>
        <dsp:cNvPr id="0" name=""/>
        <dsp:cNvSpPr/>
      </dsp:nvSpPr>
      <dsp:spPr>
        <a:xfrm>
          <a:off x="3250644" y="2698"/>
          <a:ext cx="1762124" cy="1057274"/>
        </a:xfrm>
        <a:prstGeom prst="rect">
          <a:avLst/>
        </a:prstGeom>
        <a:gradFill rotWithShape="0">
          <a:gsLst>
            <a:gs pos="0">
              <a:schemeClr val="accent1">
                <a:hueOff val="0"/>
                <a:satOff val="0"/>
                <a:lumOff val="0"/>
                <a:alphaOff val="0"/>
                <a:tint val="50000"/>
                <a:shade val="86000"/>
                <a:satMod val="140000"/>
              </a:schemeClr>
            </a:gs>
            <a:gs pos="45000">
              <a:schemeClr val="accent1">
                <a:hueOff val="0"/>
                <a:satOff val="0"/>
                <a:lumOff val="0"/>
                <a:alphaOff val="0"/>
                <a:tint val="48000"/>
                <a:satMod val="150000"/>
              </a:schemeClr>
            </a:gs>
            <a:gs pos="100000">
              <a:schemeClr val="accent1">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smtClean="0"/>
            <a:t>Hazard </a:t>
          </a:r>
          <a:r>
            <a:rPr lang="en-US" sz="1400" kern="1200" smtClean="0"/>
            <a:t>Recognition </a:t>
          </a:r>
          <a:r>
            <a:rPr lang="en-US" sz="1400" kern="1200" dirty="0" smtClean="0"/>
            <a:t>&amp; </a:t>
          </a:r>
          <a:r>
            <a:rPr lang="en-US" sz="1400" kern="1200" dirty="0" smtClean="0"/>
            <a:t>Identification</a:t>
          </a:r>
          <a:endParaRPr lang="en-US" sz="1400" kern="1200" dirty="0"/>
        </a:p>
      </dsp:txBody>
      <dsp:txXfrm>
        <a:off x="3250644" y="2698"/>
        <a:ext cx="1762124" cy="1057274"/>
      </dsp:txXfrm>
    </dsp:sp>
    <dsp:sp modelId="{D5F2C2F2-EE30-418A-A550-58C2323B0D32}">
      <dsp:nvSpPr>
        <dsp:cNvPr id="0" name=""/>
        <dsp:cNvSpPr/>
      </dsp:nvSpPr>
      <dsp:spPr>
        <a:xfrm>
          <a:off x="2843555" y="1948180"/>
          <a:ext cx="374688" cy="91440"/>
        </a:xfrm>
        <a:custGeom>
          <a:avLst/>
          <a:gdLst/>
          <a:ahLst/>
          <a:cxnLst/>
          <a:rect l="0" t="0" r="0" b="0"/>
          <a:pathLst>
            <a:path>
              <a:moveTo>
                <a:pt x="0" y="45720"/>
              </a:moveTo>
              <a:lnTo>
                <a:pt x="374688"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020767" y="1991873"/>
        <a:ext cx="20264" cy="4052"/>
      </dsp:txXfrm>
    </dsp:sp>
    <dsp:sp modelId="{145FDFAA-B6B3-47AE-967C-908EE245920B}">
      <dsp:nvSpPr>
        <dsp:cNvPr id="0" name=""/>
        <dsp:cNvSpPr/>
      </dsp:nvSpPr>
      <dsp:spPr>
        <a:xfrm>
          <a:off x="1083230" y="1465262"/>
          <a:ext cx="1762124" cy="1057274"/>
        </a:xfrm>
        <a:prstGeom prst="rect">
          <a:avLst/>
        </a:prstGeom>
        <a:gradFill rotWithShape="0">
          <a:gsLst>
            <a:gs pos="0">
              <a:schemeClr val="accent1">
                <a:hueOff val="0"/>
                <a:satOff val="0"/>
                <a:lumOff val="0"/>
                <a:alphaOff val="0"/>
                <a:tint val="50000"/>
                <a:shade val="86000"/>
                <a:satMod val="140000"/>
              </a:schemeClr>
            </a:gs>
            <a:gs pos="45000">
              <a:schemeClr val="accent1">
                <a:hueOff val="0"/>
                <a:satOff val="0"/>
                <a:lumOff val="0"/>
                <a:alphaOff val="0"/>
                <a:tint val="48000"/>
                <a:satMod val="150000"/>
              </a:schemeClr>
            </a:gs>
            <a:gs pos="100000">
              <a:schemeClr val="accent1">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Exposure Evaluation &amp; Risk Assessment</a:t>
          </a:r>
          <a:endParaRPr lang="en-US" sz="1400" kern="1200" dirty="0"/>
        </a:p>
      </dsp:txBody>
      <dsp:txXfrm>
        <a:off x="1083230" y="1465262"/>
        <a:ext cx="1762124" cy="1057274"/>
      </dsp:txXfrm>
    </dsp:sp>
    <dsp:sp modelId="{0B004FB2-C04F-4AB7-904A-722D2372725F}">
      <dsp:nvSpPr>
        <dsp:cNvPr id="0" name=""/>
        <dsp:cNvSpPr/>
      </dsp:nvSpPr>
      <dsp:spPr>
        <a:xfrm>
          <a:off x="1964293" y="2520737"/>
          <a:ext cx="2167413" cy="374688"/>
        </a:xfrm>
        <a:custGeom>
          <a:avLst/>
          <a:gdLst/>
          <a:ahLst/>
          <a:cxnLst/>
          <a:rect l="0" t="0" r="0" b="0"/>
          <a:pathLst>
            <a:path>
              <a:moveTo>
                <a:pt x="2167413" y="0"/>
              </a:moveTo>
              <a:lnTo>
                <a:pt x="2167413" y="204444"/>
              </a:lnTo>
              <a:lnTo>
                <a:pt x="0" y="204444"/>
              </a:lnTo>
              <a:lnTo>
                <a:pt x="0" y="374688"/>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992875" y="2706055"/>
        <a:ext cx="110249" cy="4052"/>
      </dsp:txXfrm>
    </dsp:sp>
    <dsp:sp modelId="{20ED5F56-2508-4421-A044-ACDD5C1F47ED}">
      <dsp:nvSpPr>
        <dsp:cNvPr id="0" name=""/>
        <dsp:cNvSpPr/>
      </dsp:nvSpPr>
      <dsp:spPr>
        <a:xfrm>
          <a:off x="3250644" y="1465262"/>
          <a:ext cx="1762124" cy="1057274"/>
        </a:xfrm>
        <a:prstGeom prst="rect">
          <a:avLst/>
        </a:prstGeom>
        <a:gradFill rotWithShape="0">
          <a:gsLst>
            <a:gs pos="0">
              <a:schemeClr val="accent1">
                <a:hueOff val="0"/>
                <a:satOff val="0"/>
                <a:lumOff val="0"/>
                <a:alphaOff val="0"/>
                <a:tint val="50000"/>
                <a:shade val="86000"/>
                <a:satMod val="140000"/>
              </a:schemeClr>
            </a:gs>
            <a:gs pos="45000">
              <a:schemeClr val="accent1">
                <a:hueOff val="0"/>
                <a:satOff val="0"/>
                <a:lumOff val="0"/>
                <a:alphaOff val="0"/>
                <a:tint val="48000"/>
                <a:satMod val="150000"/>
              </a:schemeClr>
            </a:gs>
            <a:gs pos="100000">
              <a:schemeClr val="accent1">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Control &amp; Mitigation (e.g. Employee training &amp; education)</a:t>
          </a:r>
          <a:endParaRPr lang="en-US" sz="1400" kern="1200" dirty="0"/>
        </a:p>
      </dsp:txBody>
      <dsp:txXfrm>
        <a:off x="3250644" y="1465262"/>
        <a:ext cx="1762124" cy="1057274"/>
      </dsp:txXfrm>
    </dsp:sp>
    <dsp:sp modelId="{0327773D-EB72-4F1F-BAA4-AB72529222C3}">
      <dsp:nvSpPr>
        <dsp:cNvPr id="0" name=""/>
        <dsp:cNvSpPr/>
      </dsp:nvSpPr>
      <dsp:spPr>
        <a:xfrm>
          <a:off x="1083230" y="2927826"/>
          <a:ext cx="1762124" cy="1057274"/>
        </a:xfrm>
        <a:prstGeom prst="rect">
          <a:avLst/>
        </a:prstGeom>
        <a:gradFill rotWithShape="0">
          <a:gsLst>
            <a:gs pos="0">
              <a:schemeClr val="accent1">
                <a:hueOff val="0"/>
                <a:satOff val="0"/>
                <a:lumOff val="0"/>
                <a:alphaOff val="0"/>
                <a:tint val="50000"/>
                <a:shade val="86000"/>
                <a:satMod val="140000"/>
              </a:schemeClr>
            </a:gs>
            <a:gs pos="45000">
              <a:schemeClr val="accent1">
                <a:hueOff val="0"/>
                <a:satOff val="0"/>
                <a:lumOff val="0"/>
                <a:alphaOff val="0"/>
                <a:tint val="48000"/>
                <a:satMod val="150000"/>
              </a:schemeClr>
            </a:gs>
            <a:gs pos="100000">
              <a:schemeClr val="accent1">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Audit or Program Evaluation</a:t>
          </a:r>
          <a:endParaRPr lang="en-US" sz="1400" kern="1200" dirty="0"/>
        </a:p>
      </dsp:txBody>
      <dsp:txXfrm>
        <a:off x="1083230" y="2927826"/>
        <a:ext cx="1762124" cy="10572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21B05B-4C49-4A0D-A8A4-B565F8CE3940}">
      <dsp:nvSpPr>
        <dsp:cNvPr id="0" name=""/>
        <dsp:cNvSpPr/>
      </dsp:nvSpPr>
      <dsp:spPr>
        <a:xfrm>
          <a:off x="0" y="29781"/>
          <a:ext cx="7543800" cy="1261237"/>
        </a:xfrm>
        <a:prstGeom prst="rightArrow">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BC7AA1-74A5-486E-B2ED-8905B7DC6B84}">
      <dsp:nvSpPr>
        <dsp:cNvPr id="0" name=""/>
        <dsp:cNvSpPr/>
      </dsp:nvSpPr>
      <dsp:spPr>
        <a:xfrm>
          <a:off x="5272397" y="345090"/>
          <a:ext cx="1941202" cy="6306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2080" rIns="0" bIns="132080" numCol="1" spcCol="1270" anchor="ctr" anchorCtr="0">
          <a:noAutofit/>
        </a:bodyPr>
        <a:lstStyle/>
        <a:p>
          <a:pPr lvl="0" algn="ctr" defTabSz="577850">
            <a:lnSpc>
              <a:spcPct val="90000"/>
            </a:lnSpc>
            <a:spcBef>
              <a:spcPct val="0"/>
            </a:spcBef>
            <a:spcAft>
              <a:spcPct val="35000"/>
            </a:spcAft>
          </a:pPr>
          <a:r>
            <a:rPr lang="en-US" sz="1300" kern="1200" dirty="0" smtClean="0"/>
            <a:t>Agent Characterization</a:t>
          </a:r>
          <a:endParaRPr lang="en-US" sz="1300" kern="1200" dirty="0"/>
        </a:p>
      </dsp:txBody>
      <dsp:txXfrm>
        <a:off x="5272397" y="345090"/>
        <a:ext cx="1941202" cy="630618"/>
      </dsp:txXfrm>
    </dsp:sp>
    <dsp:sp modelId="{3DC566EB-59E2-440E-B0F2-4B89C889A7B0}">
      <dsp:nvSpPr>
        <dsp:cNvPr id="0" name=""/>
        <dsp:cNvSpPr/>
      </dsp:nvSpPr>
      <dsp:spPr>
        <a:xfrm>
          <a:off x="2942954" y="345090"/>
          <a:ext cx="1941202" cy="6306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2080" rIns="0" bIns="132080" numCol="1" spcCol="1270" anchor="ctr" anchorCtr="0">
          <a:noAutofit/>
        </a:bodyPr>
        <a:lstStyle/>
        <a:p>
          <a:pPr lvl="0" algn="ctr" defTabSz="577850">
            <a:lnSpc>
              <a:spcPct val="90000"/>
            </a:lnSpc>
            <a:spcBef>
              <a:spcPct val="0"/>
            </a:spcBef>
            <a:spcAft>
              <a:spcPct val="35000"/>
            </a:spcAft>
          </a:pPr>
          <a:r>
            <a:rPr lang="en-US" sz="1300" kern="1200" dirty="0" smtClean="0"/>
            <a:t>Work force characterization</a:t>
          </a:r>
          <a:endParaRPr lang="en-US" sz="1300" kern="1200" dirty="0"/>
        </a:p>
      </dsp:txBody>
      <dsp:txXfrm>
        <a:off x="2942954" y="345090"/>
        <a:ext cx="1941202" cy="630618"/>
      </dsp:txXfrm>
    </dsp:sp>
    <dsp:sp modelId="{B2B1B3AD-FEE3-4C9B-A722-36718C651570}">
      <dsp:nvSpPr>
        <dsp:cNvPr id="0" name=""/>
        <dsp:cNvSpPr/>
      </dsp:nvSpPr>
      <dsp:spPr>
        <a:xfrm>
          <a:off x="613511" y="345090"/>
          <a:ext cx="1941202" cy="6306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2080" rIns="0" bIns="132080" numCol="1" spcCol="1270" anchor="ctr" anchorCtr="0">
          <a:noAutofit/>
        </a:bodyPr>
        <a:lstStyle/>
        <a:p>
          <a:pPr lvl="0" algn="ctr" defTabSz="577850">
            <a:lnSpc>
              <a:spcPct val="90000"/>
            </a:lnSpc>
            <a:spcBef>
              <a:spcPct val="0"/>
            </a:spcBef>
            <a:spcAft>
              <a:spcPct val="35000"/>
            </a:spcAft>
          </a:pPr>
          <a:r>
            <a:rPr lang="en-US" sz="1300" kern="1200" dirty="0" smtClean="0"/>
            <a:t>Workplace characterization</a:t>
          </a:r>
          <a:endParaRPr lang="en-US" sz="1300" kern="1200" dirty="0"/>
        </a:p>
      </dsp:txBody>
      <dsp:txXfrm>
        <a:off x="613511" y="345090"/>
        <a:ext cx="1941202" cy="6306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1EA121-F61C-4531-B545-414077259E3D}">
      <dsp:nvSpPr>
        <dsp:cNvPr id="0" name=""/>
        <dsp:cNvSpPr/>
      </dsp:nvSpPr>
      <dsp:spPr>
        <a:xfrm>
          <a:off x="0" y="6000"/>
          <a:ext cx="7924800" cy="1512000"/>
        </a:xfrm>
        <a:prstGeom prst="rightArrow">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0BE555-C38A-43AC-84AD-4FFA4C14E12E}">
      <dsp:nvSpPr>
        <dsp:cNvPr id="0" name=""/>
        <dsp:cNvSpPr/>
      </dsp:nvSpPr>
      <dsp:spPr>
        <a:xfrm>
          <a:off x="4405610" y="384000"/>
          <a:ext cx="3138189" cy="75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13360" rIns="0" bIns="213360" numCol="1" spcCol="1270" anchor="ctr" anchorCtr="0">
          <a:noAutofit/>
        </a:bodyPr>
        <a:lstStyle/>
        <a:p>
          <a:pPr lvl="0" algn="ctr" defTabSz="933450">
            <a:lnSpc>
              <a:spcPct val="90000"/>
            </a:lnSpc>
            <a:spcBef>
              <a:spcPct val="0"/>
            </a:spcBef>
            <a:spcAft>
              <a:spcPct val="35000"/>
            </a:spcAft>
          </a:pPr>
          <a:r>
            <a:rPr lang="en-US" sz="2100" kern="1200" dirty="0" smtClean="0"/>
            <a:t>Reevaluation</a:t>
          </a:r>
          <a:endParaRPr lang="en-US" sz="2100" kern="1200" dirty="0"/>
        </a:p>
      </dsp:txBody>
      <dsp:txXfrm>
        <a:off x="4405610" y="384000"/>
        <a:ext cx="3138189" cy="756000"/>
      </dsp:txXfrm>
    </dsp:sp>
    <dsp:sp modelId="{99EB3CF6-CA70-411D-83D9-DA64A8F16F03}">
      <dsp:nvSpPr>
        <dsp:cNvPr id="0" name=""/>
        <dsp:cNvSpPr/>
      </dsp:nvSpPr>
      <dsp:spPr>
        <a:xfrm>
          <a:off x="639782" y="384000"/>
          <a:ext cx="3138189" cy="75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13360" rIns="0" bIns="213360" numCol="1" spcCol="1270" anchor="ctr" anchorCtr="0">
          <a:noAutofit/>
        </a:bodyPr>
        <a:lstStyle/>
        <a:p>
          <a:pPr lvl="0" algn="ctr" defTabSz="933450">
            <a:lnSpc>
              <a:spcPct val="90000"/>
            </a:lnSpc>
            <a:spcBef>
              <a:spcPct val="0"/>
            </a:spcBef>
            <a:spcAft>
              <a:spcPct val="35000"/>
            </a:spcAft>
          </a:pPr>
          <a:r>
            <a:rPr lang="en-US" sz="2100" kern="1200" dirty="0" smtClean="0"/>
            <a:t>Evaluation</a:t>
          </a:r>
          <a:endParaRPr lang="en-US" sz="2100" kern="1200" dirty="0"/>
        </a:p>
      </dsp:txBody>
      <dsp:txXfrm>
        <a:off x="639782" y="384000"/>
        <a:ext cx="3138189" cy="756000"/>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09B147-D675-4973-8A09-E31ED56F722B}" type="datetimeFigureOut">
              <a:rPr lang="en-US" smtClean="0"/>
              <a:pPr/>
              <a:t>5/13/2016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EFE483-C9E4-4122-9DC7-B183BA9412FA}" type="slidenum">
              <a:rPr lang="en-US" smtClean="0"/>
              <a:pPr/>
              <a:t>‹#›</a:t>
            </a:fld>
            <a:endParaRPr lang="en-US"/>
          </a:p>
        </p:txBody>
      </p:sp>
    </p:spTree>
    <p:extLst>
      <p:ext uri="{BB962C8B-B14F-4D97-AF65-F5344CB8AC3E}">
        <p14:creationId xmlns:p14="http://schemas.microsoft.com/office/powerpoint/2010/main" val="4114977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 management commitment to employee safety, usually in the form of a policy statement. This is followed by various operational components that include hazard recognition and identification, exposure evaluation and risk assessment, control and mitigation (including employee training and education), and audit or program evaluation. </a:t>
            </a:r>
          </a:p>
          <a:p>
            <a:r>
              <a:rPr lang="en-GB" dirty="0" smtClean="0"/>
              <a:t>Provisions for management and employee participation are typically included within these elements. Within these components are the relevant aspects applicable to the workplace such as noise, indoor air quality, radiation, ergonomics, and chemical use. </a:t>
            </a:r>
          </a:p>
          <a:p>
            <a:r>
              <a:rPr lang="en-GB" dirty="0" smtClean="0"/>
              <a:t>Documentation of the industrial hygiene program helps to provide continuity and consistency as well as evidence of conformance to internal and external requirements.</a:t>
            </a:r>
            <a:endParaRPr lang="en-US" dirty="0" smtClean="0"/>
          </a:p>
          <a:p>
            <a:endParaRPr lang="en-US" dirty="0"/>
          </a:p>
        </p:txBody>
      </p:sp>
      <p:sp>
        <p:nvSpPr>
          <p:cNvPr id="4" name="Slide Number Placeholder 3"/>
          <p:cNvSpPr>
            <a:spLocks noGrp="1"/>
          </p:cNvSpPr>
          <p:nvPr>
            <p:ph type="sldNum" sz="quarter" idx="10"/>
          </p:nvPr>
        </p:nvSpPr>
        <p:spPr/>
        <p:txBody>
          <a:bodyPr/>
          <a:lstStyle/>
          <a:p>
            <a:fld id="{4BEFE483-C9E4-4122-9DC7-B183BA9412FA}" type="slidenum">
              <a:rPr lang="en-US" smtClean="0"/>
              <a:pPr/>
              <a:t>4</a:t>
            </a:fld>
            <a:endParaRPr lang="en-US"/>
          </a:p>
        </p:txBody>
      </p:sp>
    </p:spTree>
    <p:extLst>
      <p:ext uri="{BB962C8B-B14F-4D97-AF65-F5344CB8AC3E}">
        <p14:creationId xmlns:p14="http://schemas.microsoft.com/office/powerpoint/2010/main" val="29060075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latin typeface="Arial" pitchFamily="34" charset="0"/>
                <a:cs typeface="Arial" pitchFamily="34" charset="0"/>
              </a:rPr>
              <a:t>Possible activities include participation in job reviews, inspections, committee meetings, and training. </a:t>
            </a:r>
          </a:p>
          <a:p>
            <a:r>
              <a:rPr lang="en-GB" dirty="0" smtClean="0">
                <a:latin typeface="Arial" pitchFamily="34" charset="0"/>
                <a:cs typeface="Arial" pitchFamily="34" charset="0"/>
              </a:rPr>
              <a:t>Selection of the activity should consider the culture of the company and/or location to ensure effective participation. Mechanisms for expressing timely suggestions and con­cerns should be made available without fear of reprisal. </a:t>
            </a:r>
          </a:p>
          <a:p>
            <a:r>
              <a:rPr lang="en-GB" dirty="0" smtClean="0">
                <a:latin typeface="Arial" pitchFamily="34" charset="0"/>
                <a:cs typeface="Arial" pitchFamily="34" charset="0"/>
              </a:rPr>
              <a:t>At a minimum, employees should be encouraged to participate by reporting unsafe work conditions and signs or symptoms related to work with hazardous agents so that proper evaluations are conducted and corrective actions taken as necessary. </a:t>
            </a:r>
            <a:endParaRPr lang="en-US"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BEFE483-C9E4-4122-9DC7-B183BA9412FA}" type="slidenum">
              <a:rPr lang="en-US" smtClean="0"/>
              <a:pPr/>
              <a:t>17</a:t>
            </a:fld>
            <a:endParaRPr lang="en-US"/>
          </a:p>
        </p:txBody>
      </p:sp>
    </p:spTree>
    <p:extLst>
      <p:ext uri="{BB962C8B-B14F-4D97-AF65-F5344CB8AC3E}">
        <p14:creationId xmlns:p14="http://schemas.microsoft.com/office/powerpoint/2010/main" val="34906513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latin typeface="Arial" pitchFamily="34" charset="0"/>
                <a:cs typeface="Arial" pitchFamily="34" charset="0"/>
              </a:rPr>
              <a:t>It helps ensure continuity for those who manage the program and provides proof of compliance with requirements. Records are generated as a result of an activity specified in the industrial hygiene program such as training or testing. Both records and documents must be maintained and kept current. Often, the length of time a record must be maintained is specified in regulatory requirements. For example, OSHA 29 CFR 1910.20 requires exposure records to be kept at least 30 years. In addition to demonstrating compliance, records are also a good source for program evaluation, which can provide input into planning new goals and objectives. Typically, programs such as those listed in Table 29-A are documented and communicated to the affected individuals. Documents may include procedures, IH surveys, reports, forms, planning objectives, audits, and inspections. When completed, these records can be maintained in paper copy or electronic format. Organizations should identity what records are kept and for how long.  </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4BEFE483-C9E4-4122-9DC7-B183BA9412FA}" type="slidenum">
              <a:rPr lang="en-US" smtClean="0"/>
              <a:pPr/>
              <a:t>18</a:t>
            </a:fld>
            <a:endParaRPr lang="en-US"/>
          </a:p>
        </p:txBody>
      </p:sp>
    </p:spTree>
    <p:extLst>
      <p:ext uri="{BB962C8B-B14F-4D97-AF65-F5344CB8AC3E}">
        <p14:creationId xmlns:p14="http://schemas.microsoft.com/office/powerpoint/2010/main" val="36313212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latin typeface="Arial" pitchFamily="34" charset="0"/>
                <a:cs typeface="Arial" pitchFamily="34" charset="0"/>
              </a:rPr>
              <a:t>Methods must be developed to periodically evaluate the effec­tiveness of the industrial hygiene program. Audits are an effective means for assessing the performance of an IH program. It helps determine whether the elements of the program have been implemented in accordance with established proce­dures, and whether these procedures are effective in achieving their goal. Audits can be conducted as a targeted program review or as a broader assessment within a certification review of an occupational health and safety management system. </a:t>
            </a:r>
            <a:endParaRPr lang="en-US" dirty="0" smtClean="0">
              <a:latin typeface="Arial" pitchFamily="34" charset="0"/>
              <a:cs typeface="Arial" pitchFamily="34" charset="0"/>
            </a:endParaRPr>
          </a:p>
          <a:p>
            <a:r>
              <a:rPr lang="en-GB" dirty="0" smtClean="0">
                <a:latin typeface="Arial" pitchFamily="34" charset="0"/>
                <a:cs typeface="Arial" pitchFamily="34" charset="0"/>
              </a:rPr>
              <a:t>Typically, the review is done by a health and safety specialist or a team of special­ists from outside the facility being audited. This ensures the objectivity of the auditor and also provides fresh insight into the program. The audit team is usually from the corporate or headquarters staff, but in some cases an independent third party, such as an insurance loss control representative or independent consultant, is used. Self-audits, though not independent, can nonetheless be a useful evaluation tool. </a:t>
            </a:r>
            <a:endParaRPr lang="en-US" dirty="0" smtClean="0">
              <a:latin typeface="Arial" pitchFamily="34" charset="0"/>
              <a:cs typeface="Arial" pitchFamily="34" charset="0"/>
            </a:endParaRP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Arial" pitchFamily="34" charset="0"/>
                <a:cs typeface="Arial" pitchFamily="34" charset="0"/>
              </a:rPr>
              <a:t>For a small facility, a comprehensive audit of all industrial hygiene program components can be easily accom­plished, whereas a large facility may require more time, more resources, or a limited scope. </a:t>
            </a:r>
            <a:endParaRPr lang="en-US" dirty="0" smtClean="0">
              <a:latin typeface="Arial" pitchFamily="34" charset="0"/>
              <a:cs typeface="Arial" pitchFamily="34" charset="0"/>
            </a:endParaRP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Arial" pitchFamily="34" charset="0"/>
                <a:cs typeface="Arial" pitchFamily="34" charset="0"/>
              </a:rPr>
              <a:t>Extensive lists are usually developed for each program component. In the interest of time, these are often sent in advance to the facil­ity. This gives the organization the opportunity to collect the necessary documentation, schedule interviews with key per­sonnel, and if necessary, ensure that certain processes or tasks of concern can be observed during the audit. </a:t>
            </a:r>
            <a:endParaRPr lang="en-US"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4BEFE483-C9E4-4122-9DC7-B183BA9412FA}" type="slidenum">
              <a:rPr lang="en-US" smtClean="0"/>
              <a:pPr/>
              <a:t>19</a:t>
            </a:fld>
            <a:endParaRPr lang="en-US"/>
          </a:p>
        </p:txBody>
      </p:sp>
    </p:spTree>
    <p:extLst>
      <p:ext uri="{BB962C8B-B14F-4D97-AF65-F5344CB8AC3E}">
        <p14:creationId xmlns:p14="http://schemas.microsoft.com/office/powerpoint/2010/main" val="42438487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Much of the value of the audit is lost if there is no established mechanism for follow-up. This can be accomplished though follow-up audits and/or by requiring the facility to develop written action plans and submit periodic progress reports.  Finally, the findings from the audit are considered during planning activities when new goals and objectives are determined.</a:t>
            </a:r>
            <a:endParaRPr lang="en-US" dirty="0" smtClean="0"/>
          </a:p>
          <a:p>
            <a:endParaRPr lang="en-US" dirty="0"/>
          </a:p>
        </p:txBody>
      </p:sp>
      <p:sp>
        <p:nvSpPr>
          <p:cNvPr id="4" name="Slide Number Placeholder 3"/>
          <p:cNvSpPr>
            <a:spLocks noGrp="1"/>
          </p:cNvSpPr>
          <p:nvPr>
            <p:ph type="sldNum" sz="quarter" idx="10"/>
          </p:nvPr>
        </p:nvSpPr>
        <p:spPr/>
        <p:txBody>
          <a:bodyPr/>
          <a:lstStyle/>
          <a:p>
            <a:fld id="{4BEFE483-C9E4-4122-9DC7-B183BA9412FA}" type="slidenum">
              <a:rPr lang="en-US" smtClean="0"/>
              <a:pPr/>
              <a:t>20</a:t>
            </a:fld>
            <a:endParaRPr lang="en-US"/>
          </a:p>
        </p:txBody>
      </p:sp>
    </p:spTree>
    <p:extLst>
      <p:ext uri="{BB962C8B-B14F-4D97-AF65-F5344CB8AC3E}">
        <p14:creationId xmlns:p14="http://schemas.microsoft.com/office/powerpoint/2010/main" val="31712399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latin typeface="Arial" pitchFamily="34" charset="0"/>
                <a:cs typeface="Arial" pitchFamily="34" charset="0"/>
              </a:rPr>
              <a:t>Figure 29–5 provides an illustration of an industrial hygiene process and how that process links with functional groups in the organization.</a:t>
            </a:r>
            <a:endParaRPr lang="en-US" dirty="0"/>
          </a:p>
        </p:txBody>
      </p:sp>
      <p:sp>
        <p:nvSpPr>
          <p:cNvPr id="4" name="Slide Number Placeholder 3"/>
          <p:cNvSpPr>
            <a:spLocks noGrp="1"/>
          </p:cNvSpPr>
          <p:nvPr>
            <p:ph type="sldNum" sz="quarter" idx="10"/>
          </p:nvPr>
        </p:nvSpPr>
        <p:spPr/>
        <p:txBody>
          <a:bodyPr/>
          <a:lstStyle/>
          <a:p>
            <a:fld id="{4BEFE483-C9E4-4122-9DC7-B183BA9412FA}" type="slidenum">
              <a:rPr lang="en-US" smtClean="0"/>
              <a:pPr/>
              <a:t>21</a:t>
            </a:fld>
            <a:endParaRPr lang="en-US"/>
          </a:p>
        </p:txBody>
      </p:sp>
    </p:spTree>
    <p:extLst>
      <p:ext uri="{BB962C8B-B14F-4D97-AF65-F5344CB8AC3E}">
        <p14:creationId xmlns:p14="http://schemas.microsoft.com/office/powerpoint/2010/main" val="16152738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Arial" pitchFamily="34" charset="0"/>
                <a:cs typeface="Arial" pitchFamily="34" charset="0"/>
              </a:rPr>
              <a:t>Industrial hygiene provides the medical department with informa­tion on exposures related to the work environment. This includes work practices and the use of biological, chemical, and physical agents. This information is used to administer medical exams (e.g., biological monitoring, audiometry, and respirator clearance), assess work relatedness of an injury or illness, and, working with the industrial hygienist, determine medical work restrictions where warranted to prevent further exposure. It is com­mon for the medical staff to conduct joint surveys, such as an ergonomic assessment, with industrial hygiene. Maintenance of medical records associated with all medical examinations and find­ings is the responsibility of medical personnel.</a:t>
            </a:r>
            <a:endParaRPr lang="en-US" sz="1200"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4BEFE483-C9E4-4122-9DC7-B183BA9412FA}" type="slidenum">
              <a:rPr lang="en-US" smtClean="0"/>
              <a:pPr/>
              <a:t>23</a:t>
            </a:fld>
            <a:endParaRPr lang="en-US"/>
          </a:p>
        </p:txBody>
      </p:sp>
    </p:spTree>
    <p:extLst>
      <p:ext uri="{BB962C8B-B14F-4D97-AF65-F5344CB8AC3E}">
        <p14:creationId xmlns:p14="http://schemas.microsoft.com/office/powerpoint/2010/main" val="7684238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This includes ensuring completion of the required health and safety training, encouraging awareness and reporting of unsafe situations, providing and monitoring use of safety and personal protective equipment, and conducting periodic self-inspections.</a:t>
            </a:r>
            <a:endParaRPr lang="en-US" dirty="0" smtClean="0"/>
          </a:p>
          <a:p>
            <a:endParaRPr lang="en-US" dirty="0"/>
          </a:p>
        </p:txBody>
      </p:sp>
      <p:sp>
        <p:nvSpPr>
          <p:cNvPr id="4" name="Slide Number Placeholder 3"/>
          <p:cNvSpPr>
            <a:spLocks noGrp="1"/>
          </p:cNvSpPr>
          <p:nvPr>
            <p:ph type="sldNum" sz="quarter" idx="10"/>
          </p:nvPr>
        </p:nvSpPr>
        <p:spPr/>
        <p:txBody>
          <a:bodyPr/>
          <a:lstStyle/>
          <a:p>
            <a:fld id="{4BEFE483-C9E4-4122-9DC7-B183BA9412FA}" type="slidenum">
              <a:rPr lang="en-US" smtClean="0"/>
              <a:pPr/>
              <a:t>26</a:t>
            </a:fld>
            <a:endParaRPr lang="en-US"/>
          </a:p>
        </p:txBody>
      </p:sp>
    </p:spTree>
    <p:extLst>
      <p:ext uri="{BB962C8B-B14F-4D97-AF65-F5344CB8AC3E}">
        <p14:creationId xmlns:p14="http://schemas.microsoft.com/office/powerpoint/2010/main" val="38690550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latin typeface="Arial" pitchFamily="34" charset="0"/>
                <a:cs typeface="Arial" pitchFamily="34" charset="0"/>
              </a:rPr>
              <a:t>Employees can often provide great insight into the safety of their work environment because they work directly with the potential hazards present in the workplace. </a:t>
            </a:r>
          </a:p>
          <a:p>
            <a:endParaRPr lang="en-GB" sz="1200" dirty="0" smtClean="0">
              <a:latin typeface="Arial" pitchFamily="34" charset="0"/>
              <a:cs typeface="Arial" pitchFamily="34" charset="0"/>
            </a:endParaRPr>
          </a:p>
          <a:p>
            <a:r>
              <a:rPr lang="en-GB" sz="1200" dirty="0" smtClean="0">
                <a:latin typeface="Arial" pitchFamily="34" charset="0"/>
                <a:cs typeface="Arial" pitchFamily="34" charset="0"/>
              </a:rPr>
              <a:t>The health and safety committee also provides a means for involving employees in the program. Joint management-labor health and safety committees are often used if the employees are represented by a union. </a:t>
            </a:r>
            <a:endParaRPr lang="en-US" sz="1200" dirty="0" smtClean="0">
              <a:latin typeface="Arial" pitchFamily="34" charset="0"/>
              <a:cs typeface="Arial" pitchFamily="34" charset="0"/>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4BEFE483-C9E4-4122-9DC7-B183BA9412FA}" type="slidenum">
              <a:rPr lang="en-US" smtClean="0"/>
              <a:pPr/>
              <a:t>27</a:t>
            </a:fld>
            <a:endParaRPr lang="en-US"/>
          </a:p>
        </p:txBody>
      </p:sp>
    </p:spTree>
    <p:extLst>
      <p:ext uri="{BB962C8B-B14F-4D97-AF65-F5344CB8AC3E}">
        <p14:creationId xmlns:p14="http://schemas.microsoft.com/office/powerpoint/2010/main" val="8450391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latin typeface="Arial" pitchFamily="34" charset="0"/>
                <a:cs typeface="Arial" pitchFamily="34" charset="0"/>
              </a:rPr>
              <a:t>The health and safety committee also provides a means for involving employees in the program. Joint management-labor health and safety committees are often used if the employees are represented by a union. </a:t>
            </a:r>
            <a:endParaRPr lang="en-US" sz="1200" dirty="0" smtClean="0">
              <a:latin typeface="Arial" pitchFamily="34" charset="0"/>
              <a:cs typeface="Arial" pitchFamily="34" charset="0"/>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4BEFE483-C9E4-4122-9DC7-B183BA9412FA}" type="slidenum">
              <a:rPr lang="en-US" smtClean="0"/>
              <a:pPr/>
              <a:t>28</a:t>
            </a:fld>
            <a:endParaRPr lang="en-US"/>
          </a:p>
        </p:txBody>
      </p:sp>
    </p:spTree>
    <p:extLst>
      <p:ext uri="{BB962C8B-B14F-4D97-AF65-F5344CB8AC3E}">
        <p14:creationId xmlns:p14="http://schemas.microsoft.com/office/powerpoint/2010/main" val="845039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Arial" pitchFamily="34" charset="0"/>
                <a:cs typeface="Arial" pitchFamily="34" charset="0"/>
              </a:rPr>
              <a:t>These factors can include the size and type of the organization, its management philosophy, the range of occupational hazards at the facility, and the available health and safety resources. For example, small companies may use the more traditional approach and rely on services and pro­grams provided through their insurance companies or consult­ing companies. Larger organizations, on the other hand, may have more comprehensive and systems-oriented programs with staff support appropriate for their organization’s needs. </a:t>
            </a:r>
            <a:endParaRPr lang="en-US"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4BEFE483-C9E4-4122-9DC7-B183BA9412FA}" type="slidenum">
              <a:rPr lang="en-US" smtClean="0"/>
              <a:pPr/>
              <a:t>6</a:t>
            </a:fld>
            <a:endParaRPr lang="en-US"/>
          </a:p>
        </p:txBody>
      </p:sp>
    </p:spTree>
    <p:extLst>
      <p:ext uri="{BB962C8B-B14F-4D97-AF65-F5344CB8AC3E}">
        <p14:creationId xmlns:p14="http://schemas.microsoft.com/office/powerpoint/2010/main" val="1076370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latin typeface="Arial" pitchFamily="34" charset="0"/>
                <a:cs typeface="Arial" pitchFamily="34" charset="0"/>
              </a:rPr>
              <a:t>(Table 29–B). </a:t>
            </a:r>
            <a:endParaRPr lang="en-US" dirty="0"/>
          </a:p>
        </p:txBody>
      </p:sp>
      <p:sp>
        <p:nvSpPr>
          <p:cNvPr id="4" name="Slide Number Placeholder 3"/>
          <p:cNvSpPr>
            <a:spLocks noGrp="1"/>
          </p:cNvSpPr>
          <p:nvPr>
            <p:ph type="sldNum" sz="quarter" idx="10"/>
          </p:nvPr>
        </p:nvSpPr>
        <p:spPr/>
        <p:txBody>
          <a:bodyPr/>
          <a:lstStyle/>
          <a:p>
            <a:fld id="{4BEFE483-C9E4-4122-9DC7-B183BA9412FA}" type="slidenum">
              <a:rPr lang="en-US" smtClean="0"/>
              <a:pPr/>
              <a:t>10</a:t>
            </a:fld>
            <a:endParaRPr lang="en-US"/>
          </a:p>
        </p:txBody>
      </p:sp>
    </p:spTree>
    <p:extLst>
      <p:ext uri="{BB962C8B-B14F-4D97-AF65-F5344CB8AC3E}">
        <p14:creationId xmlns:p14="http://schemas.microsoft.com/office/powerpoint/2010/main" val="569555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latin typeface="Arial" pitchFamily="34" charset="0"/>
                <a:cs typeface="Arial" pitchFamily="34" charset="0"/>
              </a:rPr>
              <a:t>Workplace stressors include chemical, physical, and biological hazards as well as musculoskeletal and psychosocial issues such as stress. Information is collected during walk-through surveys, inspections, and interviews with employees and management. An assessment is made that includes use of chemicals, equipment, operating procedures, work practices, and available controls. An evaluation, or risk assessment, is then conducted to determine if the real or potential exposures to these hazards are acceptable or if additional engineering or administrative controls or personal protective equipment is necessary. The evaluation includes a review of workplace conditions against applicable regulations, standards, and best practices to which the organization subscribes including those set by OSHA and the Ameri­can Conference of Governmental Industrial Hygienists. </a:t>
            </a:r>
            <a:endParaRPr lang="en-US" sz="1200" dirty="0" smtClean="0">
              <a:latin typeface="Arial" pitchFamily="34" charset="0"/>
              <a:cs typeface="Arial" pitchFamily="34" charset="0"/>
            </a:endParaRPr>
          </a:p>
          <a:p>
            <a:r>
              <a:rPr lang="en-GB" sz="1200" dirty="0" smtClean="0">
                <a:latin typeface="Arial" pitchFamily="34" charset="0"/>
                <a:cs typeface="Arial" pitchFamily="34" charset="0"/>
              </a:rPr>
              <a:t>While professional judgment is indispensable, quantitative techniques are often used to assess health risks. This includes use of direct reading instruments, calibrated sampling equipment, recognized analytical techniques such as the National Institute for Occupational Safety and Health (NIOSH) </a:t>
            </a:r>
            <a:r>
              <a:rPr lang="en-GB" sz="1200" i="1" dirty="0" smtClean="0">
                <a:latin typeface="Arial" pitchFamily="34" charset="0"/>
                <a:cs typeface="Arial" pitchFamily="34" charset="0"/>
              </a:rPr>
              <a:t>Manual of Analytical Methods</a:t>
            </a:r>
            <a:r>
              <a:rPr lang="en-GB" sz="1200" dirty="0" smtClean="0">
                <a:latin typeface="Arial" pitchFamily="34" charset="0"/>
                <a:cs typeface="Arial" pitchFamily="34" charset="0"/>
              </a:rPr>
              <a:t>, and accredited or certified laboratories for </a:t>
            </a:r>
            <a:r>
              <a:rPr lang="en-GB" sz="1200" dirty="0" err="1" smtClean="0">
                <a:latin typeface="Arial" pitchFamily="34" charset="0"/>
                <a:cs typeface="Arial" pitchFamily="34" charset="0"/>
              </a:rPr>
              <a:t>analyzing</a:t>
            </a:r>
            <a:r>
              <a:rPr lang="en-GB" sz="1200" dirty="0" smtClean="0">
                <a:latin typeface="Arial" pitchFamily="34" charset="0"/>
                <a:cs typeface="Arial" pitchFamily="34" charset="0"/>
              </a:rPr>
              <a:t> air, surface, and bulk samples. The results are evaluated in an exposure assessment program that includes both qualitative and quantitative data. </a:t>
            </a:r>
            <a:endParaRPr lang="en-US" sz="1200"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4BEFE483-C9E4-4122-9DC7-B183BA9412FA}" type="slidenum">
              <a:rPr lang="en-US" smtClean="0"/>
              <a:pPr/>
              <a:t>11</a:t>
            </a:fld>
            <a:endParaRPr lang="en-US"/>
          </a:p>
        </p:txBody>
      </p:sp>
    </p:spTree>
    <p:extLst>
      <p:ext uri="{BB962C8B-B14F-4D97-AF65-F5344CB8AC3E}">
        <p14:creationId xmlns:p14="http://schemas.microsoft.com/office/powerpoint/2010/main" val="2643035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latin typeface="Arial" pitchFamily="34" charset="0"/>
                <a:cs typeface="Arial" pitchFamily="34" charset="0"/>
              </a:rPr>
              <a:t>Figure 29–2 illustrates the steps in this process. The assessment begins with gathering information on the characteristics of the workplace, workforce, and the chemical, physical, and biological agents.</a:t>
            </a:r>
          </a:p>
          <a:p>
            <a:endParaRPr lang="en-GB" sz="1200" dirty="0" smtClean="0">
              <a:latin typeface="Arial" pitchFamily="34" charset="0"/>
              <a:cs typeface="Arial" pitchFamily="34" charset="0"/>
            </a:endParaRPr>
          </a:p>
          <a:p>
            <a:pPr>
              <a:buNone/>
            </a:pPr>
            <a:endParaRPr lang="en-US" sz="1200" dirty="0" smtClean="0">
              <a:latin typeface="Arial" pitchFamily="34" charset="0"/>
              <a:cs typeface="Arial" pitchFamily="34" charset="0"/>
            </a:endParaRPr>
          </a:p>
          <a:p>
            <a:pPr>
              <a:buFont typeface="Wingdings" pitchFamily="2" charset="2"/>
              <a:buChar char="Ø"/>
            </a:pPr>
            <a:r>
              <a:rPr lang="en-GB" sz="1200" i="1" dirty="0" smtClean="0">
                <a:latin typeface="Arial" pitchFamily="34" charset="0"/>
                <a:cs typeface="Arial" pitchFamily="34" charset="0"/>
              </a:rPr>
              <a:t>Workplace characterization</a:t>
            </a:r>
            <a:r>
              <a:rPr lang="en-GB" sz="1200" dirty="0" smtClean="0">
                <a:latin typeface="Arial" pitchFamily="34" charset="0"/>
                <a:cs typeface="Arial" pitchFamily="34" charset="0"/>
              </a:rPr>
              <a:t>. A description of the processes and operations in the workplace detailing  areas with potential exposure to an environmental hazard (Figure 29–3). </a:t>
            </a:r>
            <a:endParaRPr lang="en-US" sz="1200" dirty="0" smtClean="0">
              <a:latin typeface="Arial" pitchFamily="34" charset="0"/>
              <a:cs typeface="Arial" pitchFamily="34" charset="0"/>
            </a:endParaRPr>
          </a:p>
          <a:p>
            <a:pPr>
              <a:buFont typeface="Wingdings" pitchFamily="2" charset="2"/>
              <a:buChar char="Ø"/>
            </a:pPr>
            <a:r>
              <a:rPr lang="en-GB" sz="1200" i="1" dirty="0" smtClean="0">
                <a:latin typeface="Arial" pitchFamily="34" charset="0"/>
                <a:cs typeface="Arial" pitchFamily="34" charset="0"/>
              </a:rPr>
              <a:t>Work force characterization groups</a:t>
            </a:r>
            <a:r>
              <a:rPr lang="en-GB" sz="1200" dirty="0" smtClean="0">
                <a:latin typeface="Arial" pitchFamily="34" charset="0"/>
                <a:cs typeface="Arial" pitchFamily="34" charset="0"/>
              </a:rPr>
              <a:t>.  Identification of employees with similar work duties or job classifications (Figure 29–4). </a:t>
            </a:r>
          </a:p>
          <a:p>
            <a:pPr>
              <a:buNone/>
            </a:pPr>
            <a:r>
              <a:rPr lang="en-GB" sz="1200" dirty="0" smtClean="0">
                <a:latin typeface="Arial" pitchFamily="34" charset="0"/>
                <a:cs typeface="Arial" pitchFamily="34" charset="0"/>
              </a:rPr>
              <a:t> </a:t>
            </a:r>
            <a:endParaRPr lang="en-US" sz="1200" dirty="0" smtClean="0">
              <a:latin typeface="Arial" panose="020B0604020202020204" pitchFamily="34" charset="0"/>
              <a:cs typeface="Arial" panose="020B0604020202020204" pitchFamily="34" charset="0"/>
            </a:endParaRPr>
          </a:p>
          <a:p>
            <a:pPr>
              <a:buFont typeface="Wingdings" pitchFamily="2" charset="2"/>
              <a:buChar char="Ø"/>
            </a:pPr>
            <a:r>
              <a:rPr lang="en-GB" sz="1200" i="1" dirty="0" smtClean="0">
                <a:latin typeface="Arial" panose="020B0604020202020204" pitchFamily="34" charset="0"/>
                <a:cs typeface="Arial" panose="020B0604020202020204" pitchFamily="34" charset="0"/>
              </a:rPr>
              <a:t>Agent characterization</a:t>
            </a:r>
            <a:r>
              <a:rPr lang="en-GB" sz="1200" dirty="0" smtClean="0">
                <a:latin typeface="Arial" panose="020B0604020202020204" pitchFamily="34" charset="0"/>
                <a:cs typeface="Arial" panose="020B0604020202020204" pitchFamily="34" charset="0"/>
              </a:rPr>
              <a:t>: Construction of an inventory of environmental agents including a description of their potential adverse health effects, how they are used, how much is used, and their chemical, physical, or biological properties. </a:t>
            </a:r>
            <a:endParaRPr lang="en-US" sz="1200"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4BEFE483-C9E4-4122-9DC7-B183BA9412FA}" type="slidenum">
              <a:rPr lang="en-US" smtClean="0"/>
              <a:pPr/>
              <a:t>12</a:t>
            </a:fld>
            <a:endParaRPr lang="en-US"/>
          </a:p>
        </p:txBody>
      </p:sp>
    </p:spTree>
    <p:extLst>
      <p:ext uri="{BB962C8B-B14F-4D97-AF65-F5344CB8AC3E}">
        <p14:creationId xmlns:p14="http://schemas.microsoft.com/office/powerpoint/2010/main" val="1018122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usually starts with grouping employees into similar exposure groups, or SEGs. Creating exposure groups is done to apply monitoring data to employees who were not directly moni­tored, but who might be represented by the samples col­lected. Workers in SEGs are those who can be expected to have the same or similar exposure profiles to an environ­mental agent based on the information gathered during the workplace, work force, and agent characterizations. </a:t>
            </a:r>
            <a:endParaRPr lang="en-US" dirty="0" smtClean="0"/>
          </a:p>
          <a:p>
            <a:r>
              <a:rPr lang="en-GB" dirty="0" smtClean="0"/>
              <a:t>The evaluation of each hazard listed for a homogeneous group involves two stages. First, a subjective determination is made as to whether the exposure to each environmental agent listed for a homogeneous exposure group is low, mod­erate, high, or very high relative to an exposure limit. This determination is based on such factors as the frequency and duration of the exposure, estimated exposure level if known, and the severity of the health effects resulting from the exposure. Sec­ond, the exposures are monitored and the results compared against established exposure limits. In the first phase, the potential exposures that are rated very high are monitored first, and those rated low are monitored last. Sampling plans should specify the number and duration of samples to be taken to ensure true representation of employee exposures. More information on evaluation and air sampling processes can be found in Chapters 15 and 16).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Arial" pitchFamily="34" charset="0"/>
                <a:cs typeface="Arial" pitchFamily="34" charset="0"/>
              </a:rPr>
              <a:t>Exposure assessments are repeated periodically to check if conditions and related exposures have changed signifi­cantly. The frequency and scope of the </a:t>
            </a:r>
            <a:r>
              <a:rPr lang="en-GB" dirty="0" err="1" smtClean="0">
                <a:latin typeface="Arial" pitchFamily="34" charset="0"/>
                <a:cs typeface="Arial" pitchFamily="34" charset="0"/>
              </a:rPr>
              <a:t>reevaluation</a:t>
            </a:r>
            <a:r>
              <a:rPr lang="en-GB" dirty="0" smtClean="0">
                <a:latin typeface="Arial" pitchFamily="34" charset="0"/>
                <a:cs typeface="Arial" pitchFamily="34" charset="0"/>
              </a:rPr>
              <a:t> depend on the severity of the hazards. A new assessment should be done whenever a new process, equipment, or hazardous agent is intro­duced into the workplace. </a:t>
            </a:r>
            <a:endParaRPr lang="en-US"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4BEFE483-C9E4-4122-9DC7-B183BA9412FA}" type="slidenum">
              <a:rPr lang="en-US" smtClean="0"/>
              <a:pPr/>
              <a:t>13</a:t>
            </a:fld>
            <a:endParaRPr lang="en-US"/>
          </a:p>
        </p:txBody>
      </p:sp>
    </p:spTree>
    <p:extLst>
      <p:ext uri="{BB962C8B-B14F-4D97-AF65-F5344CB8AC3E}">
        <p14:creationId xmlns:p14="http://schemas.microsoft.com/office/powerpoint/2010/main" val="31321933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latin typeface="Arial" pitchFamily="34" charset="0"/>
                <a:cs typeface="Arial" pitchFamily="34" charset="0"/>
              </a:rPr>
              <a:t>Measures must be taken to eliminate or reduce exposures whenever there is unacceptable risk based on standards and professional judgment. Controls range from notification and use of personal protective equipment to more sophisticated engineering controls. In any case, there is a preferred hierarchy of these controls beginning with substitution or elimination, engineering, administrative, and finally the use of personal protective equipment. Substitution, elimination, and engi­neering controls are typically the best methods and often the most cost effective because they control potential exposures at the source. Personal protective equipment should be the last choice because of the increased attention required for proper use and maintenance. In many instances, a combination of controls may be required. </a:t>
            </a:r>
            <a:endParaRPr lang="en-US" dirty="0" smtClean="0">
              <a:latin typeface="Arial" pitchFamily="34" charset="0"/>
              <a:cs typeface="Arial" pitchFamily="34" charset="0"/>
            </a:endParaRPr>
          </a:p>
          <a:p>
            <a:r>
              <a:rPr lang="en-GB" dirty="0" smtClean="0">
                <a:latin typeface="Arial" pitchFamily="34" charset="0"/>
                <a:cs typeface="Arial" pitchFamily="34" charset="0"/>
              </a:rPr>
              <a:t>Controls and performance specifications, such as with local exhaust ventilation requirements, should be specified in the industrial hygiene program or in operating procedures accessible to employees, engineers, and maintenance workers. These controls should be periodically checked and </a:t>
            </a:r>
            <a:r>
              <a:rPr lang="en-GB" dirty="0" err="1" smtClean="0">
                <a:latin typeface="Arial" pitchFamily="34" charset="0"/>
                <a:cs typeface="Arial" pitchFamily="34" charset="0"/>
              </a:rPr>
              <a:t>reevaluated</a:t>
            </a:r>
            <a:r>
              <a:rPr lang="en-GB" dirty="0" smtClean="0">
                <a:latin typeface="Arial" pitchFamily="34" charset="0"/>
                <a:cs typeface="Arial" pitchFamily="34" charset="0"/>
              </a:rPr>
              <a:t> during routine maintenance, exposure assessments programs, and industrial hygiene surveys. An effective program is one that considers the use of appropriate control measures during the design of new and modified processes or equipment before use in production. This may include chemical and equipment purchases, building plan reviews, process changes, and facilities maintenance plans. Controls should also be assessed in emergency response plans along with other potential </a:t>
            </a:r>
            <a:r>
              <a:rPr lang="en-GB" dirty="0" err="1" smtClean="0">
                <a:latin typeface="Arial" pitchFamily="34" charset="0"/>
                <a:cs typeface="Arial" pitchFamily="34" charset="0"/>
              </a:rPr>
              <a:t>nonroutine</a:t>
            </a:r>
            <a:r>
              <a:rPr lang="en-GB" dirty="0" smtClean="0">
                <a:latin typeface="Arial" pitchFamily="34" charset="0"/>
                <a:cs typeface="Arial" pitchFamily="34" charset="0"/>
              </a:rPr>
              <a:t> exposure situations. The maintenance of operational controls should be documented along with clearly assigned responsibilities and training provided to employees.</a:t>
            </a:r>
            <a:endParaRPr lang="en-US" dirty="0" smtClean="0">
              <a:latin typeface="Arial" pitchFamily="34" charset="0"/>
              <a:cs typeface="Arial" pitchFamily="34" charset="0"/>
            </a:endParaRP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Arial" pitchFamily="34" charset="0"/>
                <a:cs typeface="Arial" pitchFamily="34" charset="0"/>
              </a:rPr>
              <a:t>An important element of administrative controls is the awareness and knowledge of the potential hazards, health risks, and the work practices required to ensure employee safety. Proper education must be provided relevant to the roles and responsibilities each worker has in the process. This includes training for those who design the process as well as the employees and managers involved in operations and maintenance. The degree of safety training should be customized for the work situation. New employee orientation should be given to all employees so that they can be actively involved in protecting their safety and those around them. Additional training must be provided for work with specific hazards. Activities such as office work may require general awareness of the importance of safety, incident reporting, general hazard communication, and emergency response procedures. Specific topics, such as ergonomics and chemical safety, should be included for those employees encountering these types of risks. A schedule for refresher training should be developed to ensure such knowledge is current. Employee training and education can be one of the most effective control measures because it provides employees with a real under­standing of the potential hazards in their work area and the correc­tive actions to be taken to prevent adverse effects. </a:t>
            </a:r>
            <a:endParaRPr lang="en-US" sz="1200"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4BEFE483-C9E4-4122-9DC7-B183BA9412FA}" type="slidenum">
              <a:rPr lang="en-US" smtClean="0"/>
              <a:pPr/>
              <a:t>14</a:t>
            </a:fld>
            <a:endParaRPr lang="en-US"/>
          </a:p>
        </p:txBody>
      </p:sp>
    </p:spTree>
    <p:extLst>
      <p:ext uri="{BB962C8B-B14F-4D97-AF65-F5344CB8AC3E}">
        <p14:creationId xmlns:p14="http://schemas.microsoft.com/office/powerpoint/2010/main" val="2262012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latin typeface="Arial" pitchFamily="34" charset="0"/>
                <a:cs typeface="Arial" pitchFamily="34" charset="0"/>
              </a:rPr>
              <a:t>For many of the topics (e.g., hearing conservation) listed in Table 29–A, </a:t>
            </a:r>
            <a:endParaRPr lang="en-US" dirty="0"/>
          </a:p>
        </p:txBody>
      </p:sp>
      <p:sp>
        <p:nvSpPr>
          <p:cNvPr id="4" name="Slide Number Placeholder 3"/>
          <p:cNvSpPr>
            <a:spLocks noGrp="1"/>
          </p:cNvSpPr>
          <p:nvPr>
            <p:ph type="sldNum" sz="quarter" idx="10"/>
          </p:nvPr>
        </p:nvSpPr>
        <p:spPr/>
        <p:txBody>
          <a:bodyPr/>
          <a:lstStyle/>
          <a:p>
            <a:fld id="{4BEFE483-C9E4-4122-9DC7-B183BA9412FA}" type="slidenum">
              <a:rPr lang="en-US" smtClean="0"/>
              <a:pPr/>
              <a:t>15</a:t>
            </a:fld>
            <a:endParaRPr lang="en-US"/>
          </a:p>
        </p:txBody>
      </p:sp>
    </p:spTree>
    <p:extLst>
      <p:ext uri="{BB962C8B-B14F-4D97-AF65-F5344CB8AC3E}">
        <p14:creationId xmlns:p14="http://schemas.microsoft.com/office/powerpoint/2010/main" val="12375498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dirty="0" smtClean="0">
                <a:latin typeface="Arial" pitchFamily="34" charset="0"/>
                <a:cs typeface="Arial" pitchFamily="34" charset="0"/>
              </a:rPr>
              <a:t>Determine if Training is Needed. This involves an assessment of what controls are most appropriate for solving a problem. Training is most effective where there is a lack of knowledge of a work process, familiarity with equipment or the proper execution of a task.</a:t>
            </a:r>
            <a:endParaRPr lang="en-US" sz="1200" dirty="0" smtClean="0">
              <a:latin typeface="Arial" pitchFamily="34" charset="0"/>
              <a:cs typeface="Arial" pitchFamily="34" charset="0"/>
            </a:endParaRPr>
          </a:p>
          <a:p>
            <a:r>
              <a:rPr lang="en-GB" sz="1200" dirty="0" smtClean="0">
                <a:latin typeface="Arial" pitchFamily="34" charset="0"/>
                <a:cs typeface="Arial" pitchFamily="34" charset="0"/>
              </a:rPr>
              <a:t>Identify Training Needs. Proper understanding of the work activity, such as the information obtained through a job analysis, provides insight into the tasks employees are asked to complete. Specific hazards can then be identified and the proper training designed to help employees conduct their work safely. Incident, near miss reports and employee input can also help target training needs. </a:t>
            </a:r>
            <a:endParaRPr lang="en-US" sz="1200" dirty="0" smtClean="0">
              <a:latin typeface="Arial" pitchFamily="34" charset="0"/>
              <a:cs typeface="Arial" pitchFamily="34" charset="0"/>
            </a:endParaRPr>
          </a:p>
          <a:p>
            <a:r>
              <a:rPr lang="en-GB" sz="1200" dirty="0" smtClean="0">
                <a:latin typeface="Arial" pitchFamily="34" charset="0"/>
                <a:cs typeface="Arial" pitchFamily="34" charset="0"/>
              </a:rPr>
              <a:t>Identify Goals and Objectives. Learning objectives help you identify performance and improvement outcomes. This helps determine whether the training is effective and informs the employee what is expected at completion of the educational activity. The objectives should describe the level of knowledge, skills development or practices desired.</a:t>
            </a:r>
            <a:endParaRPr lang="en-US" sz="1200" dirty="0" smtClean="0">
              <a:latin typeface="Arial" pitchFamily="34" charset="0"/>
              <a:cs typeface="Arial" pitchFamily="34" charset="0"/>
            </a:endParaRPr>
          </a:p>
          <a:p>
            <a:r>
              <a:rPr lang="en-GB" sz="1200" dirty="0" smtClean="0">
                <a:latin typeface="Arial" pitchFamily="34" charset="0"/>
                <a:cs typeface="Arial" pitchFamily="34" charset="0"/>
              </a:rPr>
              <a:t>Develop Learning Activities. Learning activities enable employees to acquire the desired skills and knowledge. There are various methods of delivery available including classroom and on the job training. Regardless of the method, the learning situation should be transferable to the work activity and simulate the actual job as closely as possible.   </a:t>
            </a:r>
            <a:endParaRPr lang="en-US" sz="1200" dirty="0" smtClean="0">
              <a:latin typeface="Arial" pitchFamily="34" charset="0"/>
              <a:cs typeface="Arial" pitchFamily="34" charset="0"/>
            </a:endParaRPr>
          </a:p>
          <a:p>
            <a:endParaRPr lang="en-US" dirty="0" smtClean="0"/>
          </a:p>
          <a:p>
            <a:r>
              <a:rPr lang="en-GB" sz="1200" dirty="0" smtClean="0">
                <a:latin typeface="Arial" pitchFamily="34" charset="0"/>
                <a:cs typeface="Arial" pitchFamily="34" charset="0"/>
              </a:rPr>
              <a:t>Conduct Training. Proper course organization and delivery is critical to training effectiveness. Training must reinforce training goals and objectives and be presented in a manner relevant to the employee and their work. An effective program allows employees to participate in the training process and to practice their skills or knowledge.</a:t>
            </a:r>
            <a:endParaRPr lang="en-US" sz="1200" dirty="0" smtClean="0">
              <a:latin typeface="Arial" pitchFamily="34" charset="0"/>
              <a:cs typeface="Arial" pitchFamily="34" charset="0"/>
            </a:endParaRPr>
          </a:p>
          <a:p>
            <a:r>
              <a:rPr lang="en-GB" sz="1200" dirty="0" smtClean="0">
                <a:latin typeface="Arial" pitchFamily="34" charset="0"/>
                <a:cs typeface="Arial" pitchFamily="34" charset="0"/>
              </a:rPr>
              <a:t>Evaluate Program Effectiveness. To make sure that the program is accomplishing educational goals, an evaluation of the training is necessary. Methods of evaluation include student opin­ions surveys, supervisor’s observations, student tests and workplace improvements such as reductions in injury and incidents.</a:t>
            </a:r>
            <a:endParaRPr lang="en-US" sz="1200" dirty="0" smtClean="0">
              <a:latin typeface="Arial" pitchFamily="34" charset="0"/>
              <a:cs typeface="Arial" pitchFamily="34" charset="0"/>
            </a:endParaRPr>
          </a:p>
          <a:p>
            <a:r>
              <a:rPr lang="en-GB" sz="1200" dirty="0" smtClean="0">
                <a:latin typeface="Arial" pitchFamily="34" charset="0"/>
                <a:cs typeface="Arial" pitchFamily="34" charset="0"/>
              </a:rPr>
              <a:t>Improving the Program. If, after the evaluation, training did not give the employees the necessary level of knowledge and skills, then the training program must be revised and or repeated. It may be necessary to repeat the steps in the training process.</a:t>
            </a:r>
            <a:endParaRPr lang="en-US" sz="1200" dirty="0" smtClean="0">
              <a:latin typeface="Arial" pitchFamily="34" charset="0"/>
              <a:cs typeface="Arial" pitchFamily="34" charset="0"/>
            </a:endParaRPr>
          </a:p>
          <a:p>
            <a:endParaRPr lang="en-US" sz="1200" dirty="0" smtClean="0">
              <a:latin typeface="Arial" pitchFamily="34" charset="0"/>
              <a:cs typeface="Arial" pitchFamily="34" charset="0"/>
            </a:endParaRPr>
          </a:p>
          <a:p>
            <a:r>
              <a:rPr lang="en-GB" sz="1200" dirty="0" smtClean="0">
                <a:latin typeface="Arial" pitchFamily="34" charset="0"/>
                <a:cs typeface="Arial" pitchFamily="34" charset="0"/>
              </a:rPr>
              <a:t>Employee training records should be kept updated to show how training needs have been met and to serve as a source of information where additional training may be targeted. Records should include attendance records, course outlines or lesson plans, student exams, and </a:t>
            </a:r>
            <a:r>
              <a:rPr lang="en-GB" sz="1200" dirty="0" err="1" smtClean="0">
                <a:latin typeface="Arial" pitchFamily="34" charset="0"/>
                <a:cs typeface="Arial" pitchFamily="34" charset="0"/>
              </a:rPr>
              <a:t>handout</a:t>
            </a:r>
            <a:r>
              <a:rPr lang="en-GB" sz="1200" dirty="0" smtClean="0">
                <a:latin typeface="Arial" pitchFamily="34" charset="0"/>
                <a:cs typeface="Arial" pitchFamily="34" charset="0"/>
              </a:rPr>
              <a:t> materials. </a:t>
            </a:r>
            <a:endParaRPr lang="en-US" sz="1200"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4BEFE483-C9E4-4122-9DC7-B183BA9412FA}" type="slidenum">
              <a:rPr lang="en-US" smtClean="0"/>
              <a:pPr/>
              <a:t>16</a:t>
            </a:fld>
            <a:endParaRPr lang="en-US"/>
          </a:p>
        </p:txBody>
      </p:sp>
    </p:spTree>
    <p:extLst>
      <p:ext uri="{BB962C8B-B14F-4D97-AF65-F5344CB8AC3E}">
        <p14:creationId xmlns:p14="http://schemas.microsoft.com/office/powerpoint/2010/main" val="2576931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4DAE6BB-8FF0-4289-8E2C-B46261F2217B}" type="datetimeFigureOut">
              <a:rPr lang="en-US" smtClean="0"/>
              <a:pPr/>
              <a:t>5/13/2016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7C7CAF-4A31-48F1-A4DE-1CA5BBF7ABD7}"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DAE6BB-8FF0-4289-8E2C-B46261F2217B}" type="datetimeFigureOut">
              <a:rPr lang="en-US" smtClean="0"/>
              <a:pPr/>
              <a:t>5/13/2016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7C7CAF-4A31-48F1-A4DE-1CA5BBF7AB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DAE6BB-8FF0-4289-8E2C-B46261F2217B}" type="datetimeFigureOut">
              <a:rPr lang="en-US" smtClean="0"/>
              <a:pPr/>
              <a:t>5/13/2016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7C7CAF-4A31-48F1-A4DE-1CA5BBF7ABD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DAE6BB-8FF0-4289-8E2C-B46261F2217B}" type="datetimeFigureOut">
              <a:rPr lang="en-US" smtClean="0"/>
              <a:pPr/>
              <a:t>5/13/2016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7C7CAF-4A31-48F1-A4DE-1CA5BBF7ABD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DAE6BB-8FF0-4289-8E2C-B46261F2217B}" type="datetimeFigureOut">
              <a:rPr lang="en-US" smtClean="0"/>
              <a:pPr/>
              <a:t>5/13/2016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7C7CAF-4A31-48F1-A4DE-1CA5BBF7ABD7}"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4DAE6BB-8FF0-4289-8E2C-B46261F2217B}" type="datetimeFigureOut">
              <a:rPr lang="en-US" smtClean="0"/>
              <a:pPr/>
              <a:t>5/13/2016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7C7CAF-4A31-48F1-A4DE-1CA5BBF7AB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4DAE6BB-8FF0-4289-8E2C-B46261F2217B}" type="datetimeFigureOut">
              <a:rPr lang="en-US" smtClean="0"/>
              <a:pPr/>
              <a:t>5/13/2016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7C7CAF-4A31-48F1-A4DE-1CA5BBF7ABD7}"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DAE6BB-8FF0-4289-8E2C-B46261F2217B}" type="datetimeFigureOut">
              <a:rPr lang="en-US" smtClean="0"/>
              <a:pPr/>
              <a:t>5/13/2016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7C7CAF-4A31-48F1-A4DE-1CA5BBF7AB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DAE6BB-8FF0-4289-8E2C-B46261F2217B}" type="datetimeFigureOut">
              <a:rPr lang="en-US" smtClean="0"/>
              <a:pPr/>
              <a:t>5/13/2016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7C7CAF-4A31-48F1-A4DE-1CA5BBF7AB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DAE6BB-8FF0-4289-8E2C-B46261F2217B}" type="datetimeFigureOut">
              <a:rPr lang="en-US" smtClean="0"/>
              <a:pPr/>
              <a:t>5/13/2016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7C7CAF-4A31-48F1-A4DE-1CA5BBF7ABD7}"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DAE6BB-8FF0-4289-8E2C-B46261F2217B}" type="datetimeFigureOut">
              <a:rPr lang="en-US" smtClean="0"/>
              <a:pPr/>
              <a:t>5/13/2016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7C7CAF-4A31-48F1-A4DE-1CA5BBF7ABD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4DAE6BB-8FF0-4289-8E2C-B46261F2217B}" type="datetimeFigureOut">
              <a:rPr lang="en-US" smtClean="0"/>
              <a:pPr/>
              <a:t>5/13/2016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C67C7CAF-4A31-48F1-A4DE-1CA5BBF7AB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304800"/>
            <a:ext cx="8534400" cy="3785652"/>
          </a:xfrm>
          <a:prstGeom prst="rect">
            <a:avLst/>
          </a:prstGeom>
        </p:spPr>
        <p:txBody>
          <a:bodyPr wrap="square">
            <a:spAutoFit/>
          </a:bodyPr>
          <a:lstStyle/>
          <a:p>
            <a:pPr marL="3175" indent="4763" algn="ctr"/>
            <a:r>
              <a:rPr lang="en-US" sz="2400" b="1" dirty="0" smtClean="0">
                <a:solidFill>
                  <a:srgbClr val="000000"/>
                </a:solidFill>
                <a:latin typeface="Arial" charset="0"/>
                <a:ea typeface="MS PGothic" charset="0"/>
                <a:cs typeface="MS PGothic" charset="0"/>
              </a:rPr>
              <a:t>Part IV: Occupational Health &amp; Safety Professions</a:t>
            </a:r>
          </a:p>
          <a:p>
            <a:pPr marL="3175" indent="4763" algn="ctr"/>
            <a:r>
              <a:rPr lang="en-US" sz="2400" b="1" dirty="0" smtClean="0">
                <a:solidFill>
                  <a:srgbClr val="000000"/>
                </a:solidFill>
                <a:latin typeface="Arial" charset="0"/>
                <a:ea typeface="MS PGothic" charset="0"/>
                <a:cs typeface="MS PGothic" charset="0"/>
              </a:rPr>
              <a:t>Chapter 29</a:t>
            </a:r>
            <a:r>
              <a:rPr lang="en-US" sz="2400" dirty="0" smtClean="0">
                <a:solidFill>
                  <a:srgbClr val="000000"/>
                </a:solidFill>
                <a:latin typeface="Arial" charset="0"/>
                <a:ea typeface="MS PGothic" charset="0"/>
                <a:cs typeface="MS PGothic" charset="0"/>
              </a:rPr>
              <a:t>:</a:t>
            </a:r>
          </a:p>
          <a:p>
            <a:pPr marL="3175" indent="4763" algn="ctr"/>
            <a:endParaRPr lang="en-US" sz="2400" dirty="0" smtClean="0">
              <a:solidFill>
                <a:srgbClr val="000000"/>
              </a:solidFill>
              <a:latin typeface="Calibri" charset="0"/>
              <a:ea typeface="MS PGothic" charset="0"/>
              <a:cs typeface="MS PGothic" charset="0"/>
            </a:endParaRPr>
          </a:p>
          <a:p>
            <a:pPr marL="3175" indent="4763" algn="ctr"/>
            <a:r>
              <a:rPr lang="en-US" sz="2400" dirty="0" smtClean="0">
                <a:solidFill>
                  <a:srgbClr val="000000"/>
                </a:solidFill>
                <a:latin typeface="Calibri" charset="0"/>
                <a:ea typeface="MS PGothic" charset="0"/>
                <a:cs typeface="MS PGothic" charset="0"/>
              </a:rPr>
              <a:t>Industrial Hygiene Program</a:t>
            </a:r>
          </a:p>
          <a:p>
            <a:pPr marL="3175" indent="4763" algn="ctr"/>
            <a:endParaRPr lang="en-US" sz="2400" dirty="0" smtClean="0">
              <a:solidFill>
                <a:srgbClr val="000000"/>
              </a:solidFill>
              <a:latin typeface="Calibri" charset="0"/>
              <a:ea typeface="MS PGothic" charset="0"/>
              <a:cs typeface="MS PGothic" charset="0"/>
            </a:endParaRPr>
          </a:p>
          <a:p>
            <a:pPr marL="3175" indent="4763" algn="ctr"/>
            <a:r>
              <a:rPr lang="en-US" sz="2400" dirty="0" smtClean="0">
                <a:latin typeface="Arial" charset="0"/>
                <a:ea typeface="MS PGothic" charset="0"/>
                <a:cs typeface="MS PGothic" charset="0"/>
              </a:rPr>
              <a:t>Compiled by Janvier Gasana</a:t>
            </a:r>
          </a:p>
          <a:p>
            <a:pPr marL="3175" indent="4763" algn="ctr"/>
            <a:endParaRPr lang="en-US" sz="2400" dirty="0" smtClean="0">
              <a:latin typeface="Arial" charset="0"/>
              <a:ea typeface="MS PGothic" charset="0"/>
              <a:cs typeface="MS PGothic" charset="0"/>
            </a:endParaRPr>
          </a:p>
          <a:p>
            <a:pPr marL="3175" indent="4763" algn="ctr"/>
            <a:r>
              <a:rPr lang="en-US" sz="2400" dirty="0" smtClean="0">
                <a:latin typeface="Arial" charset="0"/>
                <a:ea typeface="MS PGothic" charset="0"/>
                <a:cs typeface="MS PGothic" charset="0"/>
              </a:rPr>
              <a:t>Associate Professor, Environmental &amp; Occupational Health</a:t>
            </a:r>
          </a:p>
          <a:p>
            <a:pPr marL="3175" indent="4763" algn="ctr"/>
            <a:endParaRPr lang="en-US" sz="2400" dirty="0" smtClean="0">
              <a:latin typeface="Arial" charset="0"/>
              <a:ea typeface="MS PGothic" charset="0"/>
              <a:cs typeface="MS PGothic" charset="0"/>
            </a:endParaRPr>
          </a:p>
          <a:p>
            <a:pPr marL="3175" indent="4763" algn="ctr"/>
            <a:r>
              <a:rPr lang="en-US" sz="2400" dirty="0" smtClean="0">
                <a:latin typeface="Arial" charset="0"/>
                <a:ea typeface="MS PGothic" charset="0"/>
                <a:cs typeface="MS PGothic" charset="0"/>
              </a:rPr>
              <a:t>Florida International University</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38200"/>
          </a:xfrm>
        </p:spPr>
        <p:txBody>
          <a:bodyPr>
            <a:noAutofit/>
          </a:bodyPr>
          <a:lstStyle/>
          <a:p>
            <a:r>
              <a:rPr lang="en-GB" dirty="0">
                <a:latin typeface="Arial" pitchFamily="34" charset="0"/>
                <a:cs typeface="Arial" pitchFamily="34" charset="0"/>
              </a:rPr>
              <a:t>Establishing an IHP (cont.)</a:t>
            </a:r>
            <a:endParaRPr lang="en-US" dirty="0"/>
          </a:p>
        </p:txBody>
      </p:sp>
      <p:sp>
        <p:nvSpPr>
          <p:cNvPr id="3" name="Content Placeholder 2"/>
          <p:cNvSpPr>
            <a:spLocks noGrp="1"/>
          </p:cNvSpPr>
          <p:nvPr>
            <p:ph idx="1"/>
          </p:nvPr>
        </p:nvSpPr>
        <p:spPr>
          <a:xfrm>
            <a:off x="457200" y="1905000"/>
            <a:ext cx="8153400" cy="4495800"/>
          </a:xfrm>
        </p:spPr>
        <p:txBody>
          <a:bodyPr>
            <a:noAutofit/>
          </a:bodyPr>
          <a:lstStyle/>
          <a:p>
            <a:r>
              <a:rPr lang="en-GB" dirty="0">
                <a:latin typeface="Arial" pitchFamily="34" charset="0"/>
                <a:cs typeface="Arial" pitchFamily="34" charset="0"/>
              </a:rPr>
              <a:t>Planning </a:t>
            </a:r>
            <a:r>
              <a:rPr lang="en-GB" dirty="0" smtClean="0">
                <a:latin typeface="Arial" pitchFamily="34" charset="0"/>
                <a:cs typeface="Arial" pitchFamily="34" charset="0"/>
              </a:rPr>
              <a:t>activities</a:t>
            </a:r>
            <a:r>
              <a:rPr lang="en-GB" dirty="0">
                <a:latin typeface="Arial" pitchFamily="34" charset="0"/>
                <a:cs typeface="Arial" pitchFamily="34" charset="0"/>
              </a:rPr>
              <a:t>: </a:t>
            </a:r>
            <a:r>
              <a:rPr lang="en-GB" dirty="0" smtClean="0">
                <a:latin typeface="Arial" pitchFamily="34" charset="0"/>
                <a:cs typeface="Arial" pitchFamily="34" charset="0"/>
              </a:rPr>
              <a:t>setting goals </a:t>
            </a:r>
            <a:r>
              <a:rPr lang="en-GB" dirty="0">
                <a:latin typeface="Arial" pitchFamily="34" charset="0"/>
                <a:cs typeface="Arial" pitchFamily="34" charset="0"/>
              </a:rPr>
              <a:t>and </a:t>
            </a:r>
            <a:r>
              <a:rPr lang="en-GB" dirty="0" smtClean="0">
                <a:latin typeface="Arial" pitchFamily="34" charset="0"/>
                <a:cs typeface="Arial" pitchFamily="34" charset="0"/>
              </a:rPr>
              <a:t>objectives</a:t>
            </a:r>
            <a:endParaRPr lang="en-US" dirty="0">
              <a:latin typeface="Arial" pitchFamily="34" charset="0"/>
              <a:cs typeface="Arial" pitchFamily="34" charset="0"/>
            </a:endParaRPr>
          </a:p>
          <a:p>
            <a:pPr lvl="1"/>
            <a:r>
              <a:rPr lang="en-GB" sz="1800" dirty="0" smtClean="0">
                <a:latin typeface="Arial" pitchFamily="34" charset="0"/>
                <a:cs typeface="Arial" pitchFamily="34" charset="0"/>
              </a:rPr>
              <a:t>The </a:t>
            </a:r>
            <a:r>
              <a:rPr lang="en-GB" sz="1800" dirty="0">
                <a:latin typeface="Arial" pitchFamily="34" charset="0"/>
                <a:cs typeface="Arial" pitchFamily="34" charset="0"/>
              </a:rPr>
              <a:t>establishment of a strategic plan for long- and short-range goals and objectives is vital to the development of an effective industrial hygiene pro­gram. These goals and objectives should also be part of the written program. </a:t>
            </a:r>
            <a:endParaRPr lang="en-GB" sz="1800" dirty="0" smtClean="0">
              <a:latin typeface="Arial" pitchFamily="34" charset="0"/>
              <a:cs typeface="Arial" pitchFamily="34" charset="0"/>
            </a:endParaRPr>
          </a:p>
          <a:p>
            <a:pPr lvl="2"/>
            <a:r>
              <a:rPr lang="en-GB" sz="1600" dirty="0" smtClean="0">
                <a:latin typeface="Arial" pitchFamily="34" charset="0"/>
                <a:cs typeface="Arial" pitchFamily="34" charset="0"/>
              </a:rPr>
              <a:t>They </a:t>
            </a:r>
            <a:r>
              <a:rPr lang="en-GB" sz="1600" dirty="0">
                <a:latin typeface="Arial" pitchFamily="34" charset="0"/>
                <a:cs typeface="Arial" pitchFamily="34" charset="0"/>
              </a:rPr>
              <a:t>are often established by a team, such as a joint </a:t>
            </a:r>
            <a:r>
              <a:rPr lang="en-GB" sz="1600" dirty="0" err="1">
                <a:latin typeface="Arial" pitchFamily="34" charset="0"/>
                <a:cs typeface="Arial" pitchFamily="34" charset="0"/>
              </a:rPr>
              <a:t>labor</a:t>
            </a:r>
            <a:r>
              <a:rPr lang="en-GB" sz="1600" dirty="0">
                <a:latin typeface="Arial" pitchFamily="34" charset="0"/>
                <a:cs typeface="Arial" pitchFamily="34" charset="0"/>
              </a:rPr>
              <a:t>–management health and safety committee. </a:t>
            </a:r>
            <a:endParaRPr lang="en-US" sz="1600" dirty="0">
              <a:latin typeface="Arial" pitchFamily="34" charset="0"/>
              <a:cs typeface="Arial" pitchFamily="34" charset="0"/>
            </a:endParaRPr>
          </a:p>
          <a:p>
            <a:pPr lvl="1"/>
            <a:r>
              <a:rPr lang="en-GB" sz="1800" dirty="0" smtClean="0">
                <a:latin typeface="Arial" pitchFamily="34" charset="0"/>
                <a:cs typeface="Arial" pitchFamily="34" charset="0"/>
              </a:rPr>
              <a:t>A </a:t>
            </a:r>
            <a:r>
              <a:rPr lang="en-GB" sz="1800" dirty="0">
                <a:latin typeface="Arial" pitchFamily="34" charset="0"/>
                <a:cs typeface="Arial" pitchFamily="34" charset="0"/>
              </a:rPr>
              <a:t>goal is a desired outcome, whereas an objective is a spe­cific activity or means of achieving a </a:t>
            </a:r>
            <a:r>
              <a:rPr lang="en-GB" sz="1800" dirty="0" smtClean="0">
                <a:latin typeface="Arial" pitchFamily="34" charset="0"/>
                <a:cs typeface="Arial" pitchFamily="34" charset="0"/>
              </a:rPr>
              <a:t>goal. Objectives </a:t>
            </a:r>
            <a:r>
              <a:rPr lang="en-GB" sz="1800" dirty="0">
                <a:latin typeface="Arial" pitchFamily="34" charset="0"/>
                <a:cs typeface="Arial" pitchFamily="34" charset="0"/>
              </a:rPr>
              <a:t>should be realistic and, when possible, </a:t>
            </a:r>
            <a:r>
              <a:rPr lang="en-GB" sz="1800" dirty="0" smtClean="0">
                <a:latin typeface="Arial" pitchFamily="34" charset="0"/>
                <a:cs typeface="Arial" pitchFamily="34" charset="0"/>
              </a:rPr>
              <a:t>measurable </a:t>
            </a:r>
            <a:r>
              <a:rPr lang="en-GB" sz="1800" dirty="0">
                <a:latin typeface="Arial" pitchFamily="34" charset="0"/>
                <a:cs typeface="Arial" pitchFamily="34" charset="0"/>
              </a:rPr>
              <a:t>In all cases, objectives should be directed at fixing the root or underlying cause of an issue. </a:t>
            </a:r>
            <a:endParaRPr lang="en-GB" sz="1800" dirty="0" smtClean="0">
              <a:latin typeface="Arial" pitchFamily="34" charset="0"/>
              <a:cs typeface="Arial" pitchFamily="34" charset="0"/>
            </a:endParaRPr>
          </a:p>
          <a:p>
            <a:pPr lvl="2"/>
            <a:r>
              <a:rPr lang="en-GB" sz="1600" dirty="0" smtClean="0">
                <a:latin typeface="Arial" pitchFamily="34" charset="0"/>
                <a:cs typeface="Arial" pitchFamily="34" charset="0"/>
              </a:rPr>
              <a:t>Goals </a:t>
            </a:r>
            <a:r>
              <a:rPr lang="en-GB" sz="1600" dirty="0">
                <a:latin typeface="Arial" pitchFamily="34" charset="0"/>
                <a:cs typeface="Arial" pitchFamily="34" charset="0"/>
              </a:rPr>
              <a:t>and objec­tives should not be static––they should be evaluated and updated on a regularly scheduled basis. </a:t>
            </a:r>
            <a:endParaRPr lang="en-GB" sz="1600" dirty="0" smtClean="0">
              <a:latin typeface="Arial" pitchFamily="34" charset="0"/>
              <a:cs typeface="Arial" pitchFamily="34" charset="0"/>
            </a:endParaRPr>
          </a:p>
          <a:p>
            <a:pPr lvl="2"/>
            <a:r>
              <a:rPr lang="en-GB" sz="1600" dirty="0" smtClean="0">
                <a:latin typeface="Arial" pitchFamily="34" charset="0"/>
                <a:cs typeface="Arial" pitchFamily="34" charset="0"/>
              </a:rPr>
              <a:t>As </a:t>
            </a:r>
            <a:r>
              <a:rPr lang="en-GB" sz="1600" dirty="0">
                <a:latin typeface="Arial" pitchFamily="34" charset="0"/>
                <a:cs typeface="Arial" pitchFamily="34" charset="0"/>
              </a:rPr>
              <a:t>conditions change, new issues or improvement opportunities should be prioritized and new goals and objectives set. </a:t>
            </a:r>
            <a:endParaRPr lang="en-US" sz="1600" dirty="0">
              <a:latin typeface="Arial" pitchFamily="34" charset="0"/>
              <a:cs typeface="Arial" pitchFamily="34" charset="0"/>
            </a:endParaRPr>
          </a:p>
          <a:p>
            <a:endParaRPr lang="en-US"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latin typeface="Arial" pitchFamily="34" charset="0"/>
                <a:cs typeface="Arial" pitchFamily="34" charset="0"/>
              </a:rPr>
              <a:t>Establishing an IHP (cont.)</a:t>
            </a:r>
            <a:endParaRPr lang="en-US" dirty="0"/>
          </a:p>
        </p:txBody>
      </p:sp>
      <p:sp>
        <p:nvSpPr>
          <p:cNvPr id="3" name="Content Placeholder 2"/>
          <p:cNvSpPr>
            <a:spLocks noGrp="1"/>
          </p:cNvSpPr>
          <p:nvPr>
            <p:ph idx="1"/>
          </p:nvPr>
        </p:nvSpPr>
        <p:spPr>
          <a:xfrm>
            <a:off x="457200" y="1600200"/>
            <a:ext cx="7467600" cy="5029200"/>
          </a:xfrm>
        </p:spPr>
        <p:txBody>
          <a:bodyPr>
            <a:normAutofit fontScale="70000" lnSpcReduction="20000"/>
          </a:bodyPr>
          <a:lstStyle/>
          <a:p>
            <a:r>
              <a:rPr lang="en-GB" sz="3800" dirty="0">
                <a:latin typeface="Arial" panose="020B0604020202020204" pitchFamily="34" charset="0"/>
                <a:cs typeface="Arial" panose="020B0604020202020204" pitchFamily="34" charset="0"/>
              </a:rPr>
              <a:t>Hazard </a:t>
            </a:r>
            <a:r>
              <a:rPr lang="en-GB" sz="3800" dirty="0" smtClean="0">
                <a:latin typeface="Arial" panose="020B0604020202020204" pitchFamily="34" charset="0"/>
                <a:cs typeface="Arial" panose="020B0604020202020204" pitchFamily="34" charset="0"/>
              </a:rPr>
              <a:t>recognition </a:t>
            </a:r>
            <a:r>
              <a:rPr lang="en-GB" sz="3800" dirty="0">
                <a:latin typeface="Arial" panose="020B0604020202020204" pitchFamily="34" charset="0"/>
                <a:cs typeface="Arial" panose="020B0604020202020204" pitchFamily="34" charset="0"/>
              </a:rPr>
              <a:t>and </a:t>
            </a:r>
            <a:r>
              <a:rPr lang="en-GB" sz="3800" dirty="0" smtClean="0">
                <a:latin typeface="Arial" panose="020B0604020202020204" pitchFamily="34" charset="0"/>
                <a:cs typeface="Arial" panose="020B0604020202020204" pitchFamily="34" charset="0"/>
              </a:rPr>
              <a:t>evaluation</a:t>
            </a:r>
            <a:endParaRPr lang="en-US" sz="3800" dirty="0">
              <a:latin typeface="Arial" panose="020B0604020202020204" pitchFamily="34" charset="0"/>
              <a:cs typeface="Arial" panose="020B0604020202020204" pitchFamily="34" charset="0"/>
            </a:endParaRPr>
          </a:p>
          <a:p>
            <a:pPr lvl="1"/>
            <a:r>
              <a:rPr lang="en-GB" sz="3000" dirty="0">
                <a:latin typeface="Arial" pitchFamily="34" charset="0"/>
                <a:cs typeface="Arial" pitchFamily="34" charset="0"/>
              </a:rPr>
              <a:t>Considered one of the first tenets of industrial </a:t>
            </a:r>
            <a:r>
              <a:rPr lang="en-GB" sz="3000" dirty="0" smtClean="0">
                <a:latin typeface="Arial" pitchFamily="34" charset="0"/>
                <a:cs typeface="Arial" pitchFamily="34" charset="0"/>
              </a:rPr>
              <a:t>hygiene</a:t>
            </a:r>
          </a:p>
          <a:p>
            <a:pPr lvl="1"/>
            <a:r>
              <a:rPr lang="en-GB" sz="3000" dirty="0">
                <a:latin typeface="Arial" pitchFamily="34" charset="0"/>
                <a:cs typeface="Arial" pitchFamily="34" charset="0"/>
              </a:rPr>
              <a:t>A</a:t>
            </a:r>
            <a:r>
              <a:rPr lang="en-GB" sz="3000" dirty="0" smtClean="0">
                <a:latin typeface="Arial" pitchFamily="34" charset="0"/>
                <a:cs typeface="Arial" pitchFamily="34" charset="0"/>
              </a:rPr>
              <a:t> </a:t>
            </a:r>
            <a:r>
              <a:rPr lang="en-GB" sz="3000" dirty="0">
                <a:latin typeface="Arial" pitchFamily="34" charset="0"/>
                <a:cs typeface="Arial" pitchFamily="34" charset="0"/>
              </a:rPr>
              <a:t>process must be adopted to anticipate and recognize health hazards in order to identify the potential health and safety risks in the work environment. </a:t>
            </a:r>
            <a:endParaRPr lang="en-GB" sz="3000" dirty="0" smtClean="0">
              <a:latin typeface="Arial" pitchFamily="34" charset="0"/>
              <a:cs typeface="Arial" pitchFamily="34" charset="0"/>
            </a:endParaRPr>
          </a:p>
          <a:p>
            <a:pPr marL="274320" lvl="1" indent="0">
              <a:buNone/>
            </a:pPr>
            <a:endParaRPr lang="en-GB" sz="3000" dirty="0" smtClean="0">
              <a:latin typeface="Arial" pitchFamily="34" charset="0"/>
              <a:cs typeface="Arial" pitchFamily="34" charset="0"/>
            </a:endParaRPr>
          </a:p>
          <a:p>
            <a:pPr lvl="1"/>
            <a:r>
              <a:rPr lang="en-GB" sz="3200" dirty="0" smtClean="0">
                <a:latin typeface="Arial" pitchFamily="34" charset="0"/>
                <a:cs typeface="Arial" pitchFamily="34" charset="0"/>
              </a:rPr>
              <a:t>An </a:t>
            </a:r>
            <a:r>
              <a:rPr lang="en-GB" sz="3200" dirty="0">
                <a:latin typeface="Arial" pitchFamily="34" charset="0"/>
                <a:cs typeface="Arial" pitchFamily="34" charset="0"/>
              </a:rPr>
              <a:t>assessment is made that includes use of chemicals, equipment, operating procedures, work practices, and available </a:t>
            </a:r>
            <a:r>
              <a:rPr lang="en-GB" sz="3200" dirty="0" smtClean="0">
                <a:latin typeface="Arial" pitchFamily="34" charset="0"/>
                <a:cs typeface="Arial" pitchFamily="34" charset="0"/>
              </a:rPr>
              <a:t>controls → An </a:t>
            </a:r>
            <a:r>
              <a:rPr lang="en-GB" sz="3200" dirty="0">
                <a:latin typeface="Arial" pitchFamily="34" charset="0"/>
                <a:cs typeface="Arial" pitchFamily="34" charset="0"/>
              </a:rPr>
              <a:t>evaluation, or risk assessment, is then conducted to determine if the real or potential exposures to these hazards are acceptable or if additional engineering or administrative controls or personal protective equipment is necessary. </a:t>
            </a:r>
            <a:endParaRPr lang="en-US" sz="3000"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latin typeface="Arial" pitchFamily="34" charset="0"/>
                <a:cs typeface="Arial" pitchFamily="34" charset="0"/>
              </a:rPr>
              <a:t>Establishing an IHP (cont.)</a:t>
            </a:r>
            <a:endParaRPr lang="en-US" dirty="0"/>
          </a:p>
        </p:txBody>
      </p:sp>
      <p:sp>
        <p:nvSpPr>
          <p:cNvPr id="3" name="Content Placeholder 2"/>
          <p:cNvSpPr>
            <a:spLocks noGrp="1"/>
          </p:cNvSpPr>
          <p:nvPr>
            <p:ph idx="1"/>
          </p:nvPr>
        </p:nvSpPr>
        <p:spPr>
          <a:xfrm>
            <a:off x="304800" y="1600200"/>
            <a:ext cx="8534400" cy="4525963"/>
          </a:xfrm>
        </p:spPr>
        <p:txBody>
          <a:bodyPr>
            <a:normAutofit fontScale="47500" lnSpcReduction="20000"/>
          </a:bodyPr>
          <a:lstStyle/>
          <a:p>
            <a:r>
              <a:rPr lang="en-GB" sz="5000" dirty="0" smtClean="0">
                <a:latin typeface="Arial" pitchFamily="34" charset="0"/>
                <a:cs typeface="Arial" pitchFamily="34" charset="0"/>
              </a:rPr>
              <a:t>Exposure </a:t>
            </a:r>
            <a:r>
              <a:rPr lang="en-GB" sz="5000" dirty="0">
                <a:latin typeface="Arial" pitchFamily="34" charset="0"/>
                <a:cs typeface="Arial" pitchFamily="34" charset="0"/>
              </a:rPr>
              <a:t>assessment program is used to deter­mine potential and actual exposures and then use that information to mini­mize the risks of adverse health effects potentially affecting employees. </a:t>
            </a:r>
            <a:endParaRPr lang="en-GB" sz="5000" dirty="0" smtClean="0">
              <a:latin typeface="Arial" pitchFamily="34" charset="0"/>
              <a:cs typeface="Arial" pitchFamily="34" charset="0"/>
            </a:endParaRPr>
          </a:p>
          <a:p>
            <a:r>
              <a:rPr lang="en-GB" sz="5000" dirty="0" smtClean="0">
                <a:latin typeface="Arial" pitchFamily="34" charset="0"/>
                <a:cs typeface="Arial" pitchFamily="34" charset="0"/>
              </a:rPr>
              <a:t>This </a:t>
            </a:r>
            <a:r>
              <a:rPr lang="en-GB" sz="5000" dirty="0">
                <a:latin typeface="Arial" pitchFamily="34" charset="0"/>
                <a:cs typeface="Arial" pitchFamily="34" charset="0"/>
              </a:rPr>
              <a:t>program also helps demonstrate compliance with legal and internal company requirements and pro­vides an avenue for employee communication regarding the safety of their work environment. </a:t>
            </a:r>
            <a:endParaRPr lang="en-GB" sz="5000" dirty="0" smtClean="0">
              <a:latin typeface="Arial" pitchFamily="34" charset="0"/>
              <a:cs typeface="Arial" pitchFamily="34" charset="0"/>
            </a:endParaRPr>
          </a:p>
          <a:p>
            <a:pPr lvl="1"/>
            <a:r>
              <a:rPr lang="en-GB" sz="4200" dirty="0" smtClean="0">
                <a:latin typeface="Arial" pitchFamily="34" charset="0"/>
                <a:cs typeface="Arial" pitchFamily="34" charset="0"/>
              </a:rPr>
              <a:t>Numerous </a:t>
            </a:r>
            <a:r>
              <a:rPr lang="en-GB" sz="4200" dirty="0">
                <a:latin typeface="Arial" pitchFamily="34" charset="0"/>
                <a:cs typeface="Arial" pitchFamily="34" charset="0"/>
              </a:rPr>
              <a:t>techniques for conducting these assessments. One such method is described in the American Industrial Hygiene Association (AIHA) publication, </a:t>
            </a:r>
            <a:r>
              <a:rPr lang="en-GB" sz="4200" i="1" dirty="0">
                <a:latin typeface="Arial" pitchFamily="34" charset="0"/>
                <a:cs typeface="Arial" pitchFamily="34" charset="0"/>
              </a:rPr>
              <a:t>A Strategy for Assessing and Managing Occupational Exposures</a:t>
            </a:r>
            <a:r>
              <a:rPr lang="en-GB" sz="4200" dirty="0">
                <a:latin typeface="Arial" pitchFamily="34" charset="0"/>
                <a:cs typeface="Arial" pitchFamily="34" charset="0"/>
              </a:rPr>
              <a:t>. </a:t>
            </a:r>
            <a:r>
              <a:rPr lang="en-GB" sz="4200" dirty="0" smtClean="0">
                <a:latin typeface="Arial" pitchFamily="34" charset="0"/>
                <a:cs typeface="Arial" pitchFamily="34" charset="0"/>
              </a:rPr>
              <a:t>The </a:t>
            </a:r>
            <a:r>
              <a:rPr lang="en-GB" sz="4200" dirty="0">
                <a:latin typeface="Arial" pitchFamily="34" charset="0"/>
                <a:cs typeface="Arial" pitchFamily="34" charset="0"/>
              </a:rPr>
              <a:t>following information is collected during the initial steps of this process: </a:t>
            </a:r>
            <a:endParaRPr lang="en-GB" sz="4200" dirty="0" smtClean="0">
              <a:latin typeface="Arial" pitchFamily="34" charset="0"/>
              <a:cs typeface="Arial" pitchFamily="34" charset="0"/>
            </a:endParaRPr>
          </a:p>
          <a:p>
            <a:pPr>
              <a:buNone/>
            </a:pPr>
            <a:endParaRPr lang="en-US" sz="3800" dirty="0">
              <a:latin typeface="Arial" pitchFamily="34" charset="0"/>
              <a:cs typeface="Arial" pitchFamily="34" charset="0"/>
            </a:endParaRPr>
          </a:p>
          <a:p>
            <a:endParaRPr lang="en-US" dirty="0">
              <a:latin typeface="Arial" pitchFamily="34" charset="0"/>
              <a:cs typeface="Arial" pitchFamily="34" charset="0"/>
            </a:endParaRPr>
          </a:p>
        </p:txBody>
      </p:sp>
      <p:graphicFrame>
        <p:nvGraphicFramePr>
          <p:cNvPr id="4" name="Diagram 3"/>
          <p:cNvGraphicFramePr/>
          <p:nvPr>
            <p:extLst>
              <p:ext uri="{D42A27DB-BD31-4B8C-83A1-F6EECF244321}">
                <p14:modId xmlns:p14="http://schemas.microsoft.com/office/powerpoint/2010/main" val="669203515"/>
              </p:ext>
            </p:extLst>
          </p:nvPr>
        </p:nvGraphicFramePr>
        <p:xfrm>
          <a:off x="914400" y="5308600"/>
          <a:ext cx="7543800" cy="132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latin typeface="Arial" pitchFamily="34" charset="0"/>
                <a:cs typeface="Arial" pitchFamily="34" charset="0"/>
              </a:rPr>
              <a:t>Establishing an IHP (cont.)</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r>
              <a:rPr lang="en-GB" dirty="0">
                <a:latin typeface="Arial" panose="020B0604020202020204" pitchFamily="34" charset="0"/>
                <a:cs typeface="Arial" panose="020B0604020202020204" pitchFamily="34" charset="0"/>
              </a:rPr>
              <a:t>Once </a:t>
            </a:r>
            <a:r>
              <a:rPr lang="en-GB" dirty="0" smtClean="0">
                <a:latin typeface="Arial" panose="020B0604020202020204" pitchFamily="34" charset="0"/>
                <a:cs typeface="Arial" panose="020B0604020202020204" pitchFamily="34" charset="0"/>
              </a:rPr>
              <a:t>characterized</a:t>
            </a:r>
            <a:r>
              <a:rPr lang="en-GB" dirty="0">
                <a:latin typeface="Arial" panose="020B0604020202020204" pitchFamily="34" charset="0"/>
                <a:cs typeface="Arial" panose="020B0604020202020204" pitchFamily="34" charset="0"/>
              </a:rPr>
              <a:t>, the evaluation step </a:t>
            </a:r>
            <a:r>
              <a:rPr lang="en-GB" dirty="0" smtClean="0">
                <a:latin typeface="Arial" panose="020B0604020202020204" pitchFamily="34" charset="0"/>
                <a:cs typeface="Arial" panose="020B0604020202020204" pitchFamily="34" charset="0"/>
              </a:rPr>
              <a:t>begins:</a:t>
            </a:r>
          </a:p>
          <a:p>
            <a:pPr marL="0" indent="0">
              <a:buNone/>
            </a:pPr>
            <a:endParaRPr lang="en-GB" dirty="0" smtClean="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smtClean="0">
              <a:latin typeface="Arial" panose="020B0604020202020204" pitchFamily="34" charset="0"/>
              <a:cs typeface="Arial" panose="020B0604020202020204" pitchFamily="34" charset="0"/>
            </a:endParaRPr>
          </a:p>
          <a:p>
            <a:pPr marL="0" indent="0">
              <a:buNone/>
            </a:pPr>
            <a:endParaRPr lang="en-GB" dirty="0">
              <a:latin typeface="Arial" pitchFamily="34" charset="0"/>
              <a:cs typeface="Arial" pitchFamily="34" charset="0"/>
            </a:endParaRPr>
          </a:p>
          <a:p>
            <a:r>
              <a:rPr lang="en-GB" dirty="0">
                <a:latin typeface="Arial" pitchFamily="34" charset="0"/>
                <a:cs typeface="Arial" pitchFamily="34" charset="0"/>
              </a:rPr>
              <a:t>A written procedure is necessary to ensure that samples are collected in a proper, consistent, and professionally accepted manner. Procedures should include information on sampling </a:t>
            </a:r>
            <a:r>
              <a:rPr lang="en-GB" dirty="0" smtClean="0">
                <a:latin typeface="Arial" pitchFamily="34" charset="0"/>
                <a:cs typeface="Arial" pitchFamily="34" charset="0"/>
              </a:rPr>
              <a:t>methodologies, calibration</a:t>
            </a:r>
            <a:r>
              <a:rPr lang="en-GB" dirty="0">
                <a:latin typeface="Arial" pitchFamily="34" charset="0"/>
                <a:cs typeface="Arial" pitchFamily="34" charset="0"/>
              </a:rPr>
              <a:t>, field use and maintenance of the equipment, quality control, use of approved or accred­ited laboratories, and the chain of custody to ensure proper handling.</a:t>
            </a:r>
            <a:endParaRPr lang="en-GB"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graphicFrame>
        <p:nvGraphicFramePr>
          <p:cNvPr id="6" name="Diagram 5"/>
          <p:cNvGraphicFramePr/>
          <p:nvPr>
            <p:extLst>
              <p:ext uri="{D42A27DB-BD31-4B8C-83A1-F6EECF244321}">
                <p14:modId xmlns:p14="http://schemas.microsoft.com/office/powerpoint/2010/main" val="2341692607"/>
              </p:ext>
            </p:extLst>
          </p:nvPr>
        </p:nvGraphicFramePr>
        <p:xfrm>
          <a:off x="457200" y="2057400"/>
          <a:ext cx="7924800" cy="152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latin typeface="Arial" pitchFamily="34" charset="0"/>
                <a:cs typeface="Arial" pitchFamily="34" charset="0"/>
              </a:rPr>
              <a:t>Establishing an IHP (cont.)</a:t>
            </a:r>
            <a:endParaRPr lang="en-US" sz="4400" dirty="0"/>
          </a:p>
        </p:txBody>
      </p:sp>
      <p:sp>
        <p:nvSpPr>
          <p:cNvPr id="3" name="Content Placeholder 2"/>
          <p:cNvSpPr>
            <a:spLocks noGrp="1"/>
          </p:cNvSpPr>
          <p:nvPr>
            <p:ph idx="1"/>
          </p:nvPr>
        </p:nvSpPr>
        <p:spPr/>
        <p:txBody>
          <a:bodyPr>
            <a:normAutofit/>
          </a:bodyPr>
          <a:lstStyle/>
          <a:p>
            <a:r>
              <a:rPr lang="en-GB" dirty="0">
                <a:latin typeface="Arial" panose="020B0604020202020204" pitchFamily="34" charset="0"/>
                <a:cs typeface="Arial" panose="020B0604020202020204" pitchFamily="34" charset="0"/>
              </a:rPr>
              <a:t>Hazard </a:t>
            </a:r>
            <a:r>
              <a:rPr lang="en-GB" dirty="0" smtClean="0">
                <a:latin typeface="Arial" panose="020B0604020202020204" pitchFamily="34" charset="0"/>
                <a:cs typeface="Arial" panose="020B0604020202020204" pitchFamily="34" charset="0"/>
              </a:rPr>
              <a:t>control </a:t>
            </a:r>
            <a:endParaRPr lang="en-US" dirty="0">
              <a:latin typeface="Arial" panose="020B0604020202020204" pitchFamily="34" charset="0"/>
              <a:cs typeface="Arial" panose="020B0604020202020204" pitchFamily="34" charset="0"/>
            </a:endParaRPr>
          </a:p>
          <a:p>
            <a:pPr lvl="1"/>
            <a:r>
              <a:rPr lang="en-GB" dirty="0">
                <a:latin typeface="Arial" pitchFamily="34" charset="0"/>
                <a:cs typeface="Arial" pitchFamily="34" charset="0"/>
              </a:rPr>
              <a:t>Measures must be taken to eliminate or reduce exposures whenever there is unacceptable risk based on standards and professional judgment. </a:t>
            </a:r>
            <a:endParaRPr lang="en-GB" dirty="0" smtClean="0">
              <a:latin typeface="Arial" pitchFamily="34" charset="0"/>
              <a:cs typeface="Arial" pitchFamily="34" charset="0"/>
            </a:endParaRPr>
          </a:p>
          <a:p>
            <a:r>
              <a:rPr lang="en-US" dirty="0" smtClean="0">
                <a:latin typeface="Arial" panose="020B0604020202020204" pitchFamily="34" charset="0"/>
                <a:cs typeface="Arial" panose="020B0604020202020204" pitchFamily="34" charset="0"/>
              </a:rPr>
              <a:t>Employee </a:t>
            </a:r>
            <a:r>
              <a:rPr lang="en-US" dirty="0" smtClean="0">
                <a:latin typeface="Arial" panose="020B0604020202020204" pitchFamily="34" charset="0"/>
                <a:cs typeface="Arial" panose="020B0604020202020204" pitchFamily="34" charset="0"/>
              </a:rPr>
              <a:t>training </a:t>
            </a:r>
            <a:r>
              <a:rPr lang="en-US" dirty="0" smtClean="0">
                <a:latin typeface="Arial" panose="020B0604020202020204" pitchFamily="34" charset="0"/>
                <a:cs typeface="Arial" panose="020B0604020202020204" pitchFamily="34" charset="0"/>
              </a:rPr>
              <a:t>and </a:t>
            </a:r>
            <a:r>
              <a:rPr lang="en-US" dirty="0" smtClean="0">
                <a:latin typeface="Arial" panose="020B0604020202020204" pitchFamily="34" charset="0"/>
                <a:cs typeface="Arial" panose="020B0604020202020204" pitchFamily="34" charset="0"/>
              </a:rPr>
              <a:t>education</a:t>
            </a:r>
            <a:endParaRPr lang="en-US" dirty="0" smtClean="0">
              <a:latin typeface="Arial" panose="020B0604020202020204" pitchFamily="34" charset="0"/>
              <a:cs typeface="Arial" panose="020B0604020202020204" pitchFamily="34" charset="0"/>
            </a:endParaRPr>
          </a:p>
          <a:p>
            <a:pPr lvl="1"/>
            <a:r>
              <a:rPr lang="en-GB" dirty="0">
                <a:latin typeface="Arial" pitchFamily="34" charset="0"/>
                <a:cs typeface="Arial" pitchFamily="34" charset="0"/>
              </a:rPr>
              <a:t>An important element of administrative controls is the awareness and knowledge of the potential hazards, health risks, and the work practices required to ensure employee safety. </a:t>
            </a:r>
            <a:endParaRPr lang="en-GB" dirty="0" smtClean="0">
              <a:latin typeface="Arial" pitchFamily="34" charset="0"/>
              <a:cs typeface="Arial" pitchFamily="34" charset="0"/>
            </a:endParaRPr>
          </a:p>
          <a:p>
            <a:pPr lvl="1"/>
            <a:r>
              <a:rPr lang="en-GB" dirty="0" smtClean="0">
                <a:latin typeface="Arial" pitchFamily="34" charset="0"/>
                <a:cs typeface="Arial" pitchFamily="34" charset="0"/>
              </a:rPr>
              <a:t>Proper </a:t>
            </a:r>
            <a:r>
              <a:rPr lang="en-GB" dirty="0">
                <a:latin typeface="Arial" pitchFamily="34" charset="0"/>
                <a:cs typeface="Arial" pitchFamily="34" charset="0"/>
              </a:rPr>
              <a:t>education must be provided relevant to the roles and responsibilities each worker has in the </a:t>
            </a:r>
            <a:r>
              <a:rPr lang="en-GB" dirty="0" smtClean="0">
                <a:latin typeface="Arial" pitchFamily="34" charset="0"/>
                <a:cs typeface="Arial" pitchFamily="34" charset="0"/>
              </a:rPr>
              <a:t>process</a:t>
            </a:r>
            <a:endParaRPr lang="en-US" b="1" dirty="0" smtClean="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latin typeface="Arial" pitchFamily="34" charset="0"/>
                <a:cs typeface="Arial" pitchFamily="34" charset="0"/>
              </a:rPr>
              <a:t>Establishing an IHP (cont.)</a:t>
            </a:r>
            <a:endParaRPr lang="en-US" sz="4400" dirty="0"/>
          </a:p>
        </p:txBody>
      </p:sp>
      <p:sp>
        <p:nvSpPr>
          <p:cNvPr id="3" name="Content Placeholder 2"/>
          <p:cNvSpPr>
            <a:spLocks noGrp="1"/>
          </p:cNvSpPr>
          <p:nvPr>
            <p:ph idx="1"/>
          </p:nvPr>
        </p:nvSpPr>
        <p:spPr>
          <a:xfrm>
            <a:off x="457200" y="1676400"/>
            <a:ext cx="8229600" cy="4449763"/>
          </a:xfrm>
        </p:spPr>
        <p:txBody>
          <a:bodyPr>
            <a:normAutofit/>
          </a:bodyPr>
          <a:lstStyle/>
          <a:p>
            <a:r>
              <a:rPr lang="en-GB" dirty="0">
                <a:latin typeface="Arial" pitchFamily="34" charset="0"/>
                <a:cs typeface="Arial" pitchFamily="34" charset="0"/>
              </a:rPr>
              <a:t>Training has become a standard part of most OSHA </a:t>
            </a:r>
            <a:r>
              <a:rPr lang="en-GB" dirty="0" smtClean="0">
                <a:latin typeface="Arial" pitchFamily="34" charset="0"/>
                <a:cs typeface="Arial" pitchFamily="34" charset="0"/>
              </a:rPr>
              <a:t>regulations.</a:t>
            </a:r>
            <a:endParaRPr lang="en-GB" dirty="0" smtClean="0">
              <a:latin typeface="Arial" pitchFamily="34" charset="0"/>
              <a:cs typeface="Arial" pitchFamily="34" charset="0"/>
            </a:endParaRPr>
          </a:p>
          <a:p>
            <a:pPr lvl="1"/>
            <a:r>
              <a:rPr lang="en-GB" dirty="0" smtClean="0">
                <a:latin typeface="Arial" pitchFamily="34" charset="0"/>
                <a:cs typeface="Arial" pitchFamily="34" charset="0"/>
              </a:rPr>
              <a:t>There </a:t>
            </a:r>
            <a:r>
              <a:rPr lang="en-GB" dirty="0">
                <a:latin typeface="Arial" pitchFamily="34" charset="0"/>
                <a:cs typeface="Arial" pitchFamily="34" charset="0"/>
              </a:rPr>
              <a:t>is an element of training, education, and awareness ranging from labels and postings to classes and certifications. </a:t>
            </a:r>
            <a:endParaRPr lang="en-GB" dirty="0" smtClean="0">
              <a:latin typeface="Arial" pitchFamily="34" charset="0"/>
              <a:cs typeface="Arial" pitchFamily="34" charset="0"/>
            </a:endParaRPr>
          </a:p>
          <a:p>
            <a:pPr lvl="1"/>
            <a:r>
              <a:rPr lang="en-GB" dirty="0" smtClean="0">
                <a:latin typeface="Arial" pitchFamily="34" charset="0"/>
                <a:cs typeface="Arial" pitchFamily="34" charset="0"/>
              </a:rPr>
              <a:t>The </a:t>
            </a:r>
            <a:r>
              <a:rPr lang="en-GB" dirty="0">
                <a:latin typeface="Arial" pitchFamily="34" charset="0"/>
                <a:cs typeface="Arial" pitchFamily="34" charset="0"/>
              </a:rPr>
              <a:t>method (e.g., </a:t>
            </a:r>
            <a:r>
              <a:rPr lang="en-GB" dirty="0" err="1">
                <a:latin typeface="Arial" pitchFamily="34" charset="0"/>
                <a:cs typeface="Arial" pitchFamily="34" charset="0"/>
              </a:rPr>
              <a:t>labeling</a:t>
            </a:r>
            <a:r>
              <a:rPr lang="en-GB" dirty="0">
                <a:latin typeface="Arial" pitchFamily="34" charset="0"/>
                <a:cs typeface="Arial" pitchFamily="34" charset="0"/>
              </a:rPr>
              <a:t> versus classroom training) chosen for employee education depends on the type and degree of the hazard, which should be part of the assessment and recommendation provided by the industrial hygienist. </a:t>
            </a:r>
            <a:endParaRPr lang="en-US"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latin typeface="Arial" pitchFamily="34" charset="0"/>
                <a:cs typeface="Arial" pitchFamily="34" charset="0"/>
              </a:rPr>
              <a:t>Establishing an IHP (cont.)</a:t>
            </a:r>
            <a:endParaRPr lang="en-US" sz="4400" dirty="0"/>
          </a:p>
        </p:txBody>
      </p:sp>
      <p:sp>
        <p:nvSpPr>
          <p:cNvPr id="3" name="Content Placeholder 2"/>
          <p:cNvSpPr>
            <a:spLocks noGrp="1"/>
          </p:cNvSpPr>
          <p:nvPr>
            <p:ph idx="1"/>
          </p:nvPr>
        </p:nvSpPr>
        <p:spPr/>
        <p:txBody>
          <a:bodyPr>
            <a:noAutofit/>
          </a:bodyPr>
          <a:lstStyle/>
          <a:p>
            <a:r>
              <a:rPr lang="en-GB" sz="2400" dirty="0" smtClean="0">
                <a:latin typeface="Arial" pitchFamily="34" charset="0"/>
                <a:cs typeface="Arial" pitchFamily="34" charset="0"/>
              </a:rPr>
              <a:t>The following summary was taken from </a:t>
            </a:r>
            <a:r>
              <a:rPr lang="en-GB" sz="2400" i="1" dirty="0" smtClean="0">
                <a:latin typeface="Arial" pitchFamily="34" charset="0"/>
                <a:cs typeface="Arial" pitchFamily="34" charset="0"/>
              </a:rPr>
              <a:t>Training Requirements in OSHA Standards and Training Guidelines </a:t>
            </a:r>
            <a:r>
              <a:rPr lang="en-GB" sz="2400" dirty="0" smtClean="0">
                <a:latin typeface="Arial" pitchFamily="34" charset="0"/>
                <a:cs typeface="Arial" pitchFamily="34" charset="0"/>
              </a:rPr>
              <a:t>(OSHA, 1998) and provides guidance for establishing training:</a:t>
            </a:r>
            <a:endParaRPr lang="en-US" sz="2400" dirty="0" smtClean="0">
              <a:latin typeface="Arial" pitchFamily="34" charset="0"/>
              <a:cs typeface="Arial" pitchFamily="34" charset="0"/>
            </a:endParaRPr>
          </a:p>
          <a:p>
            <a:pPr lvl="1"/>
            <a:r>
              <a:rPr lang="en-GB" dirty="0" smtClean="0">
                <a:latin typeface="Arial" pitchFamily="34" charset="0"/>
                <a:cs typeface="Arial" pitchFamily="34" charset="0"/>
              </a:rPr>
              <a:t>Determine if training is needed </a:t>
            </a:r>
          </a:p>
          <a:p>
            <a:pPr lvl="1"/>
            <a:r>
              <a:rPr lang="en-GB" dirty="0" smtClean="0">
                <a:latin typeface="Arial" pitchFamily="34" charset="0"/>
                <a:cs typeface="Arial" pitchFamily="34" charset="0"/>
              </a:rPr>
              <a:t>Identify training needs</a:t>
            </a:r>
            <a:endParaRPr lang="en-US" dirty="0" smtClean="0">
              <a:latin typeface="Arial" pitchFamily="34" charset="0"/>
              <a:cs typeface="Arial" pitchFamily="34" charset="0"/>
            </a:endParaRPr>
          </a:p>
          <a:p>
            <a:pPr lvl="1"/>
            <a:r>
              <a:rPr lang="en-GB" dirty="0" smtClean="0">
                <a:latin typeface="Arial" pitchFamily="34" charset="0"/>
                <a:cs typeface="Arial" pitchFamily="34" charset="0"/>
              </a:rPr>
              <a:t>Identify goals and objectives</a:t>
            </a:r>
          </a:p>
          <a:p>
            <a:pPr lvl="1"/>
            <a:r>
              <a:rPr lang="en-GB" dirty="0" smtClean="0">
                <a:latin typeface="Arial" pitchFamily="34" charset="0"/>
                <a:cs typeface="Arial" pitchFamily="34" charset="0"/>
              </a:rPr>
              <a:t>Develop learning activities</a:t>
            </a:r>
          </a:p>
          <a:p>
            <a:pPr lvl="1"/>
            <a:r>
              <a:rPr lang="en-GB" dirty="0" smtClean="0">
                <a:latin typeface="Arial" pitchFamily="34" charset="0"/>
                <a:cs typeface="Arial" pitchFamily="34" charset="0"/>
              </a:rPr>
              <a:t>Conduct training</a:t>
            </a:r>
            <a:endParaRPr lang="en-US" dirty="0" smtClean="0">
              <a:latin typeface="Arial" pitchFamily="34" charset="0"/>
              <a:cs typeface="Arial" pitchFamily="34" charset="0"/>
            </a:endParaRPr>
          </a:p>
          <a:p>
            <a:pPr lvl="1"/>
            <a:r>
              <a:rPr lang="en-GB" dirty="0" smtClean="0">
                <a:latin typeface="Arial" pitchFamily="34" charset="0"/>
                <a:cs typeface="Arial" pitchFamily="34" charset="0"/>
              </a:rPr>
              <a:t>Evaluate program effectiveness</a:t>
            </a:r>
          </a:p>
          <a:p>
            <a:pPr lvl="1"/>
            <a:r>
              <a:rPr lang="en-GB" dirty="0" smtClean="0">
                <a:latin typeface="Arial" pitchFamily="34" charset="0"/>
                <a:cs typeface="Arial" pitchFamily="34" charset="0"/>
              </a:rPr>
              <a:t>Improving the program</a:t>
            </a:r>
            <a:endParaRPr lang="en-US" dirty="0" smtClean="0">
              <a:latin typeface="Arial" pitchFamily="34" charset="0"/>
              <a:cs typeface="Arial" pitchFamily="34" charset="0"/>
            </a:endParaRPr>
          </a:p>
          <a:p>
            <a:pPr marL="0" indent="0">
              <a:buNone/>
            </a:pPr>
            <a:endParaRPr lang="en-US" sz="2400" dirty="0"/>
          </a:p>
          <a:p>
            <a:endParaRPr lang="en-US" sz="2100" dirty="0" smtClean="0">
              <a:latin typeface="Arial" panose="020B0604020202020204" pitchFamily="34" charset="0"/>
              <a:cs typeface="Arial" panose="020B0604020202020204" pitchFamily="34" charset="0"/>
            </a:endParaRPr>
          </a:p>
          <a:p>
            <a:endParaRPr lang="en-GB" sz="2100" dirty="0" smtClean="0">
              <a:latin typeface="Arial" pitchFamily="34" charset="0"/>
              <a:cs typeface="Arial" pitchFamily="34" charset="0"/>
            </a:endParaRPr>
          </a:p>
          <a:p>
            <a:endParaRPr lang="en-US" sz="1600" dirty="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latin typeface="Arial" pitchFamily="34" charset="0"/>
                <a:cs typeface="Arial" pitchFamily="34" charset="0"/>
              </a:rPr>
              <a:t>Establishing an IHP (cont</a:t>
            </a:r>
            <a:r>
              <a:rPr lang="en-GB" dirty="0" smtClean="0">
                <a:latin typeface="Arial" pitchFamily="34" charset="0"/>
                <a:cs typeface="Arial" pitchFamily="34" charset="0"/>
              </a:rPr>
              <a:t>.)</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676400"/>
            <a:ext cx="8229600" cy="4221163"/>
          </a:xfrm>
        </p:spPr>
        <p:txBody>
          <a:bodyPr>
            <a:normAutofit/>
          </a:bodyPr>
          <a:lstStyle/>
          <a:p>
            <a:r>
              <a:rPr lang="en-GB" dirty="0">
                <a:latin typeface="Arial" pitchFamily="34" charset="0"/>
                <a:cs typeface="Arial" pitchFamily="34" charset="0"/>
              </a:rPr>
              <a:t>Employee </a:t>
            </a:r>
            <a:r>
              <a:rPr lang="en-GB" dirty="0" smtClean="0">
                <a:latin typeface="Arial" pitchFamily="34" charset="0"/>
                <a:cs typeface="Arial" pitchFamily="34" charset="0"/>
              </a:rPr>
              <a:t>involvement </a:t>
            </a:r>
            <a:endParaRPr lang="en-US" dirty="0">
              <a:latin typeface="Arial" pitchFamily="34" charset="0"/>
              <a:cs typeface="Arial" pitchFamily="34" charset="0"/>
            </a:endParaRPr>
          </a:p>
          <a:p>
            <a:pPr lvl="1"/>
            <a:r>
              <a:rPr lang="en-GB" dirty="0">
                <a:latin typeface="Arial" pitchFamily="34" charset="0"/>
                <a:cs typeface="Arial" pitchFamily="34" charset="0"/>
              </a:rPr>
              <a:t>No program is complete without opportunities for employee participation in the processes affecting their health and safety.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latin typeface="Arial" pitchFamily="34" charset="0"/>
                <a:cs typeface="Arial" pitchFamily="34" charset="0"/>
              </a:rPr>
              <a:t>Establishing an IHP (cont.)</a:t>
            </a:r>
            <a:r>
              <a:rPr lang="en-US" cap="all" dirty="0" smtClean="0">
                <a:latin typeface="Arial" pitchFamily="34" charset="0"/>
                <a:cs typeface="Arial" pitchFamily="34" charset="0"/>
              </a:rPr>
              <a:t/>
            </a:r>
            <a:br>
              <a:rPr lang="en-US" cap="all" dirty="0" smtClean="0">
                <a:latin typeface="Arial" pitchFamily="34" charset="0"/>
                <a:cs typeface="Arial" pitchFamily="34" charset="0"/>
              </a:rPr>
            </a:br>
            <a:endParaRPr lang="en-US" dirty="0"/>
          </a:p>
        </p:txBody>
      </p:sp>
      <p:sp>
        <p:nvSpPr>
          <p:cNvPr id="3" name="Content Placeholder 2"/>
          <p:cNvSpPr>
            <a:spLocks noGrp="1"/>
          </p:cNvSpPr>
          <p:nvPr>
            <p:ph idx="1"/>
          </p:nvPr>
        </p:nvSpPr>
        <p:spPr/>
        <p:txBody>
          <a:bodyPr>
            <a:normAutofit/>
          </a:bodyPr>
          <a:lstStyle/>
          <a:p>
            <a:r>
              <a:rPr lang="en-GB" dirty="0" smtClean="0">
                <a:latin typeface="Arial" pitchFamily="34" charset="0"/>
                <a:cs typeface="Arial" pitchFamily="34" charset="0"/>
              </a:rPr>
              <a:t>Documentation/</a:t>
            </a:r>
            <a:r>
              <a:rPr lang="en-GB" dirty="0">
                <a:latin typeface="Arial" pitchFamily="34" charset="0"/>
                <a:cs typeface="Arial" pitchFamily="34" charset="0"/>
              </a:rPr>
              <a:t>r</a:t>
            </a:r>
            <a:r>
              <a:rPr lang="en-GB" dirty="0" smtClean="0">
                <a:latin typeface="Arial" pitchFamily="34" charset="0"/>
                <a:cs typeface="Arial" pitchFamily="34" charset="0"/>
              </a:rPr>
              <a:t>ecordkeeping </a:t>
            </a:r>
            <a:endParaRPr lang="en-US" dirty="0">
              <a:latin typeface="Arial" pitchFamily="34" charset="0"/>
              <a:cs typeface="Arial" pitchFamily="34" charset="0"/>
            </a:endParaRPr>
          </a:p>
          <a:p>
            <a:pPr lvl="1"/>
            <a:r>
              <a:rPr lang="en-GB" dirty="0">
                <a:latin typeface="Arial" pitchFamily="34" charset="0"/>
                <a:cs typeface="Arial" pitchFamily="34" charset="0"/>
              </a:rPr>
              <a:t>Good industrial hygiene practice includes proper documentation that describes how the program is implemented, what is done, and who does it. </a:t>
            </a:r>
            <a:endParaRPr lang="en-US" dirty="0">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latin typeface="Arial" pitchFamily="34" charset="0"/>
                <a:cs typeface="Arial" pitchFamily="34" charset="0"/>
              </a:rPr>
              <a:t>Establishing an IHP (cont.)</a:t>
            </a:r>
            <a:endParaRPr lang="en-US" dirty="0"/>
          </a:p>
        </p:txBody>
      </p:sp>
      <p:sp>
        <p:nvSpPr>
          <p:cNvPr id="3" name="Content Placeholder 2"/>
          <p:cNvSpPr>
            <a:spLocks noGrp="1"/>
          </p:cNvSpPr>
          <p:nvPr>
            <p:ph idx="1"/>
          </p:nvPr>
        </p:nvSpPr>
        <p:spPr>
          <a:xfrm>
            <a:off x="381000" y="1600200"/>
            <a:ext cx="8305800" cy="5067300"/>
          </a:xfrm>
        </p:spPr>
        <p:txBody>
          <a:bodyPr>
            <a:normAutofit/>
          </a:bodyPr>
          <a:lstStyle/>
          <a:p>
            <a:r>
              <a:rPr lang="en-GB" dirty="0" smtClean="0">
                <a:latin typeface="Arial" pitchFamily="34" charset="0"/>
                <a:cs typeface="Arial" pitchFamily="34" charset="0"/>
              </a:rPr>
              <a:t>Program evaluation and program audit </a:t>
            </a:r>
            <a:endParaRPr lang="en-US" dirty="0" smtClean="0">
              <a:latin typeface="Arial" pitchFamily="34" charset="0"/>
              <a:cs typeface="Arial" pitchFamily="34" charset="0"/>
            </a:endParaRPr>
          </a:p>
          <a:p>
            <a:pPr lvl="1"/>
            <a:r>
              <a:rPr lang="en-GB" dirty="0" smtClean="0">
                <a:latin typeface="Arial" pitchFamily="34" charset="0"/>
                <a:cs typeface="Arial" pitchFamily="34" charset="0"/>
              </a:rPr>
              <a:t>The </a:t>
            </a:r>
            <a:r>
              <a:rPr lang="en-GB" dirty="0">
                <a:latin typeface="Arial" pitchFamily="34" charset="0"/>
                <a:cs typeface="Arial" pitchFamily="34" charset="0"/>
              </a:rPr>
              <a:t>scope of an audit depends on the objectives and the allocated time and resources. </a:t>
            </a:r>
            <a:r>
              <a:rPr lang="en-GB" dirty="0" smtClean="0">
                <a:latin typeface="Arial" pitchFamily="34" charset="0"/>
                <a:cs typeface="Arial" pitchFamily="34" charset="0"/>
              </a:rPr>
              <a:t>Auditors </a:t>
            </a:r>
            <a:r>
              <a:rPr lang="en-GB" dirty="0">
                <a:latin typeface="Arial" pitchFamily="34" charset="0"/>
                <a:cs typeface="Arial" pitchFamily="34" charset="0"/>
              </a:rPr>
              <a:t>prepare by researching requirements and obtaining documentation of the program to establish a plan for the review. </a:t>
            </a:r>
            <a:endParaRPr lang="en-GB" dirty="0" smtClean="0">
              <a:latin typeface="Arial" pitchFamily="34" charset="0"/>
              <a:cs typeface="Arial" pitchFamily="34" charset="0"/>
            </a:endParaRPr>
          </a:p>
          <a:p>
            <a:pPr lvl="1"/>
            <a:r>
              <a:rPr lang="en-GB" dirty="0" smtClean="0">
                <a:latin typeface="Arial" pitchFamily="34" charset="0"/>
                <a:cs typeface="Arial" pitchFamily="34" charset="0"/>
              </a:rPr>
              <a:t>Audit </a:t>
            </a:r>
            <a:r>
              <a:rPr lang="en-GB" dirty="0">
                <a:latin typeface="Arial" pitchFamily="34" charset="0"/>
                <a:cs typeface="Arial" pitchFamily="34" charset="0"/>
              </a:rPr>
              <a:t>checklists are often developed to guide and focus the collection of information. </a:t>
            </a:r>
            <a:endParaRPr lang="en-US"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2466109"/>
            <a:ext cx="8229600" cy="4010891"/>
          </a:xfrm>
        </p:spPr>
        <p:txBody>
          <a:bodyPr>
            <a:normAutofit/>
          </a:bodyPr>
          <a:lstStyle/>
          <a:p>
            <a:pPr marL="3175" indent="4763" algn="ctr">
              <a:buNone/>
            </a:pPr>
            <a:r>
              <a:rPr lang="en-US" altLang="en-US" sz="2800" b="1" dirty="0">
                <a:solidFill>
                  <a:srgbClr val="000000"/>
                </a:solidFill>
              </a:rPr>
              <a:t>Chapter </a:t>
            </a:r>
            <a:r>
              <a:rPr lang="en-US" altLang="en-US" sz="2800" b="1" dirty="0" smtClean="0">
                <a:solidFill>
                  <a:srgbClr val="000000"/>
                </a:solidFill>
              </a:rPr>
              <a:t>28</a:t>
            </a:r>
            <a:r>
              <a:rPr lang="en-US" altLang="en-US" sz="2800" dirty="0" smtClean="0">
                <a:solidFill>
                  <a:srgbClr val="000000"/>
                </a:solidFill>
              </a:rPr>
              <a:t>:</a:t>
            </a:r>
            <a:endParaRPr lang="en-US" altLang="en-US" sz="2800" dirty="0">
              <a:solidFill>
                <a:srgbClr val="000000"/>
              </a:solidFill>
            </a:endParaRPr>
          </a:p>
          <a:p>
            <a:pPr marL="3175" indent="4763" algn="ctr">
              <a:buNone/>
            </a:pPr>
            <a:r>
              <a:rPr lang="en-US" altLang="en-US" sz="2800" dirty="0" smtClean="0">
                <a:solidFill>
                  <a:srgbClr val="000000"/>
                </a:solidFill>
              </a:rPr>
              <a:t>The Industrial Hygiene Program</a:t>
            </a:r>
            <a:endParaRPr lang="en-US" altLang="en-US" sz="2800" dirty="0"/>
          </a:p>
          <a:p>
            <a:pPr marL="3175" indent="4763" algn="ctr">
              <a:buNone/>
            </a:pPr>
            <a:endParaRPr lang="en-US" altLang="en-US" sz="2000" dirty="0">
              <a:solidFill>
                <a:srgbClr val="000000"/>
              </a:solidFill>
              <a:latin typeface="Calibri" pitchFamily="34" charset="0"/>
            </a:endParaRPr>
          </a:p>
          <a:p>
            <a:pPr marL="3175" indent="4763" algn="ctr">
              <a:buNone/>
            </a:pPr>
            <a:endParaRPr lang="en-US" altLang="en-US" sz="2000" dirty="0">
              <a:solidFill>
                <a:srgbClr val="000000"/>
              </a:solidFill>
              <a:latin typeface="Calibri" pitchFamily="34" charset="0"/>
            </a:endParaRPr>
          </a:p>
          <a:p>
            <a:pPr marL="3175" indent="4763" algn="ctr">
              <a:buNone/>
            </a:pPr>
            <a:endParaRPr lang="en-US" altLang="en-US" sz="2000" dirty="0">
              <a:solidFill>
                <a:srgbClr val="000000"/>
              </a:solidFill>
              <a:latin typeface="Calibri" pitchFamily="34" charset="0"/>
            </a:endParaRPr>
          </a:p>
          <a:p>
            <a:pPr marL="3175" indent="4763" algn="ctr">
              <a:buNone/>
            </a:pPr>
            <a:endParaRPr lang="en-US" altLang="en-US" sz="2000" dirty="0">
              <a:solidFill>
                <a:srgbClr val="000000"/>
              </a:solidFill>
              <a:latin typeface="Calibri" pitchFamily="34" charset="0"/>
            </a:endParaRPr>
          </a:p>
          <a:p>
            <a:pPr marL="3175" indent="4763" algn="ctr">
              <a:buNone/>
            </a:pPr>
            <a:r>
              <a:rPr lang="en-US" altLang="en-US" sz="1800" dirty="0"/>
              <a:t>Compiled by Janvier Gasana</a:t>
            </a:r>
          </a:p>
          <a:p>
            <a:pPr marL="3175" indent="4763" algn="ctr">
              <a:buNone/>
            </a:pPr>
            <a:r>
              <a:rPr lang="en-US" altLang="en-US" sz="1800" dirty="0"/>
              <a:t>Associate Professor, Environmental </a:t>
            </a:r>
            <a:r>
              <a:rPr lang="en-US" altLang="en-US" sz="1800" dirty="0" smtClean="0"/>
              <a:t>and </a:t>
            </a:r>
            <a:r>
              <a:rPr lang="en-US" altLang="en-US" sz="1800" dirty="0"/>
              <a:t>Occupational Health</a:t>
            </a:r>
          </a:p>
          <a:p>
            <a:pPr marL="3175" indent="4763" algn="ctr">
              <a:buNone/>
            </a:pPr>
            <a:r>
              <a:rPr lang="en-US" altLang="en-US" sz="1800" dirty="0"/>
              <a:t>Florida International University</a:t>
            </a:r>
            <a:endParaRPr lang="en-US" altLang="en-US" sz="1800" dirty="0">
              <a:solidFill>
                <a:srgbClr val="000000"/>
              </a:solidFill>
              <a:latin typeface="Calibri" pitchFamily="34" charset="0"/>
            </a:endParaRPr>
          </a:p>
        </p:txBody>
      </p:sp>
      <p:sp>
        <p:nvSpPr>
          <p:cNvPr id="5" name="Title 1"/>
          <p:cNvSpPr txBox="1">
            <a:spLocks/>
          </p:cNvSpPr>
          <p:nvPr/>
        </p:nvSpPr>
        <p:spPr>
          <a:xfrm>
            <a:off x="685800" y="263249"/>
            <a:ext cx="7848600" cy="2647661"/>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n-US" dirty="0" smtClean="0">
                <a:latin typeface="Arial" charset="0"/>
                <a:ea typeface="MS PGothic" charset="0"/>
                <a:cs typeface="MS PGothic" charset="0"/>
              </a:rPr>
              <a:t>Fundamentals of Industrial Hygiene</a:t>
            </a:r>
            <a:br>
              <a:rPr lang="en-US" dirty="0" smtClean="0">
                <a:latin typeface="Arial" charset="0"/>
                <a:ea typeface="MS PGothic" charset="0"/>
                <a:cs typeface="MS PGothic" charset="0"/>
              </a:rPr>
            </a:br>
            <a:r>
              <a:rPr lang="en-US" dirty="0" smtClean="0">
                <a:latin typeface="Arial" charset="0"/>
                <a:ea typeface="MS PGothic" charset="0"/>
                <a:cs typeface="MS PGothic" charset="0"/>
              </a:rPr>
              <a:t>6</a:t>
            </a:r>
            <a:r>
              <a:rPr lang="en-US" baseline="30000" dirty="0" smtClean="0">
                <a:latin typeface="Arial" charset="0"/>
                <a:ea typeface="MS PGothic" charset="0"/>
                <a:cs typeface="MS PGothic" charset="0"/>
              </a:rPr>
              <a:t>th</a:t>
            </a:r>
            <a:r>
              <a:rPr lang="en-US" dirty="0" smtClean="0">
                <a:latin typeface="Arial" charset="0"/>
                <a:ea typeface="MS PGothic" charset="0"/>
                <a:cs typeface="MS PGothic" charset="0"/>
              </a:rPr>
              <a:t> Edition</a:t>
            </a:r>
            <a:r>
              <a:rPr lang="en-US" sz="6000" dirty="0" smtClean="0">
                <a:latin typeface="Arial" charset="0"/>
                <a:ea typeface="MS PGothic" charset="0"/>
                <a:cs typeface="MS PGothic" charset="0"/>
              </a:rPr>
              <a:t/>
            </a:r>
            <a:br>
              <a:rPr lang="en-US" sz="6000" dirty="0" smtClean="0">
                <a:latin typeface="Arial" charset="0"/>
                <a:ea typeface="MS PGothic" charset="0"/>
                <a:cs typeface="MS PGothic" charset="0"/>
              </a:rPr>
            </a:br>
            <a:endParaRPr lang="en-US" sz="6000" dirty="0"/>
          </a:p>
        </p:txBody>
      </p:sp>
    </p:spTree>
    <p:extLst>
      <p:ext uri="{BB962C8B-B14F-4D97-AF65-F5344CB8AC3E}">
        <p14:creationId xmlns:p14="http://schemas.microsoft.com/office/powerpoint/2010/main" val="35292577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latin typeface="Arial" pitchFamily="34" charset="0"/>
                <a:cs typeface="Arial" pitchFamily="34" charset="0"/>
              </a:rPr>
              <a:t>Establishing an IHP (cont.)</a:t>
            </a:r>
            <a:endParaRPr lang="en-US" dirty="0"/>
          </a:p>
        </p:txBody>
      </p:sp>
      <p:sp>
        <p:nvSpPr>
          <p:cNvPr id="3" name="Content Placeholder 2"/>
          <p:cNvSpPr>
            <a:spLocks noGrp="1"/>
          </p:cNvSpPr>
          <p:nvPr>
            <p:ph idx="1"/>
          </p:nvPr>
        </p:nvSpPr>
        <p:spPr/>
        <p:txBody>
          <a:bodyPr>
            <a:normAutofit/>
          </a:bodyPr>
          <a:lstStyle/>
          <a:p>
            <a:r>
              <a:rPr lang="en-GB" sz="2600" dirty="0" smtClean="0">
                <a:latin typeface="Arial" pitchFamily="34" charset="0"/>
                <a:cs typeface="Arial" pitchFamily="34" charset="0"/>
              </a:rPr>
              <a:t>5 phases of an </a:t>
            </a:r>
            <a:r>
              <a:rPr lang="en-GB" sz="2600" dirty="0">
                <a:latin typeface="Arial" pitchFamily="34" charset="0"/>
                <a:cs typeface="Arial" pitchFamily="34" charset="0"/>
              </a:rPr>
              <a:t>audit:</a:t>
            </a:r>
            <a:endParaRPr lang="en-US" sz="2600" dirty="0">
              <a:latin typeface="Arial" pitchFamily="34" charset="0"/>
              <a:cs typeface="Arial" pitchFamily="34" charset="0"/>
            </a:endParaRPr>
          </a:p>
          <a:p>
            <a:pPr marL="731520" lvl="1" indent="-457200">
              <a:buFont typeface="+mj-lt"/>
              <a:buAutoNum type="arabicPeriod"/>
            </a:pPr>
            <a:r>
              <a:rPr lang="en-GB" dirty="0" smtClean="0"/>
              <a:t>Opening </a:t>
            </a:r>
            <a:r>
              <a:rPr lang="en-GB" dirty="0"/>
              <a:t>conference with the management of the facility, during which the purpose, scope, and schedule of the audit is discussed.</a:t>
            </a:r>
            <a:endParaRPr lang="en-US" dirty="0"/>
          </a:p>
          <a:p>
            <a:pPr marL="731520" lvl="1" indent="-457200">
              <a:buFont typeface="+mj-lt"/>
              <a:buAutoNum type="arabicPeriod"/>
            </a:pPr>
            <a:r>
              <a:rPr lang="en-GB" dirty="0" smtClean="0"/>
              <a:t>Information </a:t>
            </a:r>
            <a:r>
              <a:rPr lang="en-GB" dirty="0"/>
              <a:t>is gathered.</a:t>
            </a:r>
            <a:endParaRPr lang="en-US" dirty="0"/>
          </a:p>
          <a:p>
            <a:pPr marL="731520" lvl="1" indent="-457200">
              <a:buFont typeface="+mj-lt"/>
              <a:buAutoNum type="arabicPeriod"/>
            </a:pPr>
            <a:r>
              <a:rPr lang="en-GB" dirty="0" smtClean="0"/>
              <a:t>Information </a:t>
            </a:r>
            <a:r>
              <a:rPr lang="en-GB" dirty="0"/>
              <a:t>is analyzed, key facts confirmed, and contradictions resolved. During this phase, the auditor can usually generalize from specific situations to underlying program or system deficiencies.</a:t>
            </a:r>
            <a:endParaRPr lang="en-US" dirty="0"/>
          </a:p>
          <a:p>
            <a:pPr marL="731520" lvl="1" indent="-457200">
              <a:buFont typeface="+mj-lt"/>
              <a:buAutoNum type="arabicPeriod"/>
            </a:pPr>
            <a:r>
              <a:rPr lang="en-GB" dirty="0" smtClean="0"/>
              <a:t>Auditors </a:t>
            </a:r>
            <a:r>
              <a:rPr lang="en-GB" dirty="0"/>
              <a:t>present their findings to management during a closing conference, at which time any remaining concerns can be discussed.</a:t>
            </a:r>
            <a:endParaRPr lang="en-US" dirty="0"/>
          </a:p>
          <a:p>
            <a:pPr marL="731520" lvl="1" indent="-457200">
              <a:buFont typeface="+mj-lt"/>
              <a:buAutoNum type="arabicPeriod"/>
            </a:pPr>
            <a:r>
              <a:rPr lang="en-GB" dirty="0" smtClean="0"/>
              <a:t>A </a:t>
            </a:r>
            <a:r>
              <a:rPr lang="en-GB" dirty="0"/>
              <a:t>report of findings is issued. </a:t>
            </a:r>
            <a:endParaRPr lang="en-US" dirty="0"/>
          </a:p>
          <a:p>
            <a:endParaRPr lang="en-GB"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rial" pitchFamily="34" charset="0"/>
                <a:cs typeface="Arial" pitchFamily="34" charset="0"/>
              </a:rPr>
              <a:t>Organizational Responsibilities </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600200"/>
            <a:ext cx="8229600" cy="5114925"/>
          </a:xfrm>
        </p:spPr>
        <p:txBody>
          <a:bodyPr>
            <a:normAutofit/>
          </a:bodyPr>
          <a:lstStyle/>
          <a:p>
            <a:r>
              <a:rPr lang="en-GB" dirty="0">
                <a:latin typeface="Arial" pitchFamily="34" charset="0"/>
                <a:cs typeface="Arial" pitchFamily="34" charset="0"/>
              </a:rPr>
              <a:t>In a management system for occupational health and safety, all parts of the organization work together to ensure the success of the health and safety program. </a:t>
            </a:r>
            <a:endParaRPr lang="en-GB" dirty="0" smtClean="0">
              <a:latin typeface="Arial" pitchFamily="34" charset="0"/>
              <a:cs typeface="Arial" pitchFamily="34" charset="0"/>
            </a:endParaRPr>
          </a:p>
          <a:p>
            <a:pPr lvl="1"/>
            <a:r>
              <a:rPr lang="en-GB" dirty="0" smtClean="0">
                <a:latin typeface="Arial" pitchFamily="34" charset="0"/>
                <a:cs typeface="Arial" pitchFamily="34" charset="0"/>
              </a:rPr>
              <a:t>The </a:t>
            </a:r>
            <a:r>
              <a:rPr lang="en-GB" dirty="0">
                <a:latin typeface="Arial" pitchFamily="34" charset="0"/>
                <a:cs typeface="Arial" pitchFamily="34" charset="0"/>
              </a:rPr>
              <a:t>industrial hygiene program is a part of this system. </a:t>
            </a:r>
            <a:endParaRPr lang="en-GB" dirty="0" smtClean="0">
              <a:latin typeface="Arial" pitchFamily="34" charset="0"/>
              <a:cs typeface="Arial" pitchFamily="34" charset="0"/>
            </a:endParaRPr>
          </a:p>
          <a:p>
            <a:pPr lvl="1"/>
            <a:r>
              <a:rPr lang="en-GB" dirty="0" smtClean="0">
                <a:latin typeface="Arial" pitchFamily="34" charset="0"/>
                <a:cs typeface="Arial" pitchFamily="34" charset="0"/>
              </a:rPr>
              <a:t>Roles </a:t>
            </a:r>
            <a:r>
              <a:rPr lang="en-GB" dirty="0">
                <a:latin typeface="Arial" pitchFamily="34" charset="0"/>
                <a:cs typeface="Arial" pitchFamily="34" charset="0"/>
              </a:rPr>
              <a:t>and responsibilities must be clearly defined, communicated, and accepted. </a:t>
            </a:r>
            <a:endParaRPr lang="en-GB" dirty="0" smtClean="0">
              <a:latin typeface="Arial" pitchFamily="34" charset="0"/>
              <a:cs typeface="Arial" pitchFamily="34" charset="0"/>
            </a:endParaRPr>
          </a:p>
          <a:p>
            <a:pPr lvl="1"/>
            <a:r>
              <a:rPr lang="en-GB" dirty="0" smtClean="0">
                <a:latin typeface="Arial" pitchFamily="34" charset="0"/>
                <a:cs typeface="Arial" pitchFamily="34" charset="0"/>
              </a:rPr>
              <a:t>Health </a:t>
            </a:r>
            <a:r>
              <a:rPr lang="en-GB" dirty="0">
                <a:latin typeface="Arial" pitchFamily="34" charset="0"/>
                <a:cs typeface="Arial" pitchFamily="34" charset="0"/>
              </a:rPr>
              <a:t>and safety is a shared responsibility from management to employees and includes the following functional groups.</a:t>
            </a:r>
            <a:endParaRPr lang="en-US" dirty="0">
              <a:latin typeface="Arial" pitchFamily="34" charset="0"/>
              <a:cs typeface="Arial" pitchFamily="34" charset="0"/>
            </a:endParaRP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rial" pitchFamily="34" charset="0"/>
                <a:cs typeface="Arial" pitchFamily="34" charset="0"/>
              </a:rPr>
              <a:t>Organizational Responsibilities (cont.)</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752600"/>
            <a:ext cx="8229600" cy="4800600"/>
          </a:xfrm>
        </p:spPr>
        <p:txBody>
          <a:bodyPr>
            <a:normAutofit/>
          </a:bodyPr>
          <a:lstStyle/>
          <a:p>
            <a:r>
              <a:rPr lang="en-GB" dirty="0" smtClean="0">
                <a:latin typeface="Arial" pitchFamily="34" charset="0"/>
                <a:cs typeface="Arial" pitchFamily="34" charset="0"/>
              </a:rPr>
              <a:t>Safety </a:t>
            </a:r>
            <a:endParaRPr lang="en-US" dirty="0" smtClean="0">
              <a:latin typeface="Arial" pitchFamily="34" charset="0"/>
              <a:cs typeface="Arial" pitchFamily="34" charset="0"/>
            </a:endParaRPr>
          </a:p>
          <a:p>
            <a:pPr lvl="1"/>
            <a:r>
              <a:rPr lang="en-GB" dirty="0" smtClean="0">
                <a:latin typeface="Arial" pitchFamily="34" charset="0"/>
                <a:cs typeface="Arial" pitchFamily="34" charset="0"/>
              </a:rPr>
              <a:t>Safety </a:t>
            </a:r>
            <a:r>
              <a:rPr lang="en-GB" dirty="0">
                <a:latin typeface="Arial" pitchFamily="34" charset="0"/>
                <a:cs typeface="Arial" pitchFamily="34" charset="0"/>
              </a:rPr>
              <a:t>professionals and industrial hygienists </a:t>
            </a:r>
            <a:r>
              <a:rPr lang="en-GB" dirty="0" smtClean="0">
                <a:latin typeface="Arial" pitchFamily="34" charset="0"/>
                <a:cs typeface="Arial" pitchFamily="34" charset="0"/>
              </a:rPr>
              <a:t>are typically </a:t>
            </a:r>
            <a:r>
              <a:rPr lang="en-GB" dirty="0">
                <a:latin typeface="Arial" pitchFamily="34" charset="0"/>
                <a:cs typeface="Arial" pitchFamily="34" charset="0"/>
              </a:rPr>
              <a:t>in the same department and share the same goal for maintaining a safe and healthful work environment. </a:t>
            </a:r>
            <a:endParaRPr lang="en-GB" dirty="0" smtClean="0">
              <a:latin typeface="Arial" pitchFamily="34" charset="0"/>
              <a:cs typeface="Arial" pitchFamily="34" charset="0"/>
            </a:endParaRPr>
          </a:p>
          <a:p>
            <a:pPr lvl="1" indent="-184150"/>
            <a:r>
              <a:rPr lang="en-GB" dirty="0">
                <a:latin typeface="Arial" pitchFamily="34" charset="0"/>
                <a:cs typeface="Arial" pitchFamily="34" charset="0"/>
              </a:rPr>
              <a:t>Safety professionals tend to focus on physical hazards that may cause injury, such as electrical, mechanical, and fire/life safety. However, there is often cross over between both disciplines and the same individual may be charged with responsibilities in both fields of practice.  </a:t>
            </a:r>
            <a:endParaRPr lang="en-US" dirty="0">
              <a:latin typeface="Arial" pitchFamily="34" charset="0"/>
              <a:cs typeface="Arial" pitchFamily="34" charset="0"/>
            </a:endParaRPr>
          </a:p>
          <a:p>
            <a:endParaRPr lang="en-US" sz="3200" dirty="0">
              <a:latin typeface="Arial" pitchFamily="34" charset="0"/>
              <a:cs typeface="Arial" pitchFamily="34" charset="0"/>
            </a:endParaRPr>
          </a:p>
          <a:p>
            <a:endParaRPr lang="en-GB" sz="2900" dirty="0" smtClean="0">
              <a:latin typeface="Arial" pitchFamily="34" charset="0"/>
              <a:cs typeface="Arial" pitchFamily="34" charset="0"/>
            </a:endParaRPr>
          </a:p>
          <a:p>
            <a:pPr marL="0" indent="0">
              <a:buNone/>
            </a:pPr>
            <a:endParaRPr lang="en-GB" dirty="0">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rial" pitchFamily="34" charset="0"/>
                <a:cs typeface="Arial" pitchFamily="34" charset="0"/>
              </a:rPr>
              <a:t>Organizational Responsibilities (cont.)</a:t>
            </a:r>
            <a:endParaRPr lang="en-US" dirty="0"/>
          </a:p>
        </p:txBody>
      </p:sp>
      <p:sp>
        <p:nvSpPr>
          <p:cNvPr id="3" name="Content Placeholder 2"/>
          <p:cNvSpPr>
            <a:spLocks noGrp="1"/>
          </p:cNvSpPr>
          <p:nvPr>
            <p:ph idx="1"/>
          </p:nvPr>
        </p:nvSpPr>
        <p:spPr>
          <a:xfrm>
            <a:off x="457200" y="1676400"/>
            <a:ext cx="8610600" cy="5029200"/>
          </a:xfrm>
        </p:spPr>
        <p:txBody>
          <a:bodyPr>
            <a:normAutofit/>
          </a:bodyPr>
          <a:lstStyle/>
          <a:p>
            <a:r>
              <a:rPr lang="en-GB" dirty="0">
                <a:latin typeface="Arial" panose="020B0604020202020204" pitchFamily="34" charset="0"/>
                <a:cs typeface="Arial" panose="020B0604020202020204" pitchFamily="34" charset="0"/>
              </a:rPr>
              <a:t>Medical</a:t>
            </a:r>
            <a:r>
              <a:rPr lang="en-GB" sz="2000" dirty="0">
                <a:latin typeface="Arial" panose="020B0604020202020204" pitchFamily="34" charset="0"/>
                <a:cs typeface="Arial" panose="020B0604020202020204" pitchFamily="34" charset="0"/>
              </a:rPr>
              <a:t> </a:t>
            </a:r>
            <a:endParaRPr lang="en-GB" sz="3400" dirty="0" smtClean="0">
              <a:latin typeface="Arial" panose="020B0604020202020204" pitchFamily="34" charset="0"/>
              <a:cs typeface="Arial" panose="020B0604020202020204" pitchFamily="34" charset="0"/>
            </a:endParaRPr>
          </a:p>
          <a:p>
            <a:pPr lvl="1"/>
            <a:r>
              <a:rPr lang="en-GB" dirty="0" smtClean="0">
                <a:latin typeface="Arial" panose="020B0604020202020204" pitchFamily="34" charset="0"/>
                <a:cs typeface="Arial" panose="020B0604020202020204" pitchFamily="34" charset="0"/>
              </a:rPr>
              <a:t>Occupational </a:t>
            </a:r>
            <a:r>
              <a:rPr lang="en-GB" dirty="0">
                <a:latin typeface="Arial" panose="020B0604020202020204" pitchFamily="34" charset="0"/>
                <a:cs typeface="Arial" panose="020B0604020202020204" pitchFamily="34" charset="0"/>
              </a:rPr>
              <a:t>health services include programs designed to promote the health of the work force and prevent occupa­tional and nonoccupational disease and injury. A large cor­poration may have a full-time </a:t>
            </a:r>
            <a:r>
              <a:rPr lang="en-GB" dirty="0" smtClean="0">
                <a:latin typeface="Arial" panose="020B0604020202020204" pitchFamily="34" charset="0"/>
                <a:cs typeface="Arial" panose="020B0604020202020204" pitchFamily="34" charset="0"/>
              </a:rPr>
              <a:t>staff </a:t>
            </a:r>
            <a:r>
              <a:rPr lang="en-GB" dirty="0">
                <a:latin typeface="Arial" panose="020B0604020202020204" pitchFamily="34" charset="0"/>
                <a:cs typeface="Arial" panose="020B0604020202020204" pitchFamily="34" charset="0"/>
              </a:rPr>
              <a:t>equipped with a clinic. Smaller </a:t>
            </a:r>
            <a:r>
              <a:rPr lang="en-GB" dirty="0" smtClean="0">
                <a:latin typeface="Arial" panose="020B0604020202020204" pitchFamily="34" charset="0"/>
                <a:cs typeface="Arial" panose="020B0604020202020204" pitchFamily="34" charset="0"/>
              </a:rPr>
              <a:t>employers may </a:t>
            </a:r>
            <a:r>
              <a:rPr lang="en-GB" dirty="0">
                <a:latin typeface="Arial" panose="020B0604020202020204" pitchFamily="34" charset="0"/>
                <a:cs typeface="Arial" panose="020B0604020202020204" pitchFamily="34" charset="0"/>
              </a:rPr>
              <a:t>use a nearby occu­pational health clinic. </a:t>
            </a:r>
            <a:endParaRPr lang="en-GB" dirty="0">
              <a:latin typeface="Arial" panose="020B0604020202020204" pitchFamily="34" charset="0"/>
              <a:cs typeface="Arial" panose="020B0604020202020204" pitchFamily="34" charset="0"/>
            </a:endParaRPr>
          </a:p>
          <a:p>
            <a:pPr lvl="1"/>
            <a:r>
              <a:rPr lang="en-GB" dirty="0" smtClean="0">
                <a:latin typeface="Arial" panose="020B0604020202020204" pitchFamily="34" charset="0"/>
                <a:cs typeface="Arial" panose="020B0604020202020204" pitchFamily="34" charset="0"/>
              </a:rPr>
              <a:t>The </a:t>
            </a:r>
            <a:r>
              <a:rPr lang="en-GB" dirty="0">
                <a:latin typeface="Arial" panose="020B0604020202020204" pitchFamily="34" charset="0"/>
                <a:cs typeface="Arial" panose="020B0604020202020204" pitchFamily="34" charset="0"/>
              </a:rPr>
              <a:t>following activities may be covered under the medical program: </a:t>
            </a:r>
            <a:endParaRPr lang="en-GB" dirty="0" smtClean="0">
              <a:latin typeface="Arial" panose="020B0604020202020204" pitchFamily="34" charset="0"/>
              <a:cs typeface="Arial" panose="020B0604020202020204" pitchFamily="34" charset="0"/>
            </a:endParaRPr>
          </a:p>
          <a:p>
            <a:pPr lvl="2"/>
            <a:r>
              <a:rPr lang="en-GB" dirty="0" smtClean="0">
                <a:latin typeface="Arial" panose="020B0604020202020204" pitchFamily="34" charset="0"/>
                <a:cs typeface="Arial" panose="020B0604020202020204" pitchFamily="34" charset="0"/>
              </a:rPr>
              <a:t>health examinations</a:t>
            </a:r>
            <a:endParaRPr lang="en-US" dirty="0">
              <a:latin typeface="Arial" panose="020B0604020202020204" pitchFamily="34" charset="0"/>
              <a:cs typeface="Arial" panose="020B0604020202020204" pitchFamily="34" charset="0"/>
            </a:endParaRPr>
          </a:p>
          <a:p>
            <a:pPr lvl="2"/>
            <a:r>
              <a:rPr lang="en-GB" dirty="0" smtClean="0">
                <a:latin typeface="Arial" panose="020B0604020202020204" pitchFamily="34" charset="0"/>
                <a:cs typeface="Arial" panose="020B0604020202020204" pitchFamily="34" charset="0"/>
              </a:rPr>
              <a:t>medical </a:t>
            </a:r>
            <a:r>
              <a:rPr lang="en-GB" dirty="0">
                <a:latin typeface="Arial" panose="020B0604020202020204" pitchFamily="34" charset="0"/>
                <a:cs typeface="Arial" panose="020B0604020202020204" pitchFamily="34" charset="0"/>
              </a:rPr>
              <a:t>or biological </a:t>
            </a:r>
            <a:r>
              <a:rPr lang="en-GB" dirty="0" smtClean="0">
                <a:latin typeface="Arial" panose="020B0604020202020204" pitchFamily="34" charset="0"/>
                <a:cs typeface="Arial" panose="020B0604020202020204" pitchFamily="34" charset="0"/>
              </a:rPr>
              <a:t>monitoring</a:t>
            </a:r>
            <a:endParaRPr lang="en-US" dirty="0">
              <a:latin typeface="Arial" panose="020B0604020202020204" pitchFamily="34" charset="0"/>
              <a:cs typeface="Arial" panose="020B0604020202020204" pitchFamily="34" charset="0"/>
            </a:endParaRPr>
          </a:p>
          <a:p>
            <a:pPr lvl="2"/>
            <a:r>
              <a:rPr lang="en-GB" dirty="0" smtClean="0">
                <a:latin typeface="Arial" panose="020B0604020202020204" pitchFamily="34" charset="0"/>
                <a:cs typeface="Arial" panose="020B0604020202020204" pitchFamily="34" charset="0"/>
              </a:rPr>
              <a:t>diagnosis </a:t>
            </a:r>
            <a:r>
              <a:rPr lang="en-GB" dirty="0">
                <a:latin typeface="Arial" panose="020B0604020202020204" pitchFamily="34" charset="0"/>
                <a:cs typeface="Arial" panose="020B0604020202020204" pitchFamily="34" charset="0"/>
              </a:rPr>
              <a:t>and </a:t>
            </a:r>
            <a:r>
              <a:rPr lang="en-GB" dirty="0" smtClean="0">
                <a:latin typeface="Arial" panose="020B0604020202020204" pitchFamily="34" charset="0"/>
                <a:cs typeface="Arial" panose="020B0604020202020204" pitchFamily="34" charset="0"/>
              </a:rPr>
              <a:t>treatment</a:t>
            </a:r>
            <a:endParaRPr lang="en-US" dirty="0">
              <a:latin typeface="Arial" panose="020B0604020202020204" pitchFamily="34" charset="0"/>
              <a:cs typeface="Arial" panose="020B0604020202020204" pitchFamily="34" charset="0"/>
            </a:endParaRPr>
          </a:p>
          <a:p>
            <a:pPr lvl="2"/>
            <a:r>
              <a:rPr lang="en-GB" dirty="0" smtClean="0">
                <a:latin typeface="Arial" panose="020B0604020202020204" pitchFamily="34" charset="0"/>
                <a:cs typeface="Arial" panose="020B0604020202020204" pitchFamily="34" charset="0"/>
              </a:rPr>
              <a:t>medical </a:t>
            </a:r>
            <a:r>
              <a:rPr lang="en-GB" dirty="0">
                <a:latin typeface="Arial" panose="020B0604020202020204" pitchFamily="34" charset="0"/>
                <a:cs typeface="Arial" panose="020B0604020202020204" pitchFamily="34" charset="0"/>
              </a:rPr>
              <a:t>case management </a:t>
            </a:r>
            <a:endParaRPr lang="en-US" dirty="0">
              <a:latin typeface="Arial" panose="020B0604020202020204" pitchFamily="34" charset="0"/>
              <a:cs typeface="Arial" panose="020B0604020202020204" pitchFamily="34" charset="0"/>
            </a:endParaRPr>
          </a:p>
          <a:p>
            <a:pPr lvl="2"/>
            <a:r>
              <a:rPr lang="en-GB" dirty="0" smtClean="0">
                <a:latin typeface="Arial" panose="020B0604020202020204" pitchFamily="34" charset="0"/>
                <a:cs typeface="Arial" panose="020B0604020202020204" pitchFamily="34" charset="0"/>
              </a:rPr>
              <a:t>health </a:t>
            </a:r>
            <a:r>
              <a:rPr lang="en-GB" dirty="0">
                <a:latin typeface="Arial" panose="020B0604020202020204" pitchFamily="34" charset="0"/>
                <a:cs typeface="Arial" panose="020B0604020202020204" pitchFamily="34" charset="0"/>
              </a:rPr>
              <a:t>education and </a:t>
            </a:r>
            <a:r>
              <a:rPr lang="en-GB" dirty="0" smtClean="0">
                <a:latin typeface="Arial" panose="020B0604020202020204" pitchFamily="34" charset="0"/>
                <a:cs typeface="Arial" panose="020B0604020202020204" pitchFamily="34" charset="0"/>
              </a:rPr>
              <a:t>counselling </a:t>
            </a:r>
            <a:endParaRPr lang="en-US" dirty="0">
              <a:latin typeface="Arial" panose="020B0604020202020204" pitchFamily="34" charset="0"/>
              <a:cs typeface="Arial" panose="020B0604020202020204" pitchFamily="34" charset="0"/>
            </a:endParaRPr>
          </a:p>
          <a:p>
            <a:pPr lvl="2"/>
            <a:r>
              <a:rPr lang="en-GB" dirty="0" smtClean="0">
                <a:latin typeface="Arial" panose="020B0604020202020204" pitchFamily="34" charset="0"/>
                <a:cs typeface="Arial" panose="020B0604020202020204" pitchFamily="34" charset="0"/>
              </a:rPr>
              <a:t>wellness activities</a:t>
            </a:r>
            <a:endParaRPr lang="en-US" dirty="0">
              <a:latin typeface="Arial" panose="020B0604020202020204" pitchFamily="34" charset="0"/>
              <a:cs typeface="Arial" panose="020B0604020202020204" pitchFamily="34" charset="0"/>
            </a:endParaRPr>
          </a:p>
          <a:p>
            <a:pPr lvl="2"/>
            <a:r>
              <a:rPr lang="en-GB" dirty="0" smtClean="0">
                <a:latin typeface="Arial" panose="020B0604020202020204" pitchFamily="34" charset="0"/>
                <a:cs typeface="Arial" panose="020B0604020202020204" pitchFamily="34" charset="0"/>
              </a:rPr>
              <a:t>medical </a:t>
            </a:r>
            <a:r>
              <a:rPr lang="en-GB" dirty="0">
                <a:latin typeface="Arial" panose="020B0604020202020204" pitchFamily="34" charset="0"/>
                <a:cs typeface="Arial" panose="020B0604020202020204" pitchFamily="34" charset="0"/>
              </a:rPr>
              <a:t>recordkeeping</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rial" pitchFamily="34" charset="0"/>
                <a:cs typeface="Arial" pitchFamily="34" charset="0"/>
              </a:rPr>
              <a:t>Organizational Responsibilities (cont.)</a:t>
            </a:r>
            <a:endParaRPr lang="en-US" dirty="0"/>
          </a:p>
        </p:txBody>
      </p:sp>
      <p:sp>
        <p:nvSpPr>
          <p:cNvPr id="3" name="Content Placeholder 2"/>
          <p:cNvSpPr>
            <a:spLocks noGrp="1"/>
          </p:cNvSpPr>
          <p:nvPr>
            <p:ph idx="1"/>
          </p:nvPr>
        </p:nvSpPr>
        <p:spPr/>
        <p:txBody>
          <a:bodyPr>
            <a:normAutofit/>
          </a:bodyPr>
          <a:lstStyle/>
          <a:p>
            <a:r>
              <a:rPr lang="en-GB" dirty="0"/>
              <a:t>Engineering  </a:t>
            </a:r>
            <a:endParaRPr lang="en-US" dirty="0"/>
          </a:p>
          <a:p>
            <a:pPr lvl="1"/>
            <a:r>
              <a:rPr lang="en-GB" dirty="0"/>
              <a:t>Engineers are involved with the design and modification of equipment, manufacturing, and facilities. </a:t>
            </a:r>
            <a:endParaRPr lang="en-GB" dirty="0" smtClean="0"/>
          </a:p>
          <a:p>
            <a:pPr lvl="1"/>
            <a:r>
              <a:rPr lang="en-GB" dirty="0" smtClean="0"/>
              <a:t>New </a:t>
            </a:r>
            <a:r>
              <a:rPr lang="en-GB" dirty="0"/>
              <a:t>or modified processes potentially intro­duce health and safety hazards and risks into the work environment. </a:t>
            </a:r>
            <a:endParaRPr lang="en-GB" dirty="0" smtClean="0"/>
          </a:p>
          <a:p>
            <a:pPr lvl="1"/>
            <a:r>
              <a:rPr lang="en-GB" dirty="0" smtClean="0"/>
              <a:t>To </a:t>
            </a:r>
            <a:r>
              <a:rPr lang="en-GB" dirty="0"/>
              <a:t>control these risks, engineers work with industrial hygienists to design proper engineering controls and maintenance procedures.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rial" pitchFamily="34" charset="0"/>
                <a:cs typeface="Arial" pitchFamily="34" charset="0"/>
              </a:rPr>
              <a:t>Organizational Responsibilities (cont.)</a:t>
            </a:r>
            <a:endParaRPr lang="en-US" dirty="0"/>
          </a:p>
        </p:txBody>
      </p:sp>
      <p:sp>
        <p:nvSpPr>
          <p:cNvPr id="3" name="Content Placeholder 2"/>
          <p:cNvSpPr>
            <a:spLocks noGrp="1"/>
          </p:cNvSpPr>
          <p:nvPr>
            <p:ph idx="1"/>
          </p:nvPr>
        </p:nvSpPr>
        <p:spPr>
          <a:xfrm>
            <a:off x="457200" y="1602167"/>
            <a:ext cx="8382000" cy="3699458"/>
          </a:xfrm>
        </p:spPr>
        <p:txBody>
          <a:bodyPr>
            <a:normAutofit/>
          </a:bodyPr>
          <a:lstStyle/>
          <a:p>
            <a:r>
              <a:rPr lang="en-GB" dirty="0" smtClean="0"/>
              <a:t>Purchasing </a:t>
            </a:r>
            <a:endParaRPr lang="en-US" dirty="0" smtClean="0"/>
          </a:p>
          <a:p>
            <a:pPr lvl="1"/>
            <a:r>
              <a:rPr lang="en-GB" dirty="0" smtClean="0"/>
              <a:t>Purchasing </a:t>
            </a:r>
            <a:r>
              <a:rPr lang="en-GB" dirty="0"/>
              <a:t>is important because </a:t>
            </a:r>
            <a:r>
              <a:rPr lang="en-GB" dirty="0" smtClean="0"/>
              <a:t>it is </a:t>
            </a:r>
            <a:r>
              <a:rPr lang="en-GB" dirty="0"/>
              <a:t>often the first department to see new orders for materials and equipment. </a:t>
            </a:r>
            <a:endParaRPr lang="en-GB" dirty="0" smtClean="0"/>
          </a:p>
          <a:p>
            <a:pPr lvl="1"/>
            <a:r>
              <a:rPr lang="en-GB" dirty="0" smtClean="0"/>
              <a:t>Prior </a:t>
            </a:r>
            <a:r>
              <a:rPr lang="en-GB" dirty="0"/>
              <a:t>to ordering and receipt, industrial hygiene should provide safety criteria to the purchasing department to ensure the proper reviews have been conducted and the materials and equipment ordered can be used in a safe manner. </a:t>
            </a:r>
            <a:endParaRPr lang="en-GB" dirty="0" smtClean="0"/>
          </a:p>
          <a:p>
            <a:pPr lvl="1"/>
            <a:r>
              <a:rPr lang="en-GB" dirty="0" smtClean="0"/>
              <a:t>Requirements </a:t>
            </a:r>
            <a:r>
              <a:rPr lang="en-GB" dirty="0"/>
              <a:t>should include obtaining material safety data sheets and other safety information. </a:t>
            </a:r>
            <a:endParaRPr lang="en-US" dirty="0"/>
          </a:p>
        </p:txBody>
      </p:sp>
    </p:spTree>
    <p:extLst>
      <p:ext uri="{BB962C8B-B14F-4D97-AF65-F5344CB8AC3E}">
        <p14:creationId xmlns:p14="http://schemas.microsoft.com/office/powerpoint/2010/main" val="40048269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rial" pitchFamily="34" charset="0"/>
                <a:cs typeface="Arial" pitchFamily="34" charset="0"/>
              </a:rPr>
              <a:t>Organizational Responsibilities (cont.)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53217664"/>
              </p:ext>
            </p:extLst>
          </p:nvPr>
        </p:nvGraphicFramePr>
        <p:xfrm>
          <a:off x="304800" y="1905000"/>
          <a:ext cx="8534400" cy="4130040"/>
        </p:xfrm>
        <a:graphic>
          <a:graphicData uri="http://schemas.openxmlformats.org/drawingml/2006/table">
            <a:tbl>
              <a:tblPr firstRow="1" bandRow="1">
                <a:tableStyleId>{5C22544A-7EE6-4342-B048-85BDC9FD1C3A}</a:tableStyleId>
              </a:tblPr>
              <a:tblGrid>
                <a:gridCol w="4267200"/>
                <a:gridCol w="4267200"/>
              </a:tblGrid>
              <a:tr h="92088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b="1" dirty="0" smtClean="0">
                          <a:latin typeface="Arial" panose="020B0604020202020204" pitchFamily="34" charset="0"/>
                          <a:cs typeface="Arial" panose="020B0604020202020204" pitchFamily="34" charset="0"/>
                        </a:rPr>
                        <a:t>Top Management</a:t>
                      </a:r>
                      <a:endParaRPr lang="en-GB" sz="2000" dirty="0" smtClean="0">
                        <a:latin typeface="Arial" panose="020B0604020202020204" pitchFamily="34" charset="0"/>
                        <a:cs typeface="Arial" panose="020B0604020202020204" pitchFamily="34" charset="0"/>
                      </a:endParaRPr>
                    </a:p>
                    <a:p>
                      <a:pPr algn="ctr"/>
                      <a:endParaRPr lang="en-US" sz="20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b="1" dirty="0" smtClean="0">
                          <a:latin typeface="Arial" panose="020B0604020202020204" pitchFamily="34" charset="0"/>
                          <a:cs typeface="Arial" panose="020B0604020202020204" pitchFamily="34" charset="0"/>
                        </a:rPr>
                        <a:t>Managers and Supervisors </a:t>
                      </a:r>
                      <a:endParaRPr lang="en-US" sz="2000" b="1" dirty="0" smtClean="0">
                        <a:latin typeface="Arial" panose="020B0604020202020204" pitchFamily="34" charset="0"/>
                        <a:cs typeface="Arial" panose="020B0604020202020204" pitchFamily="34" charset="0"/>
                      </a:endParaRPr>
                    </a:p>
                    <a:p>
                      <a:pPr algn="ctr"/>
                      <a:endParaRPr lang="en-US" sz="2000" dirty="0">
                        <a:latin typeface="Arial" panose="020B0604020202020204" pitchFamily="34" charset="0"/>
                        <a:cs typeface="Arial" panose="020B0604020202020204" pitchFamily="34" charset="0"/>
                      </a:endParaRPr>
                    </a:p>
                  </a:txBody>
                  <a:tcPr/>
                </a:tc>
              </a:tr>
              <a:tr h="32091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latin typeface="Arial" panose="020B0604020202020204" pitchFamily="34" charset="0"/>
                          <a:cs typeface="Arial" panose="020B0604020202020204" pitchFamily="34" charset="0"/>
                        </a:rPr>
                        <a:t>Top management includes general managers, presidents, chief executive officers, and vice presidents who have the ultimate responsibility for employee safety, including the provision for adequate health and safety resources. They must ensure that their organizations comply with applicable corporate policies and government regulations and may look to industrial hygienists to provide advice and counsel.</a:t>
                      </a:r>
                      <a:endParaRPr lang="en-US" sz="1600" dirty="0" smtClean="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latin typeface="Arial" panose="020B0604020202020204" pitchFamily="34" charset="0"/>
                          <a:cs typeface="Arial" panose="020B0604020202020204" pitchFamily="34" charset="0"/>
                        </a:rPr>
                        <a:t>Managers and supervisors provide direct oversight over the day-to-day activities and typically control work schedules. They serve an important role ensuring the use and availability of safe work practices and working conditions. </a:t>
                      </a:r>
                      <a:endParaRPr lang="en-US" sz="1600" dirty="0" smtClean="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rial" pitchFamily="34" charset="0"/>
                <a:cs typeface="Arial" pitchFamily="34" charset="0"/>
              </a:rPr>
              <a:t>Organizational Responsibilities (cont.)</a:t>
            </a:r>
            <a:endParaRPr lang="en-US" dirty="0"/>
          </a:p>
        </p:txBody>
      </p:sp>
      <p:sp>
        <p:nvSpPr>
          <p:cNvPr id="3" name="Content Placeholder 2"/>
          <p:cNvSpPr>
            <a:spLocks noGrp="1"/>
          </p:cNvSpPr>
          <p:nvPr>
            <p:ph idx="1"/>
          </p:nvPr>
        </p:nvSpPr>
        <p:spPr>
          <a:xfrm>
            <a:off x="457200" y="1828800"/>
            <a:ext cx="8382000" cy="4038601"/>
          </a:xfrm>
        </p:spPr>
        <p:txBody>
          <a:bodyPr>
            <a:noAutofit/>
          </a:bodyPr>
          <a:lstStyle/>
          <a:p>
            <a:r>
              <a:rPr lang="en-GB" dirty="0">
                <a:latin typeface="Arial" pitchFamily="34" charset="0"/>
                <a:cs typeface="Arial" pitchFamily="34" charset="0"/>
              </a:rPr>
              <a:t>Employees </a:t>
            </a:r>
            <a:endParaRPr lang="en-US" sz="2000" dirty="0">
              <a:latin typeface="Arial" pitchFamily="34" charset="0"/>
              <a:cs typeface="Arial" pitchFamily="34" charset="0"/>
            </a:endParaRPr>
          </a:p>
          <a:p>
            <a:pPr lvl="1"/>
            <a:r>
              <a:rPr lang="en-GB" dirty="0" smtClean="0">
                <a:latin typeface="Arial" pitchFamily="34" charset="0"/>
                <a:cs typeface="Arial" pitchFamily="34" charset="0"/>
              </a:rPr>
              <a:t>Every </a:t>
            </a:r>
            <a:r>
              <a:rPr lang="en-GB" dirty="0">
                <a:latin typeface="Arial" pitchFamily="34" charset="0"/>
                <a:cs typeface="Arial" pitchFamily="34" charset="0"/>
              </a:rPr>
              <a:t>employee has the responsibility to perform work in a manner that ensures their own personal safety as well as the safety of their fellow employees. </a:t>
            </a:r>
            <a:endParaRPr lang="en-GB" dirty="0" smtClean="0">
              <a:latin typeface="Arial" pitchFamily="34" charset="0"/>
              <a:cs typeface="Arial" pitchFamily="34" charset="0"/>
            </a:endParaRPr>
          </a:p>
          <a:p>
            <a:pPr lvl="1"/>
            <a:r>
              <a:rPr lang="en-GB" dirty="0" smtClean="0">
                <a:latin typeface="Arial" pitchFamily="34" charset="0"/>
                <a:cs typeface="Arial" pitchFamily="34" charset="0"/>
              </a:rPr>
              <a:t>Employee </a:t>
            </a:r>
            <a:r>
              <a:rPr lang="en-GB" dirty="0">
                <a:latin typeface="Arial" pitchFamily="34" charset="0"/>
                <a:cs typeface="Arial" pitchFamily="34" charset="0"/>
              </a:rPr>
              <a:t>responsibilities include following the health and safety rules, properly using and maintaining personal protective equipment and other safety devices, maintaining their work area in a neat and clean manner, and notifying their super­visor when observing hazardous work conditions, work prac­tices, accidents, and near misses. </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rial" pitchFamily="34" charset="0"/>
                <a:cs typeface="Arial" pitchFamily="34" charset="0"/>
              </a:rPr>
              <a:t>Organizational Responsibilities (cont.)</a:t>
            </a:r>
            <a:endParaRPr lang="en-US" dirty="0"/>
          </a:p>
        </p:txBody>
      </p:sp>
      <p:sp>
        <p:nvSpPr>
          <p:cNvPr id="3" name="Content Placeholder 2"/>
          <p:cNvSpPr>
            <a:spLocks noGrp="1"/>
          </p:cNvSpPr>
          <p:nvPr>
            <p:ph idx="1"/>
          </p:nvPr>
        </p:nvSpPr>
        <p:spPr>
          <a:xfrm>
            <a:off x="457200" y="1752599"/>
            <a:ext cx="8382000" cy="3657601"/>
          </a:xfrm>
        </p:spPr>
        <p:txBody>
          <a:bodyPr>
            <a:normAutofit fontScale="47500" lnSpcReduction="20000"/>
          </a:bodyPr>
          <a:lstStyle/>
          <a:p>
            <a:r>
              <a:rPr lang="en-GB" sz="4500" dirty="0">
                <a:latin typeface="Arial" pitchFamily="34" charset="0"/>
                <a:cs typeface="Arial" pitchFamily="34" charset="0"/>
              </a:rPr>
              <a:t>Health and </a:t>
            </a:r>
            <a:r>
              <a:rPr lang="en-GB" sz="4500" dirty="0" smtClean="0">
                <a:latin typeface="Arial" pitchFamily="34" charset="0"/>
                <a:cs typeface="Arial" pitchFamily="34" charset="0"/>
              </a:rPr>
              <a:t>safety committee </a:t>
            </a:r>
            <a:endParaRPr lang="en-US" sz="4500" dirty="0">
              <a:latin typeface="Arial" pitchFamily="34" charset="0"/>
              <a:cs typeface="Arial" pitchFamily="34" charset="0"/>
            </a:endParaRPr>
          </a:p>
          <a:p>
            <a:pPr lvl="1"/>
            <a:r>
              <a:rPr lang="en-GB" sz="4100" dirty="0">
                <a:latin typeface="Arial" pitchFamily="34" charset="0"/>
                <a:cs typeface="Arial" pitchFamily="34" charset="0"/>
              </a:rPr>
              <a:t>Health and safety committees are a good way to maintain focus on workplace safety. </a:t>
            </a:r>
          </a:p>
          <a:p>
            <a:pPr lvl="1"/>
            <a:r>
              <a:rPr lang="en-GB" sz="4100" dirty="0">
                <a:latin typeface="Arial" pitchFamily="34" charset="0"/>
                <a:cs typeface="Arial" pitchFamily="34" charset="0"/>
              </a:rPr>
              <a:t>They provide a forum for securing cooperation, coordination, and the exchange of ideas to maintain and improve health and safety. The committee typically has three major functions: </a:t>
            </a:r>
          </a:p>
          <a:p>
            <a:pPr marL="914400" lvl="2" indent="-366713">
              <a:buFont typeface="+mj-lt"/>
              <a:buAutoNum type="arabicPeriod"/>
            </a:pPr>
            <a:r>
              <a:rPr lang="en-GB" sz="3900" dirty="0" smtClean="0">
                <a:latin typeface="Arial" pitchFamily="34" charset="0"/>
                <a:cs typeface="Arial" pitchFamily="34" charset="0"/>
              </a:rPr>
              <a:t>examining </a:t>
            </a:r>
            <a:r>
              <a:rPr lang="en-GB" sz="3900" dirty="0">
                <a:latin typeface="Arial" pitchFamily="34" charset="0"/>
                <a:cs typeface="Arial" pitchFamily="34" charset="0"/>
              </a:rPr>
              <a:t>company safety and health issues and </a:t>
            </a:r>
            <a:r>
              <a:rPr lang="en-GB" sz="3900" dirty="0" smtClean="0">
                <a:latin typeface="Arial" pitchFamily="34" charset="0"/>
                <a:cs typeface="Arial" pitchFamily="34" charset="0"/>
              </a:rPr>
              <a:t>recommending changes </a:t>
            </a:r>
            <a:r>
              <a:rPr lang="en-GB" sz="3900" dirty="0">
                <a:latin typeface="Arial" pitchFamily="34" charset="0"/>
                <a:cs typeface="Arial" pitchFamily="34" charset="0"/>
              </a:rPr>
              <a:t>in practices or policies to </a:t>
            </a:r>
            <a:r>
              <a:rPr lang="en-GB" sz="3900" dirty="0" smtClean="0">
                <a:latin typeface="Arial" pitchFamily="34" charset="0"/>
                <a:cs typeface="Arial" pitchFamily="34" charset="0"/>
              </a:rPr>
              <a:t>management </a:t>
            </a:r>
            <a:endParaRPr lang="en-GB" sz="3900" dirty="0">
              <a:latin typeface="Arial" pitchFamily="34" charset="0"/>
              <a:cs typeface="Arial" pitchFamily="34" charset="0"/>
            </a:endParaRPr>
          </a:p>
          <a:p>
            <a:pPr marL="914400" lvl="2" indent="-366713">
              <a:buFont typeface="+mj-lt"/>
              <a:buAutoNum type="arabicPeriod"/>
            </a:pPr>
            <a:r>
              <a:rPr lang="en-GB" sz="3900" dirty="0" smtClean="0">
                <a:latin typeface="Arial" pitchFamily="34" charset="0"/>
                <a:cs typeface="Arial" pitchFamily="34" charset="0"/>
              </a:rPr>
              <a:t>conducting </a:t>
            </a:r>
            <a:r>
              <a:rPr lang="en-GB" sz="3900" dirty="0">
                <a:latin typeface="Arial" pitchFamily="34" charset="0"/>
                <a:cs typeface="Arial" pitchFamily="34" charset="0"/>
              </a:rPr>
              <a:t>periodic workplace </a:t>
            </a:r>
            <a:r>
              <a:rPr lang="en-GB" sz="3900" dirty="0" smtClean="0">
                <a:latin typeface="Arial" pitchFamily="34" charset="0"/>
                <a:cs typeface="Arial" pitchFamily="34" charset="0"/>
              </a:rPr>
              <a:t>inspections</a:t>
            </a:r>
          </a:p>
          <a:p>
            <a:pPr marL="914400" lvl="2" indent="-366713">
              <a:buFont typeface="+mj-lt"/>
              <a:buAutoNum type="arabicPeriod"/>
            </a:pPr>
            <a:r>
              <a:rPr lang="en-GB" sz="3900" dirty="0" smtClean="0">
                <a:latin typeface="Arial" pitchFamily="34" charset="0"/>
                <a:cs typeface="Arial" pitchFamily="34" charset="0"/>
              </a:rPr>
              <a:t>evaluating </a:t>
            </a:r>
            <a:r>
              <a:rPr lang="en-GB" sz="3900" dirty="0">
                <a:latin typeface="Arial" pitchFamily="34" charset="0"/>
                <a:cs typeface="Arial" pitchFamily="34" charset="0"/>
              </a:rPr>
              <a:t>and promoting interest in the </a:t>
            </a:r>
            <a:r>
              <a:rPr lang="en-GB" sz="3900" dirty="0" smtClean="0">
                <a:latin typeface="Arial" pitchFamily="34" charset="0"/>
                <a:cs typeface="Arial" pitchFamily="34" charset="0"/>
              </a:rPr>
              <a:t>program </a:t>
            </a:r>
            <a:endParaRPr lang="en-US" sz="3000" dirty="0"/>
          </a:p>
        </p:txBody>
      </p:sp>
    </p:spTree>
    <p:extLst>
      <p:ext uri="{BB962C8B-B14F-4D97-AF65-F5344CB8AC3E}">
        <p14:creationId xmlns:p14="http://schemas.microsoft.com/office/powerpoint/2010/main" val="1516756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rmAutofit/>
          </a:bodyPr>
          <a:lstStyle/>
          <a:p>
            <a:r>
              <a:rPr lang="en-US" dirty="0" smtClean="0">
                <a:latin typeface="Arial" pitchFamily="34" charset="0"/>
                <a:cs typeface="Arial" pitchFamily="34" charset="0"/>
              </a:rPr>
              <a:t>The Industrial Hygiene Program (IHP)</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noAutofit/>
          </a:bodyPr>
          <a:lstStyle/>
          <a:p>
            <a:r>
              <a:rPr lang="en-GB" dirty="0" smtClean="0">
                <a:latin typeface="Arial" pitchFamily="34" charset="0"/>
                <a:cs typeface="Arial" pitchFamily="34" charset="0"/>
              </a:rPr>
              <a:t>IHP </a:t>
            </a:r>
            <a:r>
              <a:rPr lang="en-GB" dirty="0" smtClean="0">
                <a:latin typeface="Arial" pitchFamily="34" charset="0"/>
                <a:cs typeface="Arial" pitchFamily="34" charset="0"/>
              </a:rPr>
              <a:t>is the culmination of the understanding of the risks and hazards in the workplace, the processes required to control these risks, and the commitment of resources to provide a safe work environment. </a:t>
            </a:r>
          </a:p>
          <a:p>
            <a:r>
              <a:rPr lang="en-GB" dirty="0" smtClean="0">
                <a:latin typeface="Arial" pitchFamily="34" charset="0"/>
                <a:cs typeface="Arial" pitchFamily="34" charset="0"/>
              </a:rPr>
              <a:t>In </a:t>
            </a:r>
            <a:r>
              <a:rPr lang="en-GB" dirty="0" smtClean="0">
                <a:latin typeface="Arial" pitchFamily="34" charset="0"/>
                <a:cs typeface="Arial" pitchFamily="34" charset="0"/>
              </a:rPr>
              <a:t>addition to preventing occupational injury and disease, the program also offers benefits to the organization by reducing costs, increasing productivity, and improving employee morale and brand image.</a:t>
            </a:r>
            <a:endParaRPr lang="en-US" dirty="0" smtClean="0">
              <a:latin typeface="Arial" pitchFamily="34" charset="0"/>
              <a:cs typeface="Arial" pitchFamily="34" charset="0"/>
            </a:endParaRPr>
          </a:p>
          <a:p>
            <a:r>
              <a:rPr lang="en-GB" dirty="0" smtClean="0">
                <a:latin typeface="Arial" pitchFamily="34" charset="0"/>
                <a:cs typeface="Arial" pitchFamily="34" charset="0"/>
              </a:rPr>
              <a:t>It is important to recognize the need </a:t>
            </a:r>
            <a:r>
              <a:rPr lang="en-GB" dirty="0" smtClean="0">
                <a:latin typeface="Arial" pitchFamily="34" charset="0"/>
                <a:cs typeface="Arial" pitchFamily="34" charset="0"/>
              </a:rPr>
              <a:t/>
            </a:r>
            <a:br>
              <a:rPr lang="en-GB" dirty="0" smtClean="0">
                <a:latin typeface="Arial" pitchFamily="34" charset="0"/>
                <a:cs typeface="Arial" pitchFamily="34" charset="0"/>
              </a:rPr>
            </a:br>
            <a:r>
              <a:rPr lang="en-GB" dirty="0" smtClean="0">
                <a:latin typeface="Arial" pitchFamily="34" charset="0"/>
                <a:cs typeface="Arial" pitchFamily="34" charset="0"/>
              </a:rPr>
              <a:t>for </a:t>
            </a:r>
            <a:r>
              <a:rPr lang="en-GB" dirty="0" smtClean="0">
                <a:latin typeface="Arial" pitchFamily="34" charset="0"/>
                <a:cs typeface="Arial" pitchFamily="34" charset="0"/>
              </a:rPr>
              <a:t>the right level of skills required to </a:t>
            </a:r>
            <a:r>
              <a:rPr lang="en-GB" dirty="0" smtClean="0">
                <a:latin typeface="Arial" pitchFamily="34" charset="0"/>
                <a:cs typeface="Arial" pitchFamily="34" charset="0"/>
              </a:rPr>
              <a:t/>
            </a:r>
            <a:br>
              <a:rPr lang="en-GB" dirty="0" smtClean="0">
                <a:latin typeface="Arial" pitchFamily="34" charset="0"/>
                <a:cs typeface="Arial" pitchFamily="34" charset="0"/>
              </a:rPr>
            </a:br>
            <a:r>
              <a:rPr lang="en-GB" dirty="0" smtClean="0">
                <a:latin typeface="Arial" pitchFamily="34" charset="0"/>
                <a:cs typeface="Arial" pitchFamily="34" charset="0"/>
              </a:rPr>
              <a:t>establish </a:t>
            </a:r>
            <a:r>
              <a:rPr lang="en-GB" dirty="0" smtClean="0">
                <a:latin typeface="Arial" pitchFamily="34" charset="0"/>
                <a:cs typeface="Arial" pitchFamily="34" charset="0"/>
              </a:rPr>
              <a:t>an effective program. </a:t>
            </a:r>
          </a:p>
          <a:p>
            <a:endParaRPr lang="en-US" dirty="0">
              <a:latin typeface="Arial" pitchFamily="34" charset="0"/>
              <a:cs typeface="Arial"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4495800"/>
            <a:ext cx="2225146" cy="220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smtClean="0">
                <a:latin typeface="Arial" pitchFamily="34" charset="0"/>
                <a:cs typeface="Arial" pitchFamily="34" charset="0"/>
              </a:rPr>
              <a:t>Components of an IHP</a:t>
            </a:r>
            <a:endParaRPr lang="en-US" cap="all"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GB" dirty="0" smtClean="0"/>
              <a:t>Traditionally, the program begins with:</a:t>
            </a:r>
          </a:p>
          <a:p>
            <a:pPr marL="0" indent="0">
              <a:buNone/>
            </a:pPr>
            <a:r>
              <a:rPr lang="en-GB" dirty="0" smtClean="0"/>
              <a:t> </a:t>
            </a:r>
            <a:endParaRPr lang="en-US" dirty="0"/>
          </a:p>
        </p:txBody>
      </p:sp>
      <p:graphicFrame>
        <p:nvGraphicFramePr>
          <p:cNvPr id="4" name="Diagram 3"/>
          <p:cNvGraphicFramePr/>
          <p:nvPr>
            <p:extLst>
              <p:ext uri="{D42A27DB-BD31-4B8C-83A1-F6EECF244321}">
                <p14:modId xmlns:p14="http://schemas.microsoft.com/office/powerpoint/2010/main" val="2245719827"/>
              </p:ext>
            </p:extLst>
          </p:nvPr>
        </p:nvGraphicFramePr>
        <p:xfrm>
          <a:off x="1524000" y="2362200"/>
          <a:ext cx="6096000" cy="398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GB" dirty="0" smtClean="0"/>
              <a:t>IHP </a:t>
            </a:r>
            <a:r>
              <a:rPr lang="en-GB" dirty="0"/>
              <a:t>has been enhanced through a more systems-oriented approach </a:t>
            </a:r>
            <a:r>
              <a:rPr lang="en-GB" dirty="0" smtClean="0"/>
              <a:t> </a:t>
            </a:r>
          </a:p>
          <a:p>
            <a:r>
              <a:rPr lang="en-GB" dirty="0" smtClean="0"/>
              <a:t>In </a:t>
            </a:r>
            <a:r>
              <a:rPr lang="en-GB" dirty="0"/>
              <a:t>1989, </a:t>
            </a:r>
            <a:r>
              <a:rPr lang="en-GB" dirty="0" smtClean="0"/>
              <a:t>OSHA promoted use </a:t>
            </a:r>
            <a:r>
              <a:rPr lang="en-GB" dirty="0"/>
              <a:t>of the systems approach by issuing its Program Management </a:t>
            </a:r>
            <a:r>
              <a:rPr lang="en-GB" dirty="0" smtClean="0"/>
              <a:t>Guidelines leveraging success </a:t>
            </a:r>
            <a:r>
              <a:rPr lang="en-GB" dirty="0"/>
              <a:t>of its Voluntary Protection </a:t>
            </a:r>
            <a:r>
              <a:rPr lang="en-GB" dirty="0" smtClean="0"/>
              <a:t>Program</a:t>
            </a:r>
            <a:endParaRPr lang="en-GB" dirty="0" smtClean="0"/>
          </a:p>
          <a:p>
            <a:r>
              <a:rPr lang="en-GB" dirty="0" smtClean="0"/>
              <a:t>British </a:t>
            </a:r>
            <a:r>
              <a:rPr lang="en-GB" dirty="0"/>
              <a:t>Standards Institute issued its BS 8800 </a:t>
            </a:r>
            <a:r>
              <a:rPr lang="en-GB" i="1" dirty="0"/>
              <a:t>Guide to Occupational Health and Safety Management Systems,</a:t>
            </a:r>
            <a:r>
              <a:rPr lang="en-GB" dirty="0"/>
              <a:t> followed by the Occupational Health and Safety Series 18001 </a:t>
            </a:r>
            <a:r>
              <a:rPr lang="en-GB" i="1" dirty="0"/>
              <a:t>Occupational Health and Safety Management Systems, </a:t>
            </a:r>
            <a:r>
              <a:rPr lang="en-GB" dirty="0"/>
              <a:t>and the American National Standards Institute/American Industrial Hygiene Association (ANSI/AIHA) Z10 </a:t>
            </a:r>
            <a:r>
              <a:rPr lang="en-GB" i="1" dirty="0"/>
              <a:t>Occupational Health and Safety Management Systems </a:t>
            </a:r>
            <a:r>
              <a:rPr lang="en-GB" i="1" dirty="0" smtClean="0"/>
              <a:t>standard</a:t>
            </a:r>
            <a:endParaRPr lang="en-GB" dirty="0" smtClean="0"/>
          </a:p>
          <a:p>
            <a:r>
              <a:rPr lang="en-GB" dirty="0" smtClean="0"/>
              <a:t>These </a:t>
            </a:r>
            <a:r>
              <a:rPr lang="en-GB" dirty="0"/>
              <a:t>approaches </a:t>
            </a:r>
            <a:r>
              <a:rPr lang="en-GB" dirty="0" smtClean="0"/>
              <a:t>share </a:t>
            </a:r>
            <a:r>
              <a:rPr lang="en-GB" dirty="0"/>
              <a:t>a similar design concept by placing the IH program into framework that includes policy development, management and employee participation, planning, implementation, and checking and corrective </a:t>
            </a:r>
            <a:r>
              <a:rPr lang="en-GB" dirty="0" smtClean="0"/>
              <a:t>action</a:t>
            </a:r>
            <a:endParaRPr lang="en-US" dirty="0"/>
          </a:p>
          <a:p>
            <a:endParaRPr lang="en-US" dirty="0"/>
          </a:p>
        </p:txBody>
      </p:sp>
      <p:sp>
        <p:nvSpPr>
          <p:cNvPr id="4" name="Title 3"/>
          <p:cNvSpPr>
            <a:spLocks noGrp="1"/>
          </p:cNvSpPr>
          <p:nvPr>
            <p:ph type="title"/>
          </p:nvPr>
        </p:nvSpPr>
        <p:spPr>
          <a:xfrm>
            <a:off x="457200" y="533400"/>
            <a:ext cx="8229600" cy="914400"/>
          </a:xfrm>
        </p:spPr>
        <p:txBody>
          <a:bodyPr/>
          <a:lstStyle/>
          <a:p>
            <a:r>
              <a:rPr lang="en-US" dirty="0" smtClean="0"/>
              <a:t>Components of an IHP (cont.)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a:latin typeface="Arial" pitchFamily="34" charset="0"/>
                <a:cs typeface="Arial" pitchFamily="34" charset="0"/>
              </a:rPr>
              <a:t>The format of the program, whether it is traditional or systems oriented, likely depends on a variety of </a:t>
            </a:r>
            <a:r>
              <a:rPr lang="en-GB" dirty="0" smtClean="0">
                <a:latin typeface="Arial" pitchFamily="34" charset="0"/>
                <a:cs typeface="Arial" pitchFamily="34" charset="0"/>
              </a:rPr>
              <a:t>factors:</a:t>
            </a:r>
          </a:p>
          <a:p>
            <a:pPr lvl="1"/>
            <a:r>
              <a:rPr lang="en-GB" dirty="0">
                <a:latin typeface="Arial" pitchFamily="34" charset="0"/>
                <a:cs typeface="Arial" pitchFamily="34" charset="0"/>
              </a:rPr>
              <a:t>size and type of the </a:t>
            </a:r>
            <a:r>
              <a:rPr lang="en-GB" dirty="0" smtClean="0">
                <a:latin typeface="Arial" pitchFamily="34" charset="0"/>
                <a:cs typeface="Arial" pitchFamily="34" charset="0"/>
              </a:rPr>
              <a:t>organization </a:t>
            </a:r>
            <a:endParaRPr lang="en-GB" dirty="0" smtClean="0">
              <a:latin typeface="Arial" pitchFamily="34" charset="0"/>
              <a:cs typeface="Arial" pitchFamily="34" charset="0"/>
            </a:endParaRPr>
          </a:p>
          <a:p>
            <a:pPr lvl="1"/>
            <a:r>
              <a:rPr lang="en-GB" dirty="0" smtClean="0">
                <a:latin typeface="Arial" pitchFamily="34" charset="0"/>
                <a:cs typeface="Arial" pitchFamily="34" charset="0"/>
              </a:rPr>
              <a:t>management </a:t>
            </a:r>
            <a:r>
              <a:rPr lang="en-GB" dirty="0" smtClean="0">
                <a:latin typeface="Arial" pitchFamily="34" charset="0"/>
                <a:cs typeface="Arial" pitchFamily="34" charset="0"/>
              </a:rPr>
              <a:t>philosophy </a:t>
            </a:r>
            <a:endParaRPr lang="en-GB" dirty="0">
              <a:latin typeface="Arial" pitchFamily="34" charset="0"/>
              <a:cs typeface="Arial" pitchFamily="34" charset="0"/>
            </a:endParaRPr>
          </a:p>
          <a:p>
            <a:pPr lvl="1"/>
            <a:r>
              <a:rPr lang="en-GB" dirty="0" smtClean="0">
                <a:latin typeface="Arial" pitchFamily="34" charset="0"/>
                <a:cs typeface="Arial" pitchFamily="34" charset="0"/>
              </a:rPr>
              <a:t>range </a:t>
            </a:r>
            <a:r>
              <a:rPr lang="en-GB" dirty="0">
                <a:latin typeface="Arial" pitchFamily="34" charset="0"/>
                <a:cs typeface="Arial" pitchFamily="34" charset="0"/>
              </a:rPr>
              <a:t>of occupational hazards at the </a:t>
            </a:r>
            <a:r>
              <a:rPr lang="en-GB" dirty="0" smtClean="0">
                <a:latin typeface="Arial" pitchFamily="34" charset="0"/>
                <a:cs typeface="Arial" pitchFamily="34" charset="0"/>
              </a:rPr>
              <a:t>facility</a:t>
            </a:r>
          </a:p>
          <a:p>
            <a:pPr lvl="1"/>
            <a:r>
              <a:rPr lang="en-GB" dirty="0" smtClean="0">
                <a:latin typeface="Arial" pitchFamily="34" charset="0"/>
                <a:cs typeface="Arial" pitchFamily="34" charset="0"/>
              </a:rPr>
              <a:t>available </a:t>
            </a:r>
            <a:r>
              <a:rPr lang="en-GB" dirty="0">
                <a:latin typeface="Arial" pitchFamily="34" charset="0"/>
                <a:cs typeface="Arial" pitchFamily="34" charset="0"/>
              </a:rPr>
              <a:t>health and safety resources</a:t>
            </a:r>
            <a:endParaRPr lang="en-US" dirty="0"/>
          </a:p>
        </p:txBody>
      </p:sp>
      <p:sp>
        <p:nvSpPr>
          <p:cNvPr id="5" name="Title 3"/>
          <p:cNvSpPr>
            <a:spLocks noGrp="1"/>
          </p:cNvSpPr>
          <p:nvPr>
            <p:ph type="title"/>
          </p:nvPr>
        </p:nvSpPr>
        <p:spPr>
          <a:xfrm>
            <a:off x="457200" y="533400"/>
            <a:ext cx="8229600" cy="914400"/>
          </a:xfrm>
        </p:spPr>
        <p:txBody>
          <a:bodyPr/>
          <a:lstStyle/>
          <a:p>
            <a:r>
              <a:rPr lang="en-US" dirty="0" smtClean="0"/>
              <a:t>Components of an IHP (cont.)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cap="all" dirty="0" smtClean="0"/>
              <a:t/>
            </a:r>
            <a:br>
              <a:rPr lang="en-GB" b="1" cap="all" dirty="0" smtClean="0"/>
            </a:br>
            <a:r>
              <a:rPr lang="en-GB" dirty="0" smtClean="0">
                <a:latin typeface="Arial" pitchFamily="34" charset="0"/>
                <a:cs typeface="Arial" pitchFamily="34" charset="0"/>
              </a:rPr>
              <a:t>Benefits of an IHP</a:t>
            </a:r>
            <a:r>
              <a:rPr lang="en-US" cap="all" dirty="0">
                <a:latin typeface="Arial" pitchFamily="34" charset="0"/>
                <a:cs typeface="Arial" pitchFamily="34" charset="0"/>
              </a:rPr>
              <a:t/>
            </a:r>
            <a:br>
              <a:rPr lang="en-US" cap="all" dirty="0">
                <a:latin typeface="Arial" pitchFamily="34" charset="0"/>
                <a:cs typeface="Arial" pitchFamily="34" charset="0"/>
              </a:rPr>
            </a:b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752600"/>
            <a:ext cx="8229600" cy="4724400"/>
          </a:xfrm>
        </p:spPr>
        <p:txBody>
          <a:bodyPr>
            <a:normAutofit fontScale="92500" lnSpcReduction="10000"/>
          </a:bodyPr>
          <a:lstStyle/>
          <a:p>
            <a:pPr>
              <a:buNone/>
            </a:pPr>
            <a:r>
              <a:rPr lang="en-GB" dirty="0" smtClean="0"/>
              <a:t>•</a:t>
            </a:r>
            <a:r>
              <a:rPr lang="en-GB" dirty="0"/>
              <a:t>	</a:t>
            </a:r>
            <a:r>
              <a:rPr lang="en-GB" dirty="0" smtClean="0"/>
              <a:t>Provide </a:t>
            </a:r>
            <a:r>
              <a:rPr lang="en-GB" dirty="0"/>
              <a:t>a place of employment in which employees are protected from known occupational health haz­ards at the </a:t>
            </a:r>
            <a:r>
              <a:rPr lang="en-GB" dirty="0" smtClean="0"/>
              <a:t>workplace</a:t>
            </a:r>
            <a:endParaRPr lang="en-US" dirty="0"/>
          </a:p>
          <a:p>
            <a:pPr>
              <a:buNone/>
            </a:pPr>
            <a:r>
              <a:rPr lang="en-GB" dirty="0"/>
              <a:t>•	Compensable injuries or illnesses are reduced, </a:t>
            </a:r>
            <a:r>
              <a:rPr lang="en-GB" dirty="0" smtClean="0"/>
              <a:t>lowering </a:t>
            </a:r>
            <a:r>
              <a:rPr lang="en-GB" dirty="0"/>
              <a:t>insurance premiums and associated medical and recordkeeping </a:t>
            </a:r>
            <a:r>
              <a:rPr lang="en-GB" dirty="0" smtClean="0"/>
              <a:t>costs</a:t>
            </a:r>
            <a:endParaRPr lang="en-US" dirty="0"/>
          </a:p>
          <a:p>
            <a:pPr>
              <a:buNone/>
            </a:pPr>
            <a:r>
              <a:rPr lang="en-GB" dirty="0"/>
              <a:t>•	Productivity is increased by improving working conditions, which improves morale and labor relations and reduces lost time from accidents, illnesses, and </a:t>
            </a:r>
            <a:r>
              <a:rPr lang="en-GB" dirty="0" smtClean="0"/>
              <a:t>absenteeism</a:t>
            </a:r>
            <a:endParaRPr lang="en-US" dirty="0"/>
          </a:p>
          <a:p>
            <a:pPr>
              <a:buNone/>
            </a:pPr>
            <a:r>
              <a:rPr lang="en-GB" dirty="0"/>
              <a:t>•	Operating costs </a:t>
            </a:r>
            <a:r>
              <a:rPr lang="en-GB" dirty="0" smtClean="0"/>
              <a:t>reduced </a:t>
            </a:r>
            <a:r>
              <a:rPr lang="en-GB" dirty="0"/>
              <a:t>by anticipating and control­ling potential occupational health hazards during the design phase of new projects and </a:t>
            </a:r>
            <a:r>
              <a:rPr lang="en-GB" dirty="0" smtClean="0"/>
              <a:t>changes</a:t>
            </a:r>
            <a:endParaRPr lang="en-US" dirty="0"/>
          </a:p>
          <a:p>
            <a:pPr>
              <a:buNone/>
            </a:pPr>
            <a:r>
              <a:rPr lang="en-GB" dirty="0"/>
              <a:t>•	</a:t>
            </a:r>
            <a:r>
              <a:rPr lang="en-GB" dirty="0" smtClean="0"/>
              <a:t>OSHA </a:t>
            </a:r>
            <a:r>
              <a:rPr lang="en-GB" dirty="0"/>
              <a:t>and other government regulations concerning industrial hygiene are quickly assessed and </a:t>
            </a:r>
            <a:r>
              <a:rPr lang="en-GB" dirty="0" smtClean="0"/>
              <a:t>implemented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rial" pitchFamily="34" charset="0"/>
                <a:cs typeface="Arial" pitchFamily="34" charset="0"/>
              </a:rPr>
              <a:t>Establishing an </a:t>
            </a:r>
            <a:r>
              <a:rPr lang="en-US" cap="all" dirty="0" smtClean="0">
                <a:latin typeface="Arial" pitchFamily="34" charset="0"/>
                <a:cs typeface="Arial" pitchFamily="34" charset="0"/>
              </a:rPr>
              <a:t>IHP</a:t>
            </a:r>
            <a:endParaRPr lang="en-US" sz="6000" dirty="0"/>
          </a:p>
        </p:txBody>
      </p:sp>
      <p:sp>
        <p:nvSpPr>
          <p:cNvPr id="3" name="Content Placeholder 2"/>
          <p:cNvSpPr>
            <a:spLocks noGrp="1"/>
          </p:cNvSpPr>
          <p:nvPr>
            <p:ph idx="1"/>
          </p:nvPr>
        </p:nvSpPr>
        <p:spPr/>
        <p:txBody>
          <a:bodyPr>
            <a:normAutofit/>
          </a:bodyPr>
          <a:lstStyle/>
          <a:p>
            <a:r>
              <a:rPr lang="en-GB" dirty="0"/>
              <a:t>Elements of an IH </a:t>
            </a:r>
            <a:r>
              <a:rPr lang="en-GB" dirty="0" smtClean="0"/>
              <a:t>program</a:t>
            </a:r>
            <a:endParaRPr lang="en-US" dirty="0"/>
          </a:p>
          <a:p>
            <a:pPr lvl="1"/>
            <a:r>
              <a:rPr lang="en-GB" dirty="0"/>
              <a:t>The industrial hygiene program can be subdivided into individual programs or processes, each with its own set of requirements and procedures. </a:t>
            </a:r>
            <a:endParaRPr lang="en-GB" dirty="0" smtClean="0"/>
          </a:p>
          <a:p>
            <a:pPr marL="0" indent="0">
              <a:buNone/>
            </a:pP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429000"/>
            <a:ext cx="7439025"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smtClean="0">
                <a:latin typeface="Arial" pitchFamily="34" charset="0"/>
                <a:cs typeface="Arial" pitchFamily="34" charset="0"/>
              </a:rPr>
              <a:t>Establishing an IHP (cont.)</a:t>
            </a:r>
            <a:endParaRPr lang="en-US" sz="4800" dirty="0"/>
          </a:p>
        </p:txBody>
      </p:sp>
      <p:sp>
        <p:nvSpPr>
          <p:cNvPr id="3" name="Content Placeholder 2"/>
          <p:cNvSpPr>
            <a:spLocks noGrp="1"/>
          </p:cNvSpPr>
          <p:nvPr>
            <p:ph idx="1"/>
          </p:nvPr>
        </p:nvSpPr>
        <p:spPr>
          <a:xfrm>
            <a:off x="457200" y="1600199"/>
            <a:ext cx="8382000" cy="4191001"/>
          </a:xfrm>
        </p:spPr>
        <p:txBody>
          <a:bodyPr>
            <a:normAutofit/>
          </a:bodyPr>
          <a:lstStyle/>
          <a:p>
            <a:r>
              <a:rPr lang="en-GB" dirty="0"/>
              <a:t>The </a:t>
            </a:r>
            <a:r>
              <a:rPr lang="en-GB" dirty="0" smtClean="0"/>
              <a:t>policy statement </a:t>
            </a:r>
            <a:endParaRPr lang="en-US" dirty="0"/>
          </a:p>
          <a:p>
            <a:pPr lvl="1"/>
            <a:r>
              <a:rPr lang="en-GB" dirty="0" smtClean="0"/>
              <a:t>A </a:t>
            </a:r>
            <a:r>
              <a:rPr lang="en-GB" dirty="0"/>
              <a:t>policy publicly states a company’s commitment to employee health </a:t>
            </a:r>
            <a:r>
              <a:rPr lang="en-GB" dirty="0" smtClean="0"/>
              <a:t>and safety</a:t>
            </a:r>
            <a:r>
              <a:rPr lang="en-GB" dirty="0"/>
              <a:t>. </a:t>
            </a:r>
            <a:r>
              <a:rPr lang="en-GB" dirty="0" smtClean="0"/>
              <a:t>The </a:t>
            </a:r>
            <a:r>
              <a:rPr lang="en-GB" dirty="0"/>
              <a:t>policy should reflect</a:t>
            </a:r>
            <a:endParaRPr lang="en-US" dirty="0"/>
          </a:p>
          <a:p>
            <a:pPr lvl="2"/>
            <a:r>
              <a:rPr lang="en-GB" dirty="0" smtClean="0"/>
              <a:t>management’s </a:t>
            </a:r>
            <a:r>
              <a:rPr lang="en-GB" dirty="0"/>
              <a:t>commitment and the importance the organization places on the health and safety of its </a:t>
            </a:r>
            <a:r>
              <a:rPr lang="en-GB" dirty="0" smtClean="0"/>
              <a:t>employees</a:t>
            </a:r>
            <a:endParaRPr lang="en-US" dirty="0"/>
          </a:p>
          <a:p>
            <a:pPr lvl="2"/>
            <a:r>
              <a:rPr lang="en-GB" dirty="0" smtClean="0"/>
              <a:t>compliance </a:t>
            </a:r>
            <a:r>
              <a:rPr lang="en-GB" dirty="0"/>
              <a:t>with all federal, state, and local regulations and internal company safety and health </a:t>
            </a:r>
            <a:r>
              <a:rPr lang="en-GB" dirty="0" smtClean="0"/>
              <a:t>requirements</a:t>
            </a:r>
            <a:endParaRPr lang="en-US" dirty="0"/>
          </a:p>
          <a:p>
            <a:pPr lvl="2"/>
            <a:r>
              <a:rPr lang="en-GB" dirty="0" smtClean="0"/>
              <a:t>the </a:t>
            </a:r>
            <a:r>
              <a:rPr lang="en-GB" dirty="0"/>
              <a:t>necessity for active leadership, direct participation, and the enthusiastic support of the entire </a:t>
            </a:r>
            <a:r>
              <a:rPr lang="en-GB" dirty="0" smtClean="0"/>
              <a:t>organization</a:t>
            </a:r>
            <a:endParaRPr lang="en-US" dirty="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87CC680A97E1C40AF050045783C8667" ma:contentTypeVersion="0" ma:contentTypeDescription="Create a new document." ma:contentTypeScope="" ma:versionID="3812dd1121bf833e8deae658c465e2c1">
  <xsd:schema xmlns:xsd="http://www.w3.org/2001/XMLSchema" xmlns:xs="http://www.w3.org/2001/XMLSchema" xmlns:p="http://schemas.microsoft.com/office/2006/metadata/properties" targetNamespace="http://schemas.microsoft.com/office/2006/metadata/properties" ma:root="true" ma:fieldsID="7856c988c67c08041d1f76481abc744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HeadLin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2CD269D-0455-4345-97F3-415AA7B29241}"/>
</file>

<file path=customXml/itemProps2.xml><?xml version="1.0" encoding="utf-8"?>
<ds:datastoreItem xmlns:ds="http://schemas.openxmlformats.org/officeDocument/2006/customXml" ds:itemID="{55C884ED-4F9D-4D1C-8920-26902DF30891}"/>
</file>

<file path=customXml/itemProps3.xml><?xml version="1.0" encoding="utf-8"?>
<ds:datastoreItem xmlns:ds="http://schemas.openxmlformats.org/officeDocument/2006/customXml" ds:itemID="{EC5FEC54-7144-448C-9E79-0EA9750D2E42}"/>
</file>

<file path=docProps/app.xml><?xml version="1.0" encoding="utf-8"?>
<Properties xmlns="http://schemas.openxmlformats.org/officeDocument/2006/extended-properties" xmlns:vt="http://schemas.openxmlformats.org/officeDocument/2006/docPropsVTypes">
  <Template>Clarity</Template>
  <TotalTime>260</TotalTime>
  <Words>4583</Words>
  <Application>Microsoft Office PowerPoint</Application>
  <PresentationFormat>On-screen Show (4:3)</PresentationFormat>
  <Paragraphs>242</Paragraphs>
  <Slides>28</Slides>
  <Notes>18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Clarity</vt:lpstr>
      <vt:lpstr>PowerPoint Presentation</vt:lpstr>
      <vt:lpstr>PowerPoint Presentation</vt:lpstr>
      <vt:lpstr>The Industrial Hygiene Program (IHP)</vt:lpstr>
      <vt:lpstr>Components of an IHP</vt:lpstr>
      <vt:lpstr>Components of an IHP (cont.)</vt:lpstr>
      <vt:lpstr>Components of an IHP (cont.)</vt:lpstr>
      <vt:lpstr> Benefits of an IHP </vt:lpstr>
      <vt:lpstr>Establishing an IHP</vt:lpstr>
      <vt:lpstr>Establishing an IHP (cont.)</vt:lpstr>
      <vt:lpstr>Establishing an IHP (cont.)</vt:lpstr>
      <vt:lpstr>Establishing an IHP (cont.)</vt:lpstr>
      <vt:lpstr>Establishing an IHP (cont.)</vt:lpstr>
      <vt:lpstr>Establishing an IHP (cont.)</vt:lpstr>
      <vt:lpstr>Establishing an IHP (cont.)</vt:lpstr>
      <vt:lpstr>Establishing an IHP (cont.)</vt:lpstr>
      <vt:lpstr>Establishing an IHP (cont.)</vt:lpstr>
      <vt:lpstr>Establishing an IHP (cont.)</vt:lpstr>
      <vt:lpstr>Establishing an IHP (cont.) </vt:lpstr>
      <vt:lpstr>Establishing an IHP (cont.)</vt:lpstr>
      <vt:lpstr>Establishing an IHP (cont.)</vt:lpstr>
      <vt:lpstr>Organizational Responsibilities </vt:lpstr>
      <vt:lpstr>Organizational Responsibilities (cont.)</vt:lpstr>
      <vt:lpstr>Organizational Responsibilities (cont.)</vt:lpstr>
      <vt:lpstr>Organizational Responsibilities (cont.)</vt:lpstr>
      <vt:lpstr>Organizational Responsibilities (cont.)</vt:lpstr>
      <vt:lpstr>Organizational Responsibilities (cont.)</vt:lpstr>
      <vt:lpstr>Organizational Responsibilities (cont.)</vt:lpstr>
      <vt:lpstr>Organizational Responsibilities (cont.)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Industrial Hygiene Program</dc:title>
  <dc:creator>Elena Raphael</dc:creator>
  <cp:lastModifiedBy>Deborah Meyer</cp:lastModifiedBy>
  <cp:revision>40</cp:revision>
  <dcterms:created xsi:type="dcterms:W3CDTF">2014-11-25T21:37:29Z</dcterms:created>
  <dcterms:modified xsi:type="dcterms:W3CDTF">2016-05-13T21:33:34Z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0x010100A87CC680A97E1C40AF050045783C8667</vt:lpwstr>
  </property>
</Properties>
</file>