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1" r:id="rId10"/>
    <p:sldId id="272" r:id="rId11"/>
    <p:sldId id="273" r:id="rId12"/>
    <p:sldId id="274" r:id="rId13"/>
    <p:sldId id="275" r:id="rId14"/>
    <p:sldId id="276" r:id="rId15"/>
    <p:sldId id="265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24EB9A-2290-FE4B-BCE0-C52721EACF3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4462DFC-97AF-8048-AF74-3370B45600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5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94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Occupational </a:t>
            </a:r>
            <a:br>
              <a:rPr lang="en-US" sz="3600" dirty="0" smtClean="0"/>
            </a:br>
            <a:r>
              <a:rPr lang="en-US" sz="3600" dirty="0" smtClean="0"/>
              <a:t>Exposure Limits and </a:t>
            </a:r>
            <a:br>
              <a:rPr lang="en-US" sz="3600" dirty="0" smtClean="0"/>
            </a:br>
            <a:r>
              <a:rPr lang="en-US" sz="3600" dirty="0" smtClean="0"/>
              <a:t>Assessment of Workplace Chemical Risks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03" y="1673893"/>
            <a:ext cx="2335739" cy="28942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142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factors </a:t>
            </a:r>
            <a:r>
              <a:rPr lang="en-US" dirty="0" smtClean="0"/>
              <a:t>may </a:t>
            </a:r>
            <a:r>
              <a:rPr lang="en-US" dirty="0" smtClean="0"/>
              <a:t>affect the interpretation or use of OELs such as</a:t>
            </a:r>
          </a:p>
          <a:p>
            <a:pPr lvl="1"/>
            <a:r>
              <a:rPr lang="en-US" dirty="0" smtClean="0"/>
              <a:t>toxicity via skin absorption</a:t>
            </a:r>
          </a:p>
          <a:p>
            <a:pPr lvl="1"/>
            <a:r>
              <a:rPr lang="en-US" dirty="0" smtClean="0"/>
              <a:t>potential for sensitization</a:t>
            </a:r>
          </a:p>
          <a:p>
            <a:pPr lvl="1"/>
            <a:r>
              <a:rPr lang="en-US" dirty="0" smtClean="0"/>
              <a:t>carcinogenicity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Fundamentals of OEL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Define </a:t>
            </a:r>
            <a:r>
              <a:rPr lang="en-US" dirty="0"/>
              <a:t>the scenario and develop the problem formulation.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Gather </a:t>
            </a:r>
            <a:r>
              <a:rPr lang="en-US" dirty="0"/>
              <a:t>and summarize the scientific </a:t>
            </a:r>
            <a:r>
              <a:rPr lang="en-US" dirty="0" smtClean="0"/>
              <a:t>literature.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Select </a:t>
            </a:r>
            <a:r>
              <a:rPr lang="en-US" dirty="0"/>
              <a:t>a dose point that will protect workers from the chemical’s </a:t>
            </a:r>
            <a:r>
              <a:rPr lang="en-US" dirty="0" smtClean="0"/>
              <a:t>toxic effect. 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Perform </a:t>
            </a:r>
            <a:r>
              <a:rPr lang="en-US" dirty="0"/>
              <a:t>extrapolations to increase the relevance of the </a:t>
            </a:r>
            <a:r>
              <a:rPr lang="en-US" dirty="0" smtClean="0"/>
              <a:t>point of departure:</a:t>
            </a:r>
          </a:p>
          <a:p>
            <a:pPr marL="860425" lvl="1" indent="-396875">
              <a:buFont typeface="+mj-lt"/>
              <a:buAutoNum type="alphaLcParenR"/>
            </a:pPr>
            <a:r>
              <a:rPr lang="en-US" dirty="0" smtClean="0"/>
              <a:t>Adjust </a:t>
            </a:r>
            <a:r>
              <a:rPr lang="en-US" dirty="0"/>
              <a:t>for route of exposure and exposure duration/patterns </a:t>
            </a:r>
            <a:r>
              <a:rPr lang="en-US" dirty="0" smtClean="0"/>
              <a:t>using default </a:t>
            </a:r>
            <a:r>
              <a:rPr lang="en-US" dirty="0"/>
              <a:t>assumptions on rates of ingestion/inhalation or </a:t>
            </a:r>
            <a:r>
              <a:rPr lang="en-US" dirty="0" smtClean="0"/>
              <a:t>physiologically based </a:t>
            </a:r>
            <a:r>
              <a:rPr lang="en-US" dirty="0"/>
              <a:t>pharmacokinetic (PBPK) models</a:t>
            </a:r>
            <a:r>
              <a:rPr lang="en-US" dirty="0" smtClean="0"/>
              <a:t>.</a:t>
            </a:r>
          </a:p>
          <a:p>
            <a:pPr marL="860425" lvl="1" indent="-396875">
              <a:buFont typeface="+mj-lt"/>
              <a:buAutoNum type="alphaLcParenR"/>
            </a:pPr>
            <a:r>
              <a:rPr lang="en-US" dirty="0" smtClean="0"/>
              <a:t>Perform </a:t>
            </a:r>
            <a:r>
              <a:rPr lang="en-US" dirty="0"/>
              <a:t>animal-to-human extrapolations and human </a:t>
            </a:r>
            <a:r>
              <a:rPr lang="en-US" dirty="0" smtClean="0"/>
              <a:t>variability extrapolations </a:t>
            </a:r>
            <a:endParaRPr lang="en-US" dirty="0"/>
          </a:p>
          <a:p>
            <a:pPr marL="860425" lvl="1" indent="-396875">
              <a:buFont typeface="+mj-lt"/>
              <a:buAutoNum type="alphaLcParenR"/>
            </a:pPr>
            <a:r>
              <a:rPr lang="en-US" dirty="0" smtClean="0"/>
              <a:t>Apply </a:t>
            </a:r>
            <a:r>
              <a:rPr lang="en-US" dirty="0"/>
              <a:t>any additional uncertainty factors 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Submit </a:t>
            </a:r>
            <a:r>
              <a:rPr lang="en-US" dirty="0"/>
              <a:t>the value for external review.</a:t>
            </a:r>
          </a:p>
        </p:txBody>
      </p:sp>
    </p:spTree>
    <p:extLst>
      <p:ext uri="{BB962C8B-B14F-4D97-AF65-F5344CB8AC3E}">
        <p14:creationId xmlns:p14="http://schemas.microsoft.com/office/powerpoint/2010/main" val="1116006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No Observable Adverse Effect </a:t>
            </a:r>
            <a:br>
              <a:rPr lang="en-US" dirty="0" smtClean="0"/>
            </a:br>
            <a:r>
              <a:rPr lang="en-US" dirty="0" smtClean="0"/>
              <a:t>Level (NOAEL)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9763"/>
            <a:ext cx="8229600" cy="430723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highest dose that </a:t>
            </a:r>
            <a:r>
              <a:rPr lang="en-US" dirty="0" smtClean="0"/>
              <a:t>does not </a:t>
            </a:r>
            <a:r>
              <a:rPr lang="en-US" dirty="0"/>
              <a:t>cause an adverse effect</a:t>
            </a:r>
          </a:p>
        </p:txBody>
      </p:sp>
    </p:spTree>
    <p:extLst>
      <p:ext uri="{BB962C8B-B14F-4D97-AF65-F5344CB8AC3E}">
        <p14:creationId xmlns:p14="http://schemas.microsoft.com/office/powerpoint/2010/main" val="280786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09420"/>
          </a:xfrm>
        </p:spPr>
        <p:txBody>
          <a:bodyPr>
            <a:noAutofit/>
          </a:bodyPr>
          <a:lstStyle/>
          <a:p>
            <a:r>
              <a:rPr lang="en-US" dirty="0" smtClean="0"/>
              <a:t>Lowest Observable Adverse </a:t>
            </a:r>
            <a:br>
              <a:rPr lang="en-US" dirty="0" smtClean="0"/>
            </a:br>
            <a:r>
              <a:rPr lang="en-US" dirty="0" smtClean="0"/>
              <a:t>Effect Level (LOAEL)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5517"/>
            <a:ext cx="8229600" cy="407064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lowest </a:t>
            </a:r>
            <a:r>
              <a:rPr lang="en-US" dirty="0"/>
              <a:t>dose that </a:t>
            </a:r>
            <a:r>
              <a:rPr lang="en-US" dirty="0" smtClean="0"/>
              <a:t>causes </a:t>
            </a:r>
            <a:r>
              <a:rPr lang="en-US" dirty="0"/>
              <a:t>an adverse effect</a:t>
            </a:r>
          </a:p>
        </p:txBody>
      </p:sp>
    </p:spTree>
    <p:extLst>
      <p:ext uri="{BB962C8B-B14F-4D97-AF65-F5344CB8AC3E}">
        <p14:creationId xmlns:p14="http://schemas.microsoft.com/office/powerpoint/2010/main" val="214101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Departure (POD)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NOAEL or LOAEL that best identifies the boundary of </a:t>
            </a:r>
            <a:r>
              <a:rPr lang="en-US" dirty="0" smtClean="0"/>
              <a:t>the onset </a:t>
            </a:r>
            <a:r>
              <a:rPr lang="en-US" dirty="0"/>
              <a:t>of adverse effects is selected for OEL </a:t>
            </a:r>
            <a:r>
              <a:rPr lang="en-US" dirty="0" smtClean="0"/>
              <a:t>derivation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55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96" y="565468"/>
            <a:ext cx="8915400" cy="62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1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90" y="1133959"/>
            <a:ext cx="86995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0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229" y="553446"/>
            <a:ext cx="6779862" cy="630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23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72" y="844558"/>
            <a:ext cx="8777637" cy="590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8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</a:t>
            </a:r>
            <a:r>
              <a:rPr lang="en-US" dirty="0"/>
              <a:t>how </a:t>
            </a:r>
            <a:r>
              <a:rPr lang="en-US" dirty="0" smtClean="0"/>
              <a:t>occupational exposure limits </a:t>
            </a:r>
            <a:r>
              <a:rPr lang="en-US" dirty="0"/>
              <a:t>(OELs) are used in workplace risk assessment.</a:t>
            </a:r>
          </a:p>
          <a:p>
            <a:r>
              <a:rPr lang="en-US" dirty="0" smtClean="0"/>
              <a:t>Identify </a:t>
            </a:r>
            <a:r>
              <a:rPr lang="en-US" dirty="0"/>
              <a:t>the key components of an OEL.</a:t>
            </a:r>
          </a:p>
          <a:p>
            <a:r>
              <a:rPr lang="en-US" dirty="0" smtClean="0"/>
              <a:t>Identify </a:t>
            </a:r>
            <a:r>
              <a:rPr lang="en-US" dirty="0"/>
              <a:t>the OELs created by various organizations.</a:t>
            </a:r>
          </a:p>
          <a:p>
            <a:r>
              <a:rPr lang="en-US" dirty="0" smtClean="0"/>
              <a:t>Outline </a:t>
            </a:r>
            <a:r>
              <a:rPr lang="en-US" dirty="0"/>
              <a:t>the process of OEL derivation.</a:t>
            </a:r>
          </a:p>
          <a:p>
            <a:r>
              <a:rPr lang="en-US" dirty="0" smtClean="0"/>
              <a:t>Apply </a:t>
            </a:r>
            <a:r>
              <a:rPr lang="en-US" dirty="0"/>
              <a:t>available information to working conditions to assess hazardous exposure levels.</a:t>
            </a:r>
          </a:p>
        </p:txBody>
      </p:sp>
    </p:spTree>
    <p:extLst>
      <p:ext uri="{BB962C8B-B14F-4D97-AF65-F5344CB8AC3E}">
        <p14:creationId xmlns:p14="http://schemas.microsoft.com/office/powerpoint/2010/main" val="414136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436"/>
            <a:ext cx="7772400" cy="1255364"/>
          </a:xfrm>
        </p:spPr>
        <p:txBody>
          <a:bodyPr>
            <a:noAutofit/>
          </a:bodyPr>
          <a:lstStyle/>
          <a:p>
            <a:r>
              <a:rPr lang="en-US" dirty="0" smtClean="0"/>
              <a:t>Role of OELs In Workplace </a:t>
            </a:r>
            <a:br>
              <a:rPr lang="en-US" dirty="0" smtClean="0"/>
            </a:br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5262"/>
            <a:ext cx="8229600" cy="4291738"/>
          </a:xfrm>
        </p:spPr>
        <p:txBody>
          <a:bodyPr>
            <a:normAutofit/>
          </a:bodyPr>
          <a:lstStyle/>
          <a:p>
            <a:r>
              <a:rPr lang="en-US" dirty="0" smtClean="0"/>
              <a:t>Hazard characterization</a:t>
            </a:r>
          </a:p>
          <a:p>
            <a:r>
              <a:rPr lang="en-US" dirty="0" smtClean="0"/>
              <a:t>Dose</a:t>
            </a:r>
            <a:r>
              <a:rPr lang="en-US" dirty="0"/>
              <a:t>-response </a:t>
            </a:r>
            <a:r>
              <a:rPr lang="en-US" dirty="0" smtClean="0"/>
              <a:t>assessment</a:t>
            </a:r>
          </a:p>
          <a:p>
            <a:r>
              <a:rPr lang="en-US" dirty="0" smtClean="0"/>
              <a:t>Exposure assessment</a:t>
            </a:r>
          </a:p>
          <a:p>
            <a:r>
              <a:rPr lang="en-US" dirty="0" smtClean="0"/>
              <a:t>Risk characterization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Importance of OELs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a scientific basis to </a:t>
            </a:r>
            <a:r>
              <a:rPr lang="en-US" dirty="0" smtClean="0"/>
              <a:t>evaluate existing </a:t>
            </a:r>
            <a:r>
              <a:rPr lang="en-US" dirty="0"/>
              <a:t>exposure control technologies and to identify worker health </a:t>
            </a:r>
            <a:r>
              <a:rPr lang="en-US" dirty="0" smtClean="0"/>
              <a:t>and medical </a:t>
            </a:r>
            <a:r>
              <a:rPr lang="en-US" dirty="0"/>
              <a:t>surveillance </a:t>
            </a:r>
            <a:r>
              <a:rPr lang="en-US" dirty="0" smtClean="0"/>
              <a:t>needs</a:t>
            </a:r>
            <a:endParaRPr lang="en-US" dirty="0"/>
          </a:p>
          <a:p>
            <a:r>
              <a:rPr lang="en-US" dirty="0" smtClean="0"/>
              <a:t>Promote </a:t>
            </a:r>
            <a:r>
              <a:rPr lang="en-US" dirty="0"/>
              <a:t>risk communication by </a:t>
            </a:r>
            <a:r>
              <a:rPr lang="en-US" dirty="0" smtClean="0"/>
              <a:t>informing workers </a:t>
            </a:r>
            <a:r>
              <a:rPr lang="en-US" dirty="0"/>
              <a:t>of potentially adverse health effects of chemical </a:t>
            </a:r>
            <a:r>
              <a:rPr lang="en-US" dirty="0" smtClean="0"/>
              <a:t>exposure</a:t>
            </a:r>
          </a:p>
          <a:p>
            <a:r>
              <a:rPr lang="en-US" dirty="0" smtClean="0"/>
              <a:t>Provide </a:t>
            </a:r>
            <a:r>
              <a:rPr lang="en-US" dirty="0"/>
              <a:t>a benchmark for </a:t>
            </a:r>
            <a:r>
              <a:rPr lang="en-US" dirty="0" smtClean="0"/>
              <a:t>exposure assessment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3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2" y="580617"/>
            <a:ext cx="8679051" cy="612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6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Concentration units</a:t>
            </a:r>
          </a:p>
          <a:p>
            <a:r>
              <a:rPr lang="en-US" dirty="0" smtClean="0"/>
              <a:t>Recommended Time Weighted Average (TWA)</a:t>
            </a:r>
          </a:p>
          <a:p>
            <a:r>
              <a:rPr lang="en-US" dirty="0" smtClean="0"/>
              <a:t>Additional notations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960" y="399050"/>
            <a:ext cx="5447224" cy="639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3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Exposure Limit (STEL)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time-weighted average exposure limit </a:t>
            </a:r>
            <a:r>
              <a:rPr lang="en-US" dirty="0" smtClean="0"/>
              <a:t>whose averaging </a:t>
            </a:r>
            <a:r>
              <a:rPr lang="en-US" dirty="0"/>
              <a:t>time is </a:t>
            </a:r>
            <a:r>
              <a:rPr lang="en-US" dirty="0" smtClean="0"/>
              <a:t>short</a:t>
            </a:r>
          </a:p>
          <a:p>
            <a:r>
              <a:rPr lang="en-US" dirty="0" smtClean="0"/>
              <a:t>In most </a:t>
            </a:r>
            <a:r>
              <a:rPr lang="en-US" dirty="0"/>
              <a:t>organizations, </a:t>
            </a:r>
            <a:r>
              <a:rPr lang="en-US" dirty="0" smtClean="0"/>
              <a:t>a </a:t>
            </a:r>
            <a:r>
              <a:rPr lang="en-US" dirty="0"/>
              <a:t>STEL is a 15-minute </a:t>
            </a:r>
            <a:r>
              <a:rPr lang="en-US" dirty="0" smtClean="0"/>
              <a:t>TWA exposure </a:t>
            </a:r>
            <a:r>
              <a:rPr lang="en-US" dirty="0"/>
              <a:t>limit, although other averaging </a:t>
            </a:r>
            <a:r>
              <a:rPr lang="en-US" dirty="0" smtClean="0"/>
              <a:t>times can </a:t>
            </a:r>
            <a:r>
              <a:rPr lang="en-US" dirty="0"/>
              <a:t>be specified for a </a:t>
            </a:r>
            <a:r>
              <a:rPr lang="en-US" dirty="0" smtClean="0"/>
              <a:t>given chemical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162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Ceiling Limit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maximum </a:t>
            </a:r>
            <a:r>
              <a:rPr lang="en-US" dirty="0" smtClean="0"/>
              <a:t>exposure, or </a:t>
            </a:r>
            <a:r>
              <a:rPr lang="en-US" dirty="0"/>
              <a:t>ceiling limit that should not be exceeded at any time during the </a:t>
            </a:r>
            <a:r>
              <a:rPr lang="en-US" dirty="0" smtClean="0"/>
              <a:t>workday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69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B48B5D0D68C469BC9C241D2B82C96" ma:contentTypeVersion="1" ma:contentTypeDescription="Create a new document." ma:contentTypeScope="" ma:versionID="d85dfe08a8ee2e791135ef72733ea7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ab18ac3bd9611d970f44e6085f8c6f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450A9F-1946-4D2C-8014-B69CEF18A2F4}"/>
</file>

<file path=customXml/itemProps2.xml><?xml version="1.0" encoding="utf-8"?>
<ds:datastoreItem xmlns:ds="http://schemas.openxmlformats.org/officeDocument/2006/customXml" ds:itemID="{1304B791-323E-4054-AB33-E12CAB2219F7}"/>
</file>

<file path=customXml/itemProps3.xml><?xml version="1.0" encoding="utf-8"?>
<ds:datastoreItem xmlns:ds="http://schemas.openxmlformats.org/officeDocument/2006/customXml" ds:itemID="{C6B7D4BF-A288-43FF-A872-F45DA013C39A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326</TotalTime>
  <Words>347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CHAPTER 5</vt:lpstr>
      <vt:lpstr>Learning Objectives</vt:lpstr>
      <vt:lpstr>Role of OELs In Workplace  Risk Assessment</vt:lpstr>
      <vt:lpstr>Importance of OELs</vt:lpstr>
      <vt:lpstr>PowerPoint Presentation</vt:lpstr>
      <vt:lpstr>OEL Elements</vt:lpstr>
      <vt:lpstr>PowerPoint Presentation</vt:lpstr>
      <vt:lpstr>Short-Term Exposure Limit (STEL)</vt:lpstr>
      <vt:lpstr>Ceiling Limit</vt:lpstr>
      <vt:lpstr>Hazard Notations</vt:lpstr>
      <vt:lpstr>Fundamentals of OEL Derivation</vt:lpstr>
      <vt:lpstr>No Observable Adverse Effect  Level (NOAEL)</vt:lpstr>
      <vt:lpstr>Lowest Observable Adverse  Effect Level (LOAEL)</vt:lpstr>
      <vt:lpstr>Point of Departure (POD)</vt:lpstr>
      <vt:lpstr>PowerPoint Presentation</vt:lpstr>
      <vt:lpstr>PowerPoint Presentation</vt:lpstr>
      <vt:lpstr>PowerPoint Presentation</vt:lpstr>
      <vt:lpstr>PowerPoint Presentation</vt:lpstr>
    </vt:vector>
  </TitlesOfParts>
  <Company>EPG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Exposure Limits and Assessment of Workplace Chemical Risks</dc:title>
  <dc:creator>Thomas Fuller</dc:creator>
  <cp:lastModifiedBy>Deborah Meyer</cp:lastModifiedBy>
  <cp:revision>15</cp:revision>
  <dcterms:created xsi:type="dcterms:W3CDTF">2016-07-14T07:06:40Z</dcterms:created>
  <dcterms:modified xsi:type="dcterms:W3CDTF">2016-09-29T18:51:20Z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0x010100B01B48B5D0D68C469BC9C241D2B82C96</vt:lpwstr>
  </property>
</Properties>
</file>