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8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6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7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71" r:id="rId10"/>
    <p:sldId id="272" r:id="rId11"/>
    <p:sldId id="273" r:id="rId12"/>
    <p:sldId id="274" r:id="rId13"/>
    <p:sldId id="275" r:id="rId14"/>
    <p:sldId id="276" r:id="rId15"/>
    <p:sldId id="265" r:id="rId16"/>
    <p:sldId id="268" r:id="rId17"/>
    <p:sldId id="269" r:id="rId18"/>
    <p:sldId id="270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60" d="100"/>
          <a:sy n="60" d="100"/>
        </p:scale>
        <p:origin x="-103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3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4EB9A-2290-FE4B-BCE0-C52721EACF39}" type="datetimeFigureOut">
              <a:rPr lang="en-US" smtClean="0"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62DFC-97AF-8048-AF74-3370B4560096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4EB9A-2290-FE4B-BCE0-C52721EACF39}" type="datetimeFigureOut">
              <a:rPr lang="en-US" smtClean="0"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62DFC-97AF-8048-AF74-3370B45600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4EB9A-2290-FE4B-BCE0-C52721EACF39}" type="datetimeFigureOut">
              <a:rPr lang="en-US" smtClean="0"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62DFC-97AF-8048-AF74-3370B45600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4EB9A-2290-FE4B-BCE0-C52721EACF39}" type="datetimeFigureOut">
              <a:rPr lang="en-US" smtClean="0"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62DFC-97AF-8048-AF74-3370B45600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4EB9A-2290-FE4B-BCE0-C52721EACF39}" type="datetimeFigureOut">
              <a:rPr lang="en-US" smtClean="0"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62DFC-97AF-8048-AF74-3370B4560096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4EB9A-2290-FE4B-BCE0-C52721EACF39}" type="datetimeFigureOut">
              <a:rPr lang="en-US" smtClean="0"/>
              <a:t>9/29/2016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62DFC-97AF-8048-AF74-3370B45600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4EB9A-2290-FE4B-BCE0-C52721EACF39}" type="datetimeFigureOut">
              <a:rPr lang="en-US" smtClean="0"/>
              <a:t>9/29/2016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62DFC-97AF-8048-AF74-3370B4560096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4EB9A-2290-FE4B-BCE0-C52721EACF39}" type="datetimeFigureOut">
              <a:rPr lang="en-US" smtClean="0"/>
              <a:t>9/29/2016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62DFC-97AF-8048-AF74-3370B45600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4EB9A-2290-FE4B-BCE0-C52721EACF39}" type="datetimeFigureOut">
              <a:rPr lang="en-US" smtClean="0"/>
              <a:t>9/29/2016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62DFC-97AF-8048-AF74-3370B45600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4EB9A-2290-FE4B-BCE0-C52721EACF39}" type="datetimeFigureOut">
              <a:rPr lang="en-US" smtClean="0"/>
              <a:t>9/29/2016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62DFC-97AF-8048-AF74-3370B456009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4EB9A-2290-FE4B-BCE0-C52721EACF39}" type="datetimeFigureOut">
              <a:rPr lang="en-US" smtClean="0"/>
              <a:t>9/29/2016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62DFC-97AF-8048-AF74-3370B45600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724EB9A-2290-FE4B-BCE0-C52721EACF39}" type="datetimeFigureOut">
              <a:rPr lang="en-US" smtClean="0"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14462DFC-97AF-8048-AF74-3370B456009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rgbClr val="0070C0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CHAPTER 5</a:t>
            </a:r>
            <a:endParaRPr lang="en-US" sz="4000" dirty="0"/>
          </a:p>
        </p:txBody>
      </p:sp>
      <p:sp>
        <p:nvSpPr>
          <p:cNvPr id="4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29464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Occupational </a:t>
            </a:r>
            <a:br>
              <a:rPr lang="en-US" sz="3600" dirty="0" smtClean="0"/>
            </a:br>
            <a:r>
              <a:rPr lang="en-US" sz="3600" dirty="0" smtClean="0"/>
              <a:t>Exposure Limits and </a:t>
            </a:r>
            <a:br>
              <a:rPr lang="en-US" sz="3600" dirty="0" smtClean="0"/>
            </a:br>
            <a:r>
              <a:rPr lang="en-US" sz="3600" dirty="0" smtClean="0"/>
              <a:t>Assessment of Workplace Chemical Risks</a:t>
            </a:r>
            <a:endParaRPr lang="en-US" sz="36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7603" y="1673893"/>
            <a:ext cx="2335739" cy="2894264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42614223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Hazard Notations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Additional factors </a:t>
            </a:r>
            <a:r>
              <a:rPr lang="en-US" dirty="0" smtClean="0"/>
              <a:t>may </a:t>
            </a:r>
            <a:r>
              <a:rPr lang="en-US" dirty="0" smtClean="0"/>
              <a:t>affect the interpretation or use of OELs such as</a:t>
            </a:r>
          </a:p>
          <a:p>
            <a:pPr lvl="1"/>
            <a:r>
              <a:rPr lang="en-US" dirty="0" smtClean="0"/>
              <a:t>toxicity via skin absorption</a:t>
            </a:r>
          </a:p>
          <a:p>
            <a:pPr lvl="1"/>
            <a:r>
              <a:rPr lang="en-US" dirty="0" smtClean="0"/>
              <a:t>potential for sensitization</a:t>
            </a:r>
          </a:p>
          <a:p>
            <a:pPr lvl="1"/>
            <a:r>
              <a:rPr lang="en-US" dirty="0" smtClean="0"/>
              <a:t>carcinogenicity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1381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Fundamentals of OEL Derivation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rabicParenR"/>
            </a:pPr>
            <a:r>
              <a:rPr lang="en-US" dirty="0" smtClean="0"/>
              <a:t>Define </a:t>
            </a:r>
            <a:r>
              <a:rPr lang="en-US" dirty="0"/>
              <a:t>the scenario and develop the problem formulation.</a:t>
            </a:r>
          </a:p>
          <a:p>
            <a:pPr marL="457200" indent="-457200">
              <a:buFont typeface="+mj-lt"/>
              <a:buAutoNum type="arabicParenR"/>
            </a:pPr>
            <a:r>
              <a:rPr lang="en-US" dirty="0" smtClean="0"/>
              <a:t>Gather </a:t>
            </a:r>
            <a:r>
              <a:rPr lang="en-US" dirty="0"/>
              <a:t>and summarize the scientific </a:t>
            </a:r>
            <a:r>
              <a:rPr lang="en-US" dirty="0" smtClean="0"/>
              <a:t>literature. </a:t>
            </a:r>
          </a:p>
          <a:p>
            <a:pPr marL="457200" indent="-457200">
              <a:buFont typeface="+mj-lt"/>
              <a:buAutoNum type="arabicParenR"/>
            </a:pPr>
            <a:r>
              <a:rPr lang="en-US" dirty="0" smtClean="0"/>
              <a:t>Select </a:t>
            </a:r>
            <a:r>
              <a:rPr lang="en-US" dirty="0"/>
              <a:t>a dose point that will protect workers from the chemical’s </a:t>
            </a:r>
            <a:r>
              <a:rPr lang="en-US" dirty="0" smtClean="0"/>
              <a:t>toxic effect. </a:t>
            </a:r>
            <a:endParaRPr lang="en-US" dirty="0"/>
          </a:p>
          <a:p>
            <a:pPr marL="457200" indent="-457200">
              <a:buFont typeface="+mj-lt"/>
              <a:buAutoNum type="arabicParenR"/>
            </a:pPr>
            <a:r>
              <a:rPr lang="en-US" dirty="0" smtClean="0"/>
              <a:t>Perform </a:t>
            </a:r>
            <a:r>
              <a:rPr lang="en-US" dirty="0"/>
              <a:t>extrapolations to increase the relevance of the </a:t>
            </a:r>
            <a:r>
              <a:rPr lang="en-US" dirty="0" smtClean="0"/>
              <a:t>point of departure:</a:t>
            </a:r>
          </a:p>
          <a:p>
            <a:pPr marL="860425" lvl="1" indent="-396875">
              <a:buFont typeface="+mj-lt"/>
              <a:buAutoNum type="alphaLcParenR"/>
            </a:pPr>
            <a:r>
              <a:rPr lang="en-US" dirty="0" smtClean="0"/>
              <a:t>Adjust </a:t>
            </a:r>
            <a:r>
              <a:rPr lang="en-US" dirty="0"/>
              <a:t>for route of exposure and exposure duration/patterns </a:t>
            </a:r>
            <a:r>
              <a:rPr lang="en-US" dirty="0" smtClean="0"/>
              <a:t>using default </a:t>
            </a:r>
            <a:r>
              <a:rPr lang="en-US" dirty="0"/>
              <a:t>assumptions on rates of ingestion/inhalation or </a:t>
            </a:r>
            <a:r>
              <a:rPr lang="en-US" dirty="0" smtClean="0"/>
              <a:t>physiologically based </a:t>
            </a:r>
            <a:r>
              <a:rPr lang="en-US" dirty="0"/>
              <a:t>pharmacokinetic (PBPK) models</a:t>
            </a:r>
            <a:r>
              <a:rPr lang="en-US" dirty="0" smtClean="0"/>
              <a:t>.</a:t>
            </a:r>
          </a:p>
          <a:p>
            <a:pPr marL="860425" lvl="1" indent="-396875">
              <a:buFont typeface="+mj-lt"/>
              <a:buAutoNum type="alphaLcParenR"/>
            </a:pPr>
            <a:r>
              <a:rPr lang="en-US" dirty="0" smtClean="0"/>
              <a:t>Perform </a:t>
            </a:r>
            <a:r>
              <a:rPr lang="en-US" dirty="0"/>
              <a:t>animal-to-human extrapolations and human </a:t>
            </a:r>
            <a:r>
              <a:rPr lang="en-US" dirty="0" smtClean="0"/>
              <a:t>variability extrapolations </a:t>
            </a:r>
            <a:endParaRPr lang="en-US" dirty="0"/>
          </a:p>
          <a:p>
            <a:pPr marL="860425" lvl="1" indent="-396875">
              <a:buFont typeface="+mj-lt"/>
              <a:buAutoNum type="alphaLcParenR"/>
            </a:pPr>
            <a:r>
              <a:rPr lang="en-US" dirty="0" smtClean="0"/>
              <a:t>Apply </a:t>
            </a:r>
            <a:r>
              <a:rPr lang="en-US" dirty="0"/>
              <a:t>any additional uncertainty factors </a:t>
            </a:r>
            <a:endParaRPr lang="en-US" dirty="0" smtClean="0"/>
          </a:p>
          <a:p>
            <a:pPr marL="457200" indent="-457200">
              <a:buFont typeface="+mj-lt"/>
              <a:buAutoNum type="arabicParenR"/>
            </a:pPr>
            <a:r>
              <a:rPr lang="en-US" dirty="0" smtClean="0"/>
              <a:t>Submit </a:t>
            </a:r>
            <a:r>
              <a:rPr lang="en-US" dirty="0"/>
              <a:t>the value for external review.</a:t>
            </a:r>
          </a:p>
        </p:txBody>
      </p:sp>
    </p:spTree>
    <p:extLst>
      <p:ext uri="{BB962C8B-B14F-4D97-AF65-F5344CB8AC3E}">
        <p14:creationId xmlns:p14="http://schemas.microsoft.com/office/powerpoint/2010/main" val="11160064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295400"/>
          </a:xfrm>
        </p:spPr>
        <p:txBody>
          <a:bodyPr>
            <a:noAutofit/>
          </a:bodyPr>
          <a:lstStyle/>
          <a:p>
            <a:r>
              <a:rPr lang="en-US" dirty="0" smtClean="0"/>
              <a:t>No Observable Adverse Effect </a:t>
            </a:r>
            <a:br>
              <a:rPr lang="en-US" dirty="0" smtClean="0"/>
            </a:br>
            <a:r>
              <a:rPr lang="en-US" dirty="0" smtClean="0"/>
              <a:t>Level (NOAEL)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69763"/>
            <a:ext cx="8229600" cy="4307236"/>
          </a:xfrm>
        </p:spPr>
        <p:txBody>
          <a:bodyPr/>
          <a:lstStyle/>
          <a:p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dirty="0"/>
              <a:t>highest dose that </a:t>
            </a:r>
            <a:r>
              <a:rPr lang="en-US" dirty="0" smtClean="0"/>
              <a:t>does not </a:t>
            </a:r>
            <a:r>
              <a:rPr lang="en-US" dirty="0"/>
              <a:t>cause an adverse effect</a:t>
            </a:r>
          </a:p>
        </p:txBody>
      </p:sp>
    </p:spTree>
    <p:extLst>
      <p:ext uri="{BB962C8B-B14F-4D97-AF65-F5344CB8AC3E}">
        <p14:creationId xmlns:p14="http://schemas.microsoft.com/office/powerpoint/2010/main" val="2807860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09420"/>
          </a:xfrm>
        </p:spPr>
        <p:txBody>
          <a:bodyPr>
            <a:noAutofit/>
          </a:bodyPr>
          <a:lstStyle/>
          <a:p>
            <a:r>
              <a:rPr lang="en-US" dirty="0" smtClean="0"/>
              <a:t>Lowest Observable Adverse </a:t>
            </a:r>
            <a:br>
              <a:rPr lang="en-US" dirty="0" smtClean="0"/>
            </a:br>
            <a:r>
              <a:rPr lang="en-US" dirty="0" smtClean="0"/>
              <a:t>Effect Level (LOAEL)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5517"/>
            <a:ext cx="8229600" cy="4070646"/>
          </a:xfrm>
        </p:spPr>
        <p:txBody>
          <a:bodyPr/>
          <a:lstStyle/>
          <a:p>
            <a:r>
              <a:rPr lang="en-US" dirty="0"/>
              <a:t>T</a:t>
            </a:r>
            <a:r>
              <a:rPr lang="en-US" dirty="0" smtClean="0"/>
              <a:t>he lowest </a:t>
            </a:r>
            <a:r>
              <a:rPr lang="en-US" dirty="0"/>
              <a:t>dose that </a:t>
            </a:r>
            <a:r>
              <a:rPr lang="en-US" dirty="0" smtClean="0"/>
              <a:t>causes </a:t>
            </a:r>
            <a:r>
              <a:rPr lang="en-US" dirty="0"/>
              <a:t>an adverse effect</a:t>
            </a:r>
          </a:p>
        </p:txBody>
      </p:sp>
    </p:spTree>
    <p:extLst>
      <p:ext uri="{BB962C8B-B14F-4D97-AF65-F5344CB8AC3E}">
        <p14:creationId xmlns:p14="http://schemas.microsoft.com/office/powerpoint/2010/main" val="21410180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Point of Departure (POD)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/>
              <a:t>NOAEL or LOAEL that best identifies the boundary of </a:t>
            </a:r>
            <a:r>
              <a:rPr lang="en-US" dirty="0" smtClean="0"/>
              <a:t>the onset </a:t>
            </a:r>
            <a:r>
              <a:rPr lang="en-US" dirty="0"/>
              <a:t>of adverse effects is selected for OEL </a:t>
            </a:r>
            <a:r>
              <a:rPr lang="en-US" dirty="0" smtClean="0"/>
              <a:t>derivation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96559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296" y="565468"/>
            <a:ext cx="8915400" cy="622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9136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390" y="1133959"/>
            <a:ext cx="8699500" cy="533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61400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4229" y="553446"/>
            <a:ext cx="6779862" cy="63045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41231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372" y="844558"/>
            <a:ext cx="8777637" cy="5904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49819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</p:spPr>
        <p:txBody>
          <a:bodyPr/>
          <a:lstStyle/>
          <a:p>
            <a:r>
              <a:rPr lang="en-US" dirty="0" smtClean="0"/>
              <a:t>Learning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Describe </a:t>
            </a:r>
            <a:r>
              <a:rPr lang="en-US" dirty="0"/>
              <a:t>how </a:t>
            </a:r>
            <a:r>
              <a:rPr lang="en-US" dirty="0" smtClean="0"/>
              <a:t>occupational exposure limits </a:t>
            </a:r>
            <a:r>
              <a:rPr lang="en-US" dirty="0"/>
              <a:t>(OELs) are used in workplace risk assessment.</a:t>
            </a:r>
          </a:p>
          <a:p>
            <a:r>
              <a:rPr lang="en-US" dirty="0" smtClean="0"/>
              <a:t>Identify </a:t>
            </a:r>
            <a:r>
              <a:rPr lang="en-US" dirty="0"/>
              <a:t>the key components of an OEL.</a:t>
            </a:r>
          </a:p>
          <a:p>
            <a:r>
              <a:rPr lang="en-US" dirty="0" smtClean="0"/>
              <a:t>Identify </a:t>
            </a:r>
            <a:r>
              <a:rPr lang="en-US" dirty="0"/>
              <a:t>the OELs created by various organizations.</a:t>
            </a:r>
          </a:p>
          <a:p>
            <a:r>
              <a:rPr lang="en-US" dirty="0" smtClean="0"/>
              <a:t>Outline </a:t>
            </a:r>
            <a:r>
              <a:rPr lang="en-US" dirty="0"/>
              <a:t>the process of OEL derivation.</a:t>
            </a:r>
          </a:p>
          <a:p>
            <a:r>
              <a:rPr lang="en-US" dirty="0" smtClean="0"/>
              <a:t>Apply </a:t>
            </a:r>
            <a:r>
              <a:rPr lang="en-US" dirty="0"/>
              <a:t>available information to working conditions to assess hazardous exposure levels.</a:t>
            </a:r>
          </a:p>
        </p:txBody>
      </p:sp>
    </p:spTree>
    <p:extLst>
      <p:ext uri="{BB962C8B-B14F-4D97-AF65-F5344CB8AC3E}">
        <p14:creationId xmlns:p14="http://schemas.microsoft.com/office/powerpoint/2010/main" val="41413609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3436"/>
            <a:ext cx="7772400" cy="1255364"/>
          </a:xfrm>
        </p:spPr>
        <p:txBody>
          <a:bodyPr>
            <a:noAutofit/>
          </a:bodyPr>
          <a:lstStyle/>
          <a:p>
            <a:r>
              <a:rPr lang="en-US" dirty="0" smtClean="0"/>
              <a:t>Role of OELs In Workplace </a:t>
            </a:r>
            <a:br>
              <a:rPr lang="en-US" dirty="0" smtClean="0"/>
            </a:br>
            <a:r>
              <a:rPr lang="en-US" dirty="0" smtClean="0"/>
              <a:t>Risk Assessment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85262"/>
            <a:ext cx="8229600" cy="4291738"/>
          </a:xfrm>
        </p:spPr>
        <p:txBody>
          <a:bodyPr>
            <a:normAutofit/>
          </a:bodyPr>
          <a:lstStyle/>
          <a:p>
            <a:r>
              <a:rPr lang="en-US" dirty="0" smtClean="0"/>
              <a:t>Hazard characterization</a:t>
            </a:r>
          </a:p>
          <a:p>
            <a:r>
              <a:rPr lang="en-US" dirty="0" smtClean="0"/>
              <a:t>Dose</a:t>
            </a:r>
            <a:r>
              <a:rPr lang="en-US" dirty="0"/>
              <a:t>-response </a:t>
            </a:r>
            <a:r>
              <a:rPr lang="en-US" dirty="0" smtClean="0"/>
              <a:t>assessment</a:t>
            </a:r>
          </a:p>
          <a:p>
            <a:r>
              <a:rPr lang="en-US" dirty="0" smtClean="0"/>
              <a:t>Exposure assessment</a:t>
            </a:r>
          </a:p>
          <a:p>
            <a:r>
              <a:rPr lang="en-US" dirty="0" smtClean="0"/>
              <a:t>Risk characterization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3019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Importance of OELs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</a:t>
            </a:r>
            <a:r>
              <a:rPr lang="en-US" dirty="0" smtClean="0"/>
              <a:t>rovide </a:t>
            </a:r>
            <a:r>
              <a:rPr lang="en-US" dirty="0"/>
              <a:t>a scientific basis to </a:t>
            </a:r>
            <a:r>
              <a:rPr lang="en-US" dirty="0" smtClean="0"/>
              <a:t>evaluate existing </a:t>
            </a:r>
            <a:r>
              <a:rPr lang="en-US" dirty="0"/>
              <a:t>exposure control technologies and to identify worker health </a:t>
            </a:r>
            <a:r>
              <a:rPr lang="en-US" dirty="0" smtClean="0"/>
              <a:t>and medical </a:t>
            </a:r>
            <a:r>
              <a:rPr lang="en-US" dirty="0"/>
              <a:t>surveillance </a:t>
            </a:r>
            <a:r>
              <a:rPr lang="en-US" dirty="0" smtClean="0"/>
              <a:t>needs</a:t>
            </a:r>
            <a:endParaRPr lang="en-US" dirty="0"/>
          </a:p>
          <a:p>
            <a:r>
              <a:rPr lang="en-US" dirty="0" smtClean="0"/>
              <a:t>Promote </a:t>
            </a:r>
            <a:r>
              <a:rPr lang="en-US" dirty="0"/>
              <a:t>risk communication by </a:t>
            </a:r>
            <a:r>
              <a:rPr lang="en-US" dirty="0" smtClean="0"/>
              <a:t>informing workers </a:t>
            </a:r>
            <a:r>
              <a:rPr lang="en-US" dirty="0"/>
              <a:t>of potentially adverse health effects of chemical </a:t>
            </a:r>
            <a:r>
              <a:rPr lang="en-US" dirty="0" smtClean="0"/>
              <a:t>exposure</a:t>
            </a:r>
          </a:p>
          <a:p>
            <a:r>
              <a:rPr lang="en-US" dirty="0" smtClean="0"/>
              <a:t>Provide </a:t>
            </a:r>
            <a:r>
              <a:rPr lang="en-US" dirty="0"/>
              <a:t>a benchmark for </a:t>
            </a:r>
            <a:r>
              <a:rPr lang="en-US" dirty="0" smtClean="0"/>
              <a:t>exposure assessment comparisons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00311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972" y="580617"/>
            <a:ext cx="8679051" cy="6124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71621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OEL Elements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r>
              <a:rPr lang="en-US" dirty="0" smtClean="0"/>
              <a:t>Concentration units</a:t>
            </a:r>
          </a:p>
          <a:p>
            <a:r>
              <a:rPr lang="en-US" dirty="0" smtClean="0"/>
              <a:t>Recommended Time Weighted Average (TWA)</a:t>
            </a:r>
          </a:p>
          <a:p>
            <a:r>
              <a:rPr lang="en-US" dirty="0" smtClean="0"/>
              <a:t>Additional notations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8574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0960" y="399050"/>
            <a:ext cx="5447224" cy="63969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59396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Short-Term Exposure Limit (STEL)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/>
              <a:t>time-weighted average exposure limit </a:t>
            </a:r>
            <a:r>
              <a:rPr lang="en-US" dirty="0" smtClean="0"/>
              <a:t>whose averaging </a:t>
            </a:r>
            <a:r>
              <a:rPr lang="en-US" dirty="0"/>
              <a:t>time is </a:t>
            </a:r>
            <a:r>
              <a:rPr lang="en-US" dirty="0" smtClean="0"/>
              <a:t>short</a:t>
            </a:r>
          </a:p>
          <a:p>
            <a:r>
              <a:rPr lang="en-US" dirty="0" smtClean="0"/>
              <a:t>In most </a:t>
            </a:r>
            <a:r>
              <a:rPr lang="en-US" dirty="0"/>
              <a:t>organizations, </a:t>
            </a:r>
            <a:r>
              <a:rPr lang="en-US" dirty="0" smtClean="0"/>
              <a:t>a </a:t>
            </a:r>
            <a:r>
              <a:rPr lang="en-US" dirty="0"/>
              <a:t>STEL is a 15-minute </a:t>
            </a:r>
            <a:r>
              <a:rPr lang="en-US" dirty="0" smtClean="0"/>
              <a:t>TWA exposure </a:t>
            </a:r>
            <a:r>
              <a:rPr lang="en-US" dirty="0"/>
              <a:t>limit, although other averaging </a:t>
            </a:r>
            <a:r>
              <a:rPr lang="en-US" dirty="0" smtClean="0"/>
              <a:t>times can </a:t>
            </a:r>
            <a:r>
              <a:rPr lang="en-US" dirty="0"/>
              <a:t>be specified for a </a:t>
            </a:r>
            <a:r>
              <a:rPr lang="en-US" dirty="0" smtClean="0"/>
              <a:t>given chemical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216293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Ceiling Limit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02163"/>
          </a:xfrm>
        </p:spPr>
        <p:txBody>
          <a:bodyPr/>
          <a:lstStyle/>
          <a:p>
            <a:r>
              <a:rPr lang="en-US" dirty="0"/>
              <a:t>A</a:t>
            </a:r>
            <a:r>
              <a:rPr lang="en-US" dirty="0" smtClean="0"/>
              <a:t> </a:t>
            </a:r>
            <a:r>
              <a:rPr lang="en-US" dirty="0"/>
              <a:t>maximum </a:t>
            </a:r>
            <a:r>
              <a:rPr lang="en-US" dirty="0" smtClean="0"/>
              <a:t>exposure, or </a:t>
            </a:r>
            <a:r>
              <a:rPr lang="en-US" dirty="0"/>
              <a:t>ceiling limit that should not be exceeded at any time during the </a:t>
            </a:r>
            <a:r>
              <a:rPr lang="en-US" dirty="0" smtClean="0"/>
              <a:t>workday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33697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01B48B5D0D68C469BC9C241D2B82C96" ma:contentTypeVersion="1" ma:contentTypeDescription="Create a new document." ma:contentTypeScope="" ma:versionID="d85dfe08a8ee2e791135ef72733ea75d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eab18ac3bd9611d970f44e6085f8c6ff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HeadLin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F9450A9F-1946-4D2C-8014-B69CEF18A2F4}"/>
</file>

<file path=customXml/itemProps2.xml><?xml version="1.0" encoding="utf-8"?>
<ds:datastoreItem xmlns:ds="http://schemas.openxmlformats.org/officeDocument/2006/customXml" ds:itemID="{1304B791-323E-4054-AB33-E12CAB2219F7}"/>
</file>

<file path=customXml/itemProps3.xml><?xml version="1.0" encoding="utf-8"?>
<ds:datastoreItem xmlns:ds="http://schemas.openxmlformats.org/officeDocument/2006/customXml" ds:itemID="{C6B7D4BF-A288-43FF-A872-F45DA013C39A}"/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326</TotalTime>
  <Words>347</Words>
  <Application>Microsoft Office PowerPoint</Application>
  <PresentationFormat>On-screen Show (4:3)</PresentationFormat>
  <Paragraphs>46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Clarity</vt:lpstr>
      <vt:lpstr>CHAPTER 5</vt:lpstr>
      <vt:lpstr>Learning Objectives</vt:lpstr>
      <vt:lpstr>Role of OELs In Workplace  Risk Assessment</vt:lpstr>
      <vt:lpstr>Importance of OELs</vt:lpstr>
      <vt:lpstr>PowerPoint Presentation</vt:lpstr>
      <vt:lpstr>OEL Elements</vt:lpstr>
      <vt:lpstr>PowerPoint Presentation</vt:lpstr>
      <vt:lpstr>Short-Term Exposure Limit (STEL)</vt:lpstr>
      <vt:lpstr>Ceiling Limit</vt:lpstr>
      <vt:lpstr>Hazard Notations</vt:lpstr>
      <vt:lpstr>Fundamentals of OEL Derivation</vt:lpstr>
      <vt:lpstr>No Observable Adverse Effect  Level (NOAEL)</vt:lpstr>
      <vt:lpstr>Lowest Observable Adverse  Effect Level (LOAEL)</vt:lpstr>
      <vt:lpstr>Point of Departure (POD)</vt:lpstr>
      <vt:lpstr>PowerPoint Presentation</vt:lpstr>
      <vt:lpstr>PowerPoint Presentation</vt:lpstr>
      <vt:lpstr>PowerPoint Presentation</vt:lpstr>
      <vt:lpstr>PowerPoint Presentation</vt:lpstr>
    </vt:vector>
  </TitlesOfParts>
  <Company>EPG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Occupational Exposure Limits and Assessment of Workplace Chemical Risks</dc:title>
  <dc:creator>Thomas Fuller</dc:creator>
  <cp:lastModifiedBy>Deborah Meyer</cp:lastModifiedBy>
  <cp:revision>15</cp:revision>
  <dcterms:created xsi:type="dcterms:W3CDTF">2016-07-14T07:06:40Z</dcterms:created>
  <dcterms:modified xsi:type="dcterms:W3CDTF">2016-09-29T18:51:20Z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0x010100B01B48B5D0D68C469BC9C241D2B82C96</vt:lpwstr>
  </property>
</Properties>
</file>