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27"/>
  </p:notesMasterIdLst>
  <p:handoutMasterIdLst>
    <p:handoutMasterId r:id="rId28"/>
  </p:handoutMasterIdLst>
  <p:sldIdLst>
    <p:sldId id="458" r:id="rId2"/>
    <p:sldId id="369" r:id="rId3"/>
    <p:sldId id="370" r:id="rId4"/>
    <p:sldId id="371" r:id="rId5"/>
    <p:sldId id="413" r:id="rId6"/>
    <p:sldId id="447" r:id="rId7"/>
    <p:sldId id="372" r:id="rId8"/>
    <p:sldId id="448" r:id="rId9"/>
    <p:sldId id="450" r:id="rId10"/>
    <p:sldId id="449" r:id="rId11"/>
    <p:sldId id="451" r:id="rId12"/>
    <p:sldId id="374" r:id="rId13"/>
    <p:sldId id="373" r:id="rId14"/>
    <p:sldId id="422" r:id="rId15"/>
    <p:sldId id="423" r:id="rId16"/>
    <p:sldId id="452" r:id="rId17"/>
    <p:sldId id="453" r:id="rId18"/>
    <p:sldId id="424" r:id="rId19"/>
    <p:sldId id="454" r:id="rId20"/>
    <p:sldId id="426" r:id="rId21"/>
    <p:sldId id="457" r:id="rId22"/>
    <p:sldId id="429" r:id="rId23"/>
    <p:sldId id="455" r:id="rId24"/>
    <p:sldId id="456" r:id="rId25"/>
    <p:sldId id="430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31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March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March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Fundamentals of Industrial Hygiene</a:t>
            </a:r>
            <a:br>
              <a:rPr lang="en-US" sz="3600" dirty="0"/>
            </a:br>
            <a:r>
              <a:rPr lang="en-US" sz="3600" dirty="0"/>
              <a:t>6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smtClean="0"/>
              <a:t>Edition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8382000" cy="4029456"/>
          </a:xfrm>
        </p:spPr>
        <p:txBody>
          <a:bodyPr>
            <a:normAutofit/>
          </a:bodyPr>
          <a:lstStyle/>
          <a:p>
            <a:pPr marL="3175" indent="4763" algn="ctr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Part </a:t>
            </a:r>
            <a:r>
              <a:rPr lang="en-US" b="1" dirty="0" smtClean="0">
                <a:solidFill>
                  <a:srgbClr val="000000"/>
                </a:solidFill>
              </a:rPr>
              <a:t>III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000000"/>
                </a:solidFill>
              </a:rPr>
              <a:t>Recognition of Hazards</a:t>
            </a:r>
            <a:endParaRPr lang="en-US" b="1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Chapter </a:t>
            </a:r>
            <a:r>
              <a:rPr lang="en-US" b="1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Ionizing Radiation</a:t>
            </a:r>
            <a:endParaRPr lang="en-US" dirty="0"/>
          </a:p>
          <a:p>
            <a:pPr marL="3175" indent="4763" algn="ctr"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 	</a:t>
            </a:r>
          </a:p>
          <a:p>
            <a:pPr marL="3175" indent="4763" algn="ctr">
              <a:buNone/>
              <a:defRPr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r>
              <a:rPr lang="en-US" sz="1700" dirty="0"/>
              <a:t> Compiled by Allen Sullivan, </a:t>
            </a:r>
          </a:p>
          <a:p>
            <a:pPr marL="3175" indent="4763" algn="ctr">
              <a:buNone/>
              <a:defRPr/>
            </a:pPr>
            <a:r>
              <a:rPr lang="en-US" sz="1700" dirty="0"/>
              <a:t>Assistant Professor, Safety and Health Management</a:t>
            </a:r>
            <a:br>
              <a:rPr lang="en-US" sz="1700" dirty="0"/>
            </a:br>
            <a:r>
              <a:rPr lang="en-US" sz="1700" dirty="0"/>
              <a:t>Central Washington University</a:t>
            </a:r>
            <a:endParaRPr lang="en-US" sz="1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Types of Radiation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ionizing electromagnetic radiation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gamma rays and x-rays</a:t>
            </a:r>
          </a:p>
          <a:p>
            <a:pPr lvl="2" eaLnBrk="1" hangingPunct="1">
              <a:defRPr/>
            </a:pPr>
            <a:r>
              <a:rPr lang="en-US" dirty="0" smtClean="0"/>
              <a:t>description of EMR</a:t>
            </a:r>
          </a:p>
          <a:p>
            <a:pPr lvl="3" eaLnBrk="1" hangingPunct="1">
              <a:defRPr/>
            </a:pPr>
            <a:r>
              <a:rPr lang="en-US" dirty="0" smtClean="0"/>
              <a:t>wave </a:t>
            </a:r>
            <a:r>
              <a:rPr lang="en-US" dirty="0"/>
              <a:t>theory</a:t>
            </a:r>
          </a:p>
          <a:p>
            <a:pPr lvl="3" eaLnBrk="1" hangingPunct="1">
              <a:defRPr/>
            </a:pPr>
            <a:r>
              <a:rPr lang="en-US" dirty="0"/>
              <a:t>particle theory (photons</a:t>
            </a:r>
            <a:r>
              <a:rPr lang="en-US" dirty="0" smtClean="0"/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the more energetic the radiation, the shorter its wavelength and the higher its frequency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visible light ranges from 700 </a:t>
            </a:r>
            <a:r>
              <a:rPr lang="en-US" i="1" dirty="0" smtClean="0">
                <a:cs typeface="+mn-cs"/>
              </a:rPr>
              <a:t>nm</a:t>
            </a:r>
            <a:r>
              <a:rPr lang="en-US" dirty="0" smtClean="0">
                <a:cs typeface="+mn-cs"/>
              </a:rPr>
              <a:t> (red) to 400 </a:t>
            </a:r>
            <a:r>
              <a:rPr lang="en-US" i="1" dirty="0" smtClean="0">
                <a:cs typeface="+mn-cs"/>
              </a:rPr>
              <a:t>nm</a:t>
            </a:r>
            <a:r>
              <a:rPr lang="en-US" dirty="0" smtClean="0">
                <a:cs typeface="+mn-cs"/>
              </a:rPr>
              <a:t> (violet)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at wavelengths &lt;300 </a:t>
            </a:r>
            <a:r>
              <a:rPr lang="en-US" i="1" dirty="0" smtClean="0">
                <a:cs typeface="+mn-cs"/>
              </a:rPr>
              <a:t>nm</a:t>
            </a:r>
            <a:r>
              <a:rPr lang="en-US" dirty="0" smtClean="0">
                <a:cs typeface="+mn-cs"/>
              </a:rPr>
              <a:t>, EMR begins to be capable of producing ionization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requires lead shielding	</a:t>
            </a:r>
          </a:p>
          <a:p>
            <a:pPr lvl="3" eaLnBrk="1" hangingPunct="1">
              <a:defRPr/>
            </a:pPr>
            <a:endParaRPr lang="en-US" dirty="0">
              <a:cs typeface="+mn-cs"/>
            </a:endParaRPr>
          </a:p>
          <a:p>
            <a:pPr lvl="2"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7907">
            <a:off x="6628796" y="2057400"/>
            <a:ext cx="2400300" cy="8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Radioactivity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4802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Radioactive materials have some characteristics that present special safety </a:t>
            </a:r>
            <a:r>
              <a:rPr lang="en-US" dirty="0" smtClean="0">
                <a:cs typeface="+mn-cs"/>
              </a:rPr>
              <a:t>challenges: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>
                <a:cs typeface="+mn-cs"/>
              </a:rPr>
              <a:t>cannot </a:t>
            </a:r>
            <a:r>
              <a:rPr lang="en-US" dirty="0" smtClean="0">
                <a:cs typeface="+mn-cs"/>
              </a:rPr>
              <a:t>be switched on or off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each radioisotope decays at its own rate (can’t be changed)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radioactive materials occur naturally and are everywhere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behave biologically identical to non-radioactive isotopes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are in a dispersible form when created artificially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human activities can increase exposures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7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05200"/>
            <a:ext cx="4168050" cy="3124200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Half-Life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48021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+mn-cs"/>
              </a:rPr>
              <a:t>Half-life</a:t>
            </a:r>
            <a:r>
              <a:rPr lang="en-US" dirty="0" smtClean="0">
                <a:cs typeface="+mn-cs"/>
              </a:rPr>
              <a:t>: The time it takes for half of the unstable nuclei of a radioisotope to decay to a different isotope (</a:t>
            </a:r>
            <a:r>
              <a:rPr lang="en-US" sz="2400" i="1" dirty="0" smtClean="0">
                <a:cs typeface="+mn-cs"/>
              </a:rPr>
              <a:t>t</a:t>
            </a:r>
            <a:r>
              <a:rPr lang="en-US" sz="2400" i="1" baseline="-25000" dirty="0" smtClean="0">
                <a:cs typeface="+mn-cs"/>
              </a:rPr>
              <a:t>1/2</a:t>
            </a:r>
            <a:r>
              <a:rPr lang="en-US" sz="1600" i="1" dirty="0" smtClean="0">
                <a:cs typeface="+mn-cs"/>
              </a:rPr>
              <a:t>(</a:t>
            </a:r>
            <a:r>
              <a:rPr lang="en-US" sz="1600" i="1" dirty="0" err="1" smtClean="0">
                <a:cs typeface="+mn-cs"/>
              </a:rPr>
              <a:t>phys</a:t>
            </a:r>
            <a:r>
              <a:rPr lang="en-US" sz="1600" i="1" dirty="0" smtClean="0">
                <a:cs typeface="+mn-cs"/>
              </a:rPr>
              <a:t>)</a:t>
            </a:r>
            <a:r>
              <a:rPr lang="en-US" dirty="0" smtClean="0">
                <a:cs typeface="+mn-cs"/>
              </a:rPr>
              <a:t>).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 long </a:t>
            </a:r>
            <a:r>
              <a:rPr lang="en-US" dirty="0" smtClean="0">
                <a:cs typeface="+mn-cs"/>
              </a:rPr>
              <a:t>half-life does not automatically make a radioactive material more of a </a:t>
            </a:r>
            <a:r>
              <a:rPr lang="en-US" dirty="0" smtClean="0">
                <a:cs typeface="+mn-cs"/>
              </a:rPr>
              <a:t>hazard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radiation </a:t>
            </a:r>
            <a:r>
              <a:rPr lang="en-US" dirty="0" smtClean="0">
                <a:cs typeface="+mn-cs"/>
              </a:rPr>
              <a:t>dose a person can </a:t>
            </a:r>
            <a:r>
              <a:rPr lang="en-US" dirty="0" smtClean="0">
                <a:cs typeface="+mn-cs"/>
              </a:rPr>
              <a:t>receive is what matters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becquerel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err="1" smtClean="0">
                <a:cs typeface="+mn-cs"/>
              </a:rPr>
              <a:t>Bq</a:t>
            </a:r>
            <a:r>
              <a:rPr lang="en-US" dirty="0" smtClean="0">
                <a:cs typeface="+mn-cs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the SI unit of radioactivity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one radioactive decay per second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227076"/>
            <a:ext cx="3962400" cy="1630923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Effects of Radiation on the Body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All humans contain radioactive substances in their bodies.</a:t>
            </a:r>
          </a:p>
          <a:p>
            <a:pPr lvl="1" eaLnBrk="1" hangingPunct="1">
              <a:defRPr/>
            </a:pPr>
            <a:r>
              <a:rPr lang="en-US" dirty="0"/>
              <a:t>T</a:t>
            </a:r>
            <a:r>
              <a:rPr lang="en-US" dirty="0" smtClean="0">
                <a:cs typeface="+mn-cs"/>
              </a:rPr>
              <a:t>he fact that a substance is radioactive does not affect how it is transported or used inside a plant or animal.</a:t>
            </a:r>
          </a:p>
          <a:p>
            <a:pPr lvl="1" eaLnBrk="1" hangingPunct="1">
              <a:defRPr/>
            </a:pPr>
            <a:r>
              <a:rPr lang="en-US" dirty="0"/>
              <a:t>A</a:t>
            </a:r>
            <a:r>
              <a:rPr lang="en-US" dirty="0" smtClean="0">
                <a:cs typeface="+mn-cs"/>
              </a:rPr>
              <a:t> radioactive substance that is taken in may be: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promptly exhaled or excreted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trapped in the lungs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distributed fairly uniformly throughout the body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concentrated in one or more particular organs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077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Radioactive Materials in the Body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biological half-life 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baseline="-25000" dirty="0"/>
              <a:t>/2</a:t>
            </a:r>
            <a:r>
              <a:rPr lang="en-US" sz="1600" i="1" dirty="0" smtClean="0"/>
              <a:t>(bio)</a:t>
            </a:r>
            <a:r>
              <a:rPr lang="en-US" i="1" dirty="0" smtClean="0"/>
              <a:t>)</a:t>
            </a: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time it takes for half of any substance to be eliminated from the body as a result of natural biological processes</a:t>
            </a:r>
          </a:p>
          <a:p>
            <a:pPr marL="914400" lvl="2" indent="0" eaLnBrk="1" hangingPunct="1">
              <a:buNone/>
              <a:defRPr/>
            </a:pPr>
            <a:endParaRPr lang="en-US" sz="16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effective half-life </a:t>
            </a:r>
            <a:r>
              <a:rPr lang="en-US" dirty="0" smtClean="0"/>
              <a:t>(</a:t>
            </a:r>
            <a:r>
              <a:rPr lang="en-US" i="1" dirty="0"/>
              <a:t>t</a:t>
            </a:r>
            <a:r>
              <a:rPr lang="en-US" i="1" baseline="-25000" dirty="0"/>
              <a:t>1/2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eff</a:t>
            </a:r>
            <a:r>
              <a:rPr lang="en-US" sz="1600" i="1" dirty="0" smtClean="0"/>
              <a:t>)</a:t>
            </a:r>
            <a:r>
              <a:rPr lang="en-US" i="1" dirty="0" smtClean="0"/>
              <a:t>)</a:t>
            </a: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the time it takes for half of any radioactive substance to be eliminated from the body as a result of radioactive decay </a:t>
            </a:r>
            <a:r>
              <a:rPr lang="en-US" u="sng" dirty="0" smtClean="0">
                <a:cs typeface="+mn-cs"/>
              </a:rPr>
              <a:t>and</a:t>
            </a:r>
            <a:r>
              <a:rPr lang="en-US" dirty="0" smtClean="0">
                <a:cs typeface="+mn-cs"/>
              </a:rPr>
              <a:t> natural biological processes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shorter than the physical half-life or biological half-life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800314"/>
            <a:ext cx="3276600" cy="790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799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Health Effects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069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Deterministic effects</a:t>
            </a:r>
            <a:r>
              <a:rPr lang="en-US" dirty="0" smtClean="0">
                <a:cs typeface="+mn-cs"/>
              </a:rPr>
              <a:t>: </a:t>
            </a:r>
            <a:r>
              <a:rPr lang="en-US" dirty="0" smtClean="0">
                <a:cs typeface="+mn-cs"/>
              </a:rPr>
              <a:t>Health </a:t>
            </a:r>
            <a:r>
              <a:rPr lang="en-US" dirty="0" smtClean="0">
                <a:cs typeface="+mn-cs"/>
              </a:rPr>
              <a:t>effects that all individuals will experience if the dose is large </a:t>
            </a:r>
            <a:r>
              <a:rPr lang="en-US" dirty="0" smtClean="0">
                <a:cs typeface="+mn-cs"/>
              </a:rPr>
              <a:t>enough.</a:t>
            </a:r>
            <a:endParaRPr lang="en-US" dirty="0" smtClean="0">
              <a:cs typeface="+mn-cs"/>
            </a:endParaRPr>
          </a:p>
          <a:p>
            <a:pPr lvl="3" eaLnBrk="1" hangingPunct="1">
              <a:defRPr/>
            </a:pPr>
            <a:r>
              <a:rPr lang="en-US" sz="1800" dirty="0" smtClean="0">
                <a:cs typeface="+mn-cs"/>
              </a:rPr>
              <a:t>once the threshold for the effect has been exceeded, the severity depends on the magnitude of the agent</a:t>
            </a:r>
          </a:p>
          <a:p>
            <a:pPr marL="457200" lvl="1" indent="0" eaLnBrk="1" hangingPunct="1">
              <a:buNone/>
              <a:defRPr/>
            </a:pPr>
            <a:endParaRPr lang="en-US" sz="20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Stochastic </a:t>
            </a:r>
            <a:r>
              <a:rPr lang="en-US" b="1" dirty="0" smtClean="0">
                <a:cs typeface="+mn-cs"/>
              </a:rPr>
              <a:t>effects</a:t>
            </a:r>
            <a:r>
              <a:rPr lang="en-US" dirty="0" smtClean="0">
                <a:cs typeface="+mn-cs"/>
              </a:rPr>
              <a:t>: </a:t>
            </a:r>
            <a:r>
              <a:rPr lang="en-US" dirty="0" smtClean="0">
                <a:cs typeface="+mn-cs"/>
              </a:rPr>
              <a:t>Health </a:t>
            </a:r>
            <a:r>
              <a:rPr lang="en-US" dirty="0" smtClean="0">
                <a:cs typeface="+mn-cs"/>
              </a:rPr>
              <a:t>effects that only some individuals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(pre-disposed) will </a:t>
            </a:r>
            <a:r>
              <a:rPr lang="en-US" dirty="0" smtClean="0">
                <a:cs typeface="+mn-cs"/>
              </a:rPr>
              <a:t>experience.</a:t>
            </a:r>
            <a:endParaRPr lang="en-US" dirty="0" smtClean="0">
              <a:cs typeface="+mn-cs"/>
            </a:endParaRPr>
          </a:p>
          <a:p>
            <a:pPr lvl="3" eaLnBrk="1" hangingPunct="1">
              <a:defRPr/>
            </a:pPr>
            <a:r>
              <a:rPr lang="en-US" sz="1800" dirty="0" smtClean="0">
                <a:cs typeface="+mn-cs"/>
              </a:rPr>
              <a:t>the risk of developing a particular condition or disease increases with increasing exposure to an agent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70" y="4724400"/>
            <a:ext cx="4467153" cy="1856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Biology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relative biological effectiveness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how </a:t>
            </a:r>
            <a:r>
              <a:rPr lang="en-US" dirty="0" smtClean="0">
                <a:cs typeface="+mn-cs"/>
              </a:rPr>
              <a:t>effective a particular type of radiation is at producing a specific biological outcome (e.g., sterilizing instruments, causing lung cancer</a:t>
            </a:r>
            <a:r>
              <a:rPr lang="en-US" dirty="0" smtClean="0">
                <a:cs typeface="+mn-cs"/>
              </a:rPr>
              <a:t>)</a:t>
            </a:r>
            <a:endParaRPr lang="en-US" dirty="0" smtClean="0">
              <a:cs typeface="+mn-cs"/>
            </a:endParaRPr>
          </a:p>
          <a:p>
            <a:pPr marL="914400" lvl="2" indent="0" eaLnBrk="1" hangingPunct="1">
              <a:buNone/>
              <a:defRPr/>
            </a:pPr>
            <a:endParaRPr lang="en-US" sz="16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quality factor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used </a:t>
            </a:r>
            <a:r>
              <a:rPr lang="en-US" dirty="0" smtClean="0">
                <a:cs typeface="+mn-cs"/>
              </a:rPr>
              <a:t>in radiation protection standards to allow the use of a single set of ionizing radiation limits, regardless of the type of ionizing </a:t>
            </a:r>
            <a:r>
              <a:rPr lang="en-US" dirty="0" smtClean="0">
                <a:cs typeface="+mn-cs"/>
              </a:rPr>
              <a:t>radiation</a:t>
            </a:r>
            <a:endParaRPr lang="en-US" dirty="0" smtClean="0">
              <a:cs typeface="+mn-cs"/>
            </a:endParaRPr>
          </a:p>
          <a:p>
            <a:pPr marL="914400" lvl="2" indent="0" eaLnBrk="1" hangingPunct="1">
              <a:buNone/>
              <a:defRPr/>
            </a:pPr>
            <a:endParaRPr lang="en-US" sz="1600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343400"/>
            <a:ext cx="3568700" cy="20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Biology (cont.)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tissue dose weighting factor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takes into account whether an individual received a total-body uniform dose, or if only certain organs were </a:t>
            </a:r>
            <a:r>
              <a:rPr lang="en-US" dirty="0" smtClean="0">
                <a:cs typeface="+mn-cs"/>
              </a:rPr>
              <a:t>irradiated</a:t>
            </a:r>
            <a:endParaRPr lang="en-US" dirty="0" smtClean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400"/>
            <a:ext cx="4561849" cy="214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13100"/>
            <a:ext cx="2218068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7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Quantifying Radiation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External Radiation Sources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dose equivalent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identical doses of two different types of radiation may cause different health impacts </a:t>
            </a:r>
          </a:p>
          <a:p>
            <a:pPr marL="1371600" lvl="3" indent="0" eaLnBrk="1" hangingPunct="1">
              <a:buNone/>
              <a:defRPr/>
            </a:pPr>
            <a:r>
              <a:rPr lang="en-US" dirty="0" smtClean="0">
                <a:cs typeface="+mn-cs"/>
              </a:rPr>
              <a:t>(this is where the radiation </a:t>
            </a:r>
            <a:r>
              <a:rPr lang="en-US" i="1" dirty="0" smtClean="0">
                <a:cs typeface="+mn-cs"/>
              </a:rPr>
              <a:t>quality factor </a:t>
            </a:r>
            <a:r>
              <a:rPr lang="en-US" dirty="0" smtClean="0">
                <a:cs typeface="+mn-cs"/>
              </a:rPr>
              <a:t>comes in)</a:t>
            </a:r>
            <a:endParaRPr lang="en-US" sz="1600" dirty="0">
              <a:cs typeface="+mn-cs"/>
            </a:endParaRPr>
          </a:p>
          <a:p>
            <a:pPr lvl="2" eaLnBrk="1" hangingPunct="1">
              <a:defRPr/>
            </a:pPr>
            <a:endParaRPr lang="en-US" sz="1600" dirty="0" smtClean="0">
              <a:cs typeface="+mn-cs"/>
            </a:endParaRPr>
          </a:p>
          <a:p>
            <a:pPr lvl="2" eaLnBrk="1" hangingPunct="1">
              <a:defRPr/>
            </a:pPr>
            <a:endParaRPr lang="en-US" sz="1600" dirty="0" smtClean="0">
              <a:cs typeface="+mn-cs"/>
            </a:endParaRPr>
          </a:p>
          <a:p>
            <a:pPr lvl="2" eaLnBrk="1" hangingPunct="1">
              <a:defRPr/>
            </a:pPr>
            <a:endParaRPr lang="en-US" sz="1600" dirty="0" smtClean="0">
              <a:cs typeface="+mn-cs"/>
            </a:endParaRPr>
          </a:p>
          <a:p>
            <a:pPr lvl="2" eaLnBrk="1" hangingPunct="1">
              <a:defRPr/>
            </a:pPr>
            <a:endParaRPr lang="en-US" sz="1600" dirty="0"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/>
              <a:t>deep </a:t>
            </a:r>
            <a:r>
              <a:rPr lang="en-US" dirty="0"/>
              <a:t>dose equivalent </a:t>
            </a:r>
            <a:r>
              <a:rPr lang="en-US" sz="1600" dirty="0"/>
              <a:t>(≥1 cm deep exposures)</a:t>
            </a:r>
          </a:p>
          <a:p>
            <a:pPr lvl="2" eaLnBrk="1" hangingPunct="1">
              <a:defRPr/>
            </a:pPr>
            <a:r>
              <a:rPr lang="en-US" dirty="0"/>
              <a:t>lens dose equivalent </a:t>
            </a:r>
            <a:r>
              <a:rPr lang="en-US" sz="1600" dirty="0"/>
              <a:t>(eye exposures)</a:t>
            </a:r>
          </a:p>
          <a:p>
            <a:pPr lvl="2" eaLnBrk="1" hangingPunct="1">
              <a:defRPr/>
            </a:pPr>
            <a:r>
              <a:rPr lang="en-US" dirty="0"/>
              <a:t>shallow dose equivalent </a:t>
            </a:r>
            <a:r>
              <a:rPr lang="en-US" sz="1600" dirty="0"/>
              <a:t>(skin exposures)</a:t>
            </a:r>
          </a:p>
          <a:p>
            <a:pPr lvl="2"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59" y="3467431"/>
            <a:ext cx="4294094" cy="9521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Quantifying Radiation (cont.)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Internal + External Radiation Sources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committed dose equivalent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the total dose equivalent delivered to a particular organ or tissue in the 50 years following the intake of the radioactive material</a:t>
            </a:r>
          </a:p>
          <a:p>
            <a:pPr marL="914400" lvl="2" indent="0" eaLnBrk="1" hangingPunct="1">
              <a:buNone/>
              <a:defRPr/>
            </a:pPr>
            <a:endParaRPr lang="en-US" sz="1600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committed effective dose equivalent</a:t>
            </a:r>
          </a:p>
          <a:p>
            <a:pPr lvl="2" eaLnBrk="1" hangingPunct="1">
              <a:defRPr/>
            </a:pPr>
            <a:r>
              <a:rPr lang="en-US" dirty="0"/>
              <a:t>takes takes into account which body tissues or organs receive the radiation</a:t>
            </a:r>
          </a:p>
          <a:p>
            <a:pPr marL="1371600" lvl="3" indent="0" eaLnBrk="1" hangingPunct="1">
              <a:buNone/>
              <a:defRPr/>
            </a:pPr>
            <a:r>
              <a:rPr lang="en-US" dirty="0"/>
              <a:t>(this is where the </a:t>
            </a:r>
            <a:r>
              <a:rPr lang="en-US" i="1" dirty="0" smtClean="0"/>
              <a:t>tissue </a:t>
            </a:r>
            <a:r>
              <a:rPr lang="en-US" i="1" dirty="0"/>
              <a:t>dose weighting </a:t>
            </a:r>
            <a:r>
              <a:rPr lang="en-US" i="1" dirty="0" smtClean="0"/>
              <a:t>factor </a:t>
            </a:r>
            <a:r>
              <a:rPr lang="en-US" dirty="0" smtClean="0"/>
              <a:t>comes </a:t>
            </a:r>
            <a:r>
              <a:rPr lang="en-US" dirty="0"/>
              <a:t>in</a:t>
            </a:r>
            <a:r>
              <a:rPr lang="en-US" dirty="0" smtClean="0"/>
              <a:t>)</a:t>
            </a:r>
            <a:endParaRPr lang="en-US" dirty="0" smtClean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1384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Introduction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Ionizing radiation is a general term used to refer to those particles energetic enough to knock electrons out of their orbits, generating ions in the process.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electron volts (</a:t>
            </a:r>
            <a:r>
              <a:rPr lang="en-US" i="1" dirty="0" err="1" smtClean="0">
                <a:cs typeface="+mn-cs"/>
              </a:rPr>
              <a:t>eV</a:t>
            </a:r>
            <a:r>
              <a:rPr lang="en-US" dirty="0" smtClean="0">
                <a:cs typeface="+mn-cs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kinetic energy gained by an electron falling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through a potential of 1 volt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absorbed dose (</a:t>
            </a:r>
            <a:r>
              <a:rPr lang="en-US" i="1" dirty="0" smtClean="0">
                <a:cs typeface="+mn-cs"/>
              </a:rPr>
              <a:t>ergs/gram</a:t>
            </a:r>
            <a:r>
              <a:rPr lang="en-US" dirty="0" smtClean="0">
                <a:cs typeface="+mn-cs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the amount of energy ionizing radiation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deposits in a target material (energy per mass)</a:t>
            </a:r>
          </a:p>
          <a:p>
            <a:pPr marL="1254125" lvl="3" indent="-222250">
              <a:defRPr/>
            </a:pPr>
            <a:r>
              <a:rPr lang="en-US" dirty="0" smtClean="0">
                <a:cs typeface="+mn-cs"/>
              </a:rPr>
              <a:t>health risk is proportional to absorbed dose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971800"/>
            <a:ext cx="2262266" cy="183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>
          <a:xfrm>
            <a:off x="609600" y="455613"/>
            <a:ext cx="8000999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Detection and Measurement 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of Radiation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534400" cy="4802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dosimeters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used for passive monitoring of personnel and areas 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film badges, pen dosimeters, luminescent badges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multiple dosimeters may be placed on different body parts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liquid </a:t>
            </a:r>
            <a:r>
              <a:rPr lang="en-US" dirty="0" smtClean="0">
                <a:cs typeface="+mn-cs"/>
              </a:rPr>
              <a:t>scintillation counters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used to check for contaminations (wipes)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bioassays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assess ingestion/inhalation through urinalysis, 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fecal </a:t>
            </a:r>
            <a:r>
              <a:rPr lang="en-US" dirty="0" smtClean="0">
                <a:cs typeface="+mn-cs"/>
              </a:rPr>
              <a:t>analysis,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207" y="1752600"/>
            <a:ext cx="1112066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08" y="1295400"/>
            <a:ext cx="1064550" cy="108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962400"/>
            <a:ext cx="2667000" cy="1534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5496747"/>
            <a:ext cx="1676400" cy="113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198" y="2926644"/>
            <a:ext cx="1088959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>
          <a:xfrm>
            <a:off x="609600" y="455613"/>
            <a:ext cx="8000999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Detection and Measurement 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of Radiation (cont.)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534400" cy="4802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gamma spectroscopy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examines the energies of detected 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photons </a:t>
            </a:r>
            <a:r>
              <a:rPr lang="en-US" dirty="0" smtClean="0">
                <a:cs typeface="+mn-cs"/>
              </a:rPr>
              <a:t>to identify radionuclides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 lvl="1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Geiger-Mueller counters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used to detect photons and electrons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usually calibrated for a single radiation type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33800"/>
            <a:ext cx="2223033" cy="18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95400"/>
            <a:ext cx="2438400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Standards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scientists and advisory groups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Regulatory agencies worldwide base their radiation dose limits on the work of scientists and advisory groups.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Continually revising and updating their recommendations on: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dose determination methods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appropriate weighting factors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dose limits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476044"/>
            <a:ext cx="1143605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943600"/>
            <a:ext cx="2563738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441" y="4343400"/>
            <a:ext cx="330506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932" y="5943600"/>
            <a:ext cx="348086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24744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16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Regulatory Agencies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0772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Complicated framework </a:t>
            </a:r>
            <a:r>
              <a:rPr lang="en-US" dirty="0" smtClean="0">
                <a:cs typeface="+mn-cs"/>
              </a:rPr>
              <a:t>in the </a:t>
            </a:r>
            <a:r>
              <a:rPr lang="en-US" dirty="0" smtClean="0">
                <a:cs typeface="+mn-cs"/>
              </a:rPr>
              <a:t>United States</a:t>
            </a:r>
            <a:endParaRPr lang="en-US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different regulations depending on: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location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facility/activity type (e.g., research, power production,   medicine, transport)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kinds of radiation sources present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quantities of sources present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different agencies involved: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Nuclear Regulatory Commission (NRC)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Environmental Protection Agency (EPA)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Occupational Safety and Health Administration (OSHA)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Department of Transportation (DOT)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others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864" y="4495800"/>
            <a:ext cx="1372136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76400"/>
            <a:ext cx="915927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048000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5867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Regulations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Occupational </a:t>
            </a:r>
            <a:r>
              <a:rPr lang="en-US" dirty="0" smtClean="0">
                <a:cs typeface="+mn-cs"/>
              </a:rPr>
              <a:t>doses</a:t>
            </a:r>
            <a:endParaRPr lang="en-US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much consistency in the </a:t>
            </a:r>
            <a:r>
              <a:rPr lang="en-US" dirty="0" smtClean="0">
                <a:cs typeface="+mn-cs"/>
              </a:rPr>
              <a:t>United States</a:t>
            </a: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Radiation safety standards also include requirements for: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registration and licensing of radiation </a:t>
            </a:r>
            <a:r>
              <a:rPr lang="en-US" dirty="0" smtClean="0">
                <a:cs typeface="+mn-cs"/>
              </a:rPr>
              <a:t>sources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radiation </a:t>
            </a:r>
            <a:r>
              <a:rPr lang="en-US" dirty="0" smtClean="0">
                <a:cs typeface="+mn-cs"/>
              </a:rPr>
              <a:t>monitoring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testing of safety features on </a:t>
            </a:r>
            <a:r>
              <a:rPr lang="en-US" dirty="0" smtClean="0">
                <a:cs typeface="+mn-cs"/>
              </a:rPr>
              <a:t>containers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incident </a:t>
            </a:r>
            <a:r>
              <a:rPr lang="en-US" dirty="0" smtClean="0">
                <a:cs typeface="+mn-cs"/>
              </a:rPr>
              <a:t>reporting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shipping and disposal of radioactive </a:t>
            </a:r>
            <a:r>
              <a:rPr lang="en-US" dirty="0" smtClean="0">
                <a:cs typeface="+mn-cs"/>
              </a:rPr>
              <a:t>materials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trainin</a:t>
            </a:r>
            <a:r>
              <a:rPr lang="en-US" dirty="0"/>
              <a:t>g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security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labeling</a:t>
            </a:r>
            <a:endParaRPr lang="en-US" dirty="0" smtClean="0">
              <a:cs typeface="+mn-cs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record-keeping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9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Protective Measures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34305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U.S. regulations stress the goal of keeping radiation doses 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as </a:t>
            </a:r>
            <a:r>
              <a:rPr lang="en-US" dirty="0" smtClean="0">
                <a:cs typeface="+mn-cs"/>
              </a:rPr>
              <a:t>low as reasonably achievable (ALARA).</a:t>
            </a:r>
          </a:p>
          <a:p>
            <a:pPr marL="800100" lvl="1" indent="-342900">
              <a:defRPr/>
            </a:pPr>
            <a:r>
              <a:rPr lang="en-US" dirty="0" smtClean="0">
                <a:cs typeface="+mn-cs"/>
              </a:rPr>
              <a:t>Three factors are critical to reducing dose levels:</a:t>
            </a:r>
          </a:p>
          <a:p>
            <a:pPr lvl="3">
              <a:defRPr/>
            </a:pPr>
            <a:r>
              <a:rPr lang="en-US" sz="1800" dirty="0" smtClean="0">
                <a:cs typeface="+mn-cs"/>
              </a:rPr>
              <a:t>time</a:t>
            </a:r>
          </a:p>
          <a:p>
            <a:pPr lvl="4">
              <a:defRPr/>
            </a:pPr>
            <a:r>
              <a:rPr lang="en-US" sz="1600" dirty="0" smtClean="0">
                <a:cs typeface="+mn-cs"/>
              </a:rPr>
              <a:t>halving the exposure time halves the dose</a:t>
            </a:r>
          </a:p>
          <a:p>
            <a:pPr lvl="3">
              <a:defRPr/>
            </a:pPr>
            <a:r>
              <a:rPr lang="en-US" sz="1800" dirty="0" smtClean="0">
                <a:cs typeface="+mn-cs"/>
              </a:rPr>
              <a:t>distance</a:t>
            </a:r>
            <a:endParaRPr lang="en-US" dirty="0" smtClean="0">
              <a:cs typeface="+mn-cs"/>
            </a:endParaRPr>
          </a:p>
          <a:p>
            <a:pPr lvl="4">
              <a:defRPr/>
            </a:pPr>
            <a:r>
              <a:rPr lang="en-US" sz="1600" dirty="0" smtClean="0">
                <a:cs typeface="+mn-cs"/>
              </a:rPr>
              <a:t>increasing the distance between a person and the source decreases the </a:t>
            </a: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dose </a:t>
            </a:r>
            <a:r>
              <a:rPr lang="en-US" sz="1600" dirty="0" smtClean="0">
                <a:cs typeface="+mn-cs"/>
              </a:rPr>
              <a:t>(inverse square law)</a:t>
            </a:r>
          </a:p>
          <a:p>
            <a:pPr lvl="3">
              <a:defRPr/>
            </a:pPr>
            <a:r>
              <a:rPr lang="en-US" dirty="0" smtClean="0">
                <a:cs typeface="+mn-cs"/>
              </a:rPr>
              <a:t>shielding</a:t>
            </a:r>
          </a:p>
          <a:p>
            <a:pPr lvl="4">
              <a:defRPr/>
            </a:pPr>
            <a:r>
              <a:rPr lang="en-US" sz="1600" dirty="0" smtClean="0">
                <a:cs typeface="+mn-cs"/>
              </a:rPr>
              <a:t>best material for shielding should be evaluated on a case-by-case basis</a:t>
            </a:r>
          </a:p>
          <a:p>
            <a:pPr lvl="3"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181600"/>
            <a:ext cx="2819400" cy="12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6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662364"/>
            <a:ext cx="4648200" cy="3195636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Ionizing Radiation Sources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Producers of ionizing radiation are commonly referred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to as </a:t>
            </a:r>
            <a:r>
              <a:rPr lang="en-US" b="1" i="1" dirty="0" smtClean="0">
                <a:cs typeface="+mn-cs"/>
              </a:rPr>
              <a:t>sources</a:t>
            </a:r>
            <a:r>
              <a:rPr lang="en-US" dirty="0" smtClean="0">
                <a:cs typeface="+mn-cs"/>
              </a:rPr>
              <a:t>, some of which are natural and some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man-made.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cosmos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dirty="0" smtClean="0">
                <a:cs typeface="+mn-cs"/>
              </a:rPr>
              <a:t>magnetic field (exposure higher at poles)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dirty="0" smtClean="0">
                <a:cs typeface="+mn-cs"/>
              </a:rPr>
              <a:t>atmosphere (exposure higher at high elevations)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radioactive materials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dirty="0" smtClean="0">
                <a:cs typeface="+mn-cs"/>
              </a:rPr>
              <a:t>unstable forms of elements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dirty="0" smtClean="0">
                <a:cs typeface="+mn-cs"/>
              </a:rPr>
              <a:t>radiation-producing machines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nuclear reactors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nuclear weapons and testing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dirty="0" smtClean="0">
                <a:cs typeface="+mn-cs"/>
              </a:rPr>
              <a:t>immediate release and fall-out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648200"/>
            <a:ext cx="3056466" cy="1889452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Radiation v. Radioactivity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These terms have different meanings, and it is important for the safety professional to understand the difference.</a:t>
            </a:r>
          </a:p>
          <a:p>
            <a:pPr lvl="1" eaLnBrk="1" hangingPunct="1">
              <a:defRPr/>
            </a:pPr>
            <a:r>
              <a:rPr lang="en-US" b="1" i="1" dirty="0" smtClean="0">
                <a:cs typeface="+mn-cs"/>
              </a:rPr>
              <a:t>radioactivity: </a:t>
            </a:r>
            <a:r>
              <a:rPr lang="en-US" dirty="0" smtClean="0">
                <a:cs typeface="+mn-cs"/>
              </a:rPr>
              <a:t>describes the characteristics of a material as having an unstable nucleus that decays, releasing ionizing radiation</a:t>
            </a:r>
            <a:endParaRPr lang="en-US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16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i="1" dirty="0" smtClean="0">
                <a:cs typeface="+mn-cs"/>
              </a:rPr>
              <a:t>radiation: </a:t>
            </a:r>
            <a:r>
              <a:rPr lang="en-US" dirty="0" smtClean="0">
                <a:cs typeface="+mn-cs"/>
              </a:rPr>
              <a:t>energy and/or energetic particles released from a source</a:t>
            </a:r>
          </a:p>
          <a:p>
            <a:pPr marL="914400" lvl="2" indent="0" eaLnBrk="1" hangingPunct="1">
              <a:buNone/>
              <a:defRPr/>
            </a:pP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84" y="2039452"/>
            <a:ext cx="3268616" cy="1846747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Production of Radioactive Material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There are several processes by which non-radioactive elements may become radioactive.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activation: bombarding something that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is not radioactive with ionizing radiation</a:t>
            </a:r>
          </a:p>
          <a:p>
            <a:pPr lvl="1" eaLnBrk="1" hangingPunct="1">
              <a:defRPr/>
            </a:pPr>
            <a:r>
              <a:rPr lang="en-US" dirty="0" smtClean="0"/>
              <a:t>f</a:t>
            </a:r>
            <a:r>
              <a:rPr lang="en-US" dirty="0" smtClean="0">
                <a:cs typeface="+mn-cs"/>
              </a:rPr>
              <a:t>ission and spallation</a:t>
            </a:r>
          </a:p>
          <a:p>
            <a:pPr lvl="2" eaLnBrk="1" hangingPunct="1">
              <a:defRPr/>
            </a:pPr>
            <a:r>
              <a:rPr lang="en-US" b="1" dirty="0" smtClean="0">
                <a:cs typeface="+mn-cs"/>
              </a:rPr>
              <a:t>Fission</a:t>
            </a:r>
            <a:r>
              <a:rPr lang="en-US" dirty="0" smtClean="0">
                <a:cs typeface="+mn-cs"/>
              </a:rPr>
              <a:t>: breaking up of atoms in a reactor</a:t>
            </a:r>
          </a:p>
          <a:p>
            <a:pPr lvl="2" eaLnBrk="1" hangingPunct="1">
              <a:defRPr/>
            </a:pPr>
            <a:r>
              <a:rPr lang="en-US" b="1" dirty="0" smtClean="0">
                <a:cs typeface="+mn-cs"/>
              </a:rPr>
              <a:t>Spallation</a:t>
            </a:r>
            <a:r>
              <a:rPr lang="en-US" dirty="0" smtClean="0">
                <a:cs typeface="+mn-cs"/>
              </a:rPr>
              <a:t>: breaking up of atoms in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non-reactor settings</a:t>
            </a: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contamination: </a:t>
            </a:r>
            <a:r>
              <a:rPr lang="en-US" dirty="0" smtClean="0">
                <a:cs typeface="+mn-cs"/>
              </a:rPr>
              <a:t>spilling radioactive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material onto something else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(e.g., fall-out)</a:t>
            </a:r>
          </a:p>
          <a:p>
            <a:pPr lvl="3" eaLnBrk="1" hangingPunct="1">
              <a:defRPr/>
            </a:pPr>
            <a:r>
              <a:rPr lang="en-US" sz="1800" dirty="0" smtClean="0">
                <a:cs typeface="+mn-cs"/>
              </a:rPr>
              <a:t>if radioactive contamination can be removed,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the item will no longer be radioactive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725558"/>
            <a:ext cx="2330420" cy="107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62400"/>
            <a:ext cx="3581399" cy="2078004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Linear Energy Transfer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marL="342900" lvl="2" indent="-342900">
              <a:defRPr/>
            </a:pPr>
            <a:r>
              <a:rPr lang="en-US" sz="2400" b="1" dirty="0" smtClean="0"/>
              <a:t>Linear energy transfer (LET)</a:t>
            </a:r>
            <a:r>
              <a:rPr lang="en-US" sz="2400" dirty="0" smtClean="0"/>
              <a:t>: </a:t>
            </a:r>
            <a:r>
              <a:rPr lang="en-US" sz="2400" dirty="0" smtClean="0">
                <a:cs typeface="+mn-cs"/>
              </a:rPr>
              <a:t>The amount of energy ionizing radiation deposits per unit distance.</a:t>
            </a: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range</a:t>
            </a:r>
            <a:r>
              <a:rPr lang="en-US" dirty="0" smtClean="0">
                <a:cs typeface="+mn-cs"/>
              </a:rPr>
              <a:t>: the distance travelled from its source until the particles have lost so much kinetic energy that they are no longer able to ionize materials.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range depends on: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mass and charge of the particle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energy of the particle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material through which it is travelling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high LET vs. low LET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/>
              <a:t>I</a:t>
            </a:r>
            <a:r>
              <a:rPr lang="en-US" dirty="0" smtClean="0">
                <a:cs typeface="+mn-cs"/>
              </a:rPr>
              <a:t>onizing radiation with a high LET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deposits its energy rapidly, thus,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cs typeface="+mn-cs"/>
              </a:rPr>
              <a:t>it has a short range.</a:t>
            </a:r>
            <a:endParaRPr lang="en-US" dirty="0">
              <a:cs typeface="+mn-cs"/>
            </a:endParaRPr>
          </a:p>
          <a:p>
            <a:pPr marL="914400" lvl="2" indent="0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58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Types of Radiation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</a:t>
            </a:r>
            <a:r>
              <a:rPr lang="en-US" dirty="0" smtClean="0">
                <a:cs typeface="+mn-cs"/>
              </a:rPr>
              <a:t>irectly ionizing</a:t>
            </a: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alpha particles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two protons and two neutrons (++)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high LET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shielding provided by a short distance of air, sheet of paper, epidermis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can provide a lethal dose if inhaled or ingested</a:t>
            </a:r>
          </a:p>
          <a:p>
            <a:pPr marL="914400" lvl="2" indent="0" eaLnBrk="1" hangingPunct="1">
              <a:lnSpc>
                <a:spcPct val="70000"/>
              </a:lnSpc>
              <a:buNone/>
              <a:defRPr/>
            </a:pPr>
            <a:endParaRPr lang="en-US" sz="16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/>
              <a:t>beta particles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electrons (-) and positrons (+)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low LET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shielding provided by moderate thickness of plastic or aluminum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primarily an internal radiation hazard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can penetrate the skin and lens of the eye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can produce Bremsstrahlung</a:t>
            </a:r>
            <a:endParaRPr lang="en-US" dirty="0">
              <a:cs typeface="+mn-cs"/>
            </a:endParaRPr>
          </a:p>
          <a:p>
            <a:pPr marL="1371600" lvl="3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cs typeface="+mn-cs"/>
              </a:rPr>
              <a:t>	secondary radiation in the form of x-rays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95400"/>
            <a:ext cx="1942353" cy="132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34229"/>
            <a:ext cx="1981200" cy="1261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181600"/>
            <a:ext cx="1905000" cy="1205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Types of Radiation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protons</a:t>
            </a:r>
            <a:r>
              <a:rPr lang="en-US" dirty="0" smtClean="0">
                <a:cs typeface="+mn-cs"/>
              </a:rPr>
              <a:t> (+)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low LET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near end of path through a material, it deposits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a relatively large amount of energy (high LET)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Bragg Peak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major component of cosmic radiation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very difficult to shield</a:t>
            </a:r>
          </a:p>
          <a:p>
            <a:pPr marL="914400" lvl="2" indent="0" eaLnBrk="1" hangingPunct="1">
              <a:buNone/>
              <a:defRPr/>
            </a:pPr>
            <a:endParaRPr lang="en-US" sz="1600" dirty="0" smtClean="0">
              <a:cs typeface="+mn-cs"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25650"/>
            <a:ext cx="2027204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Types of Radiation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</a:t>
            </a:r>
            <a:r>
              <a:rPr lang="en-US" dirty="0" smtClean="0">
                <a:cs typeface="+mn-cs"/>
              </a:rPr>
              <a:t>ndirectly ionizing</a:t>
            </a: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neutrons</a:t>
            </a:r>
            <a:r>
              <a:rPr lang="en-US" dirty="0" smtClean="0">
                <a:cs typeface="+mn-cs"/>
              </a:rPr>
              <a:t> (no charge)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high LET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may cause some encountered nuclei to break apart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spallation)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/>
              <a:t>resulting in emission of positive 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may undergo other reactions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/>
              <a:t>resulting in emission of alphas, protons, more neutrons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difficult </a:t>
            </a:r>
            <a:r>
              <a:rPr lang="en-US" dirty="0"/>
              <a:t>to </a:t>
            </a:r>
            <a:r>
              <a:rPr lang="en-US" dirty="0" smtClean="0"/>
              <a:t>shield; need </a:t>
            </a:r>
            <a:r>
              <a:rPr lang="en-US" dirty="0"/>
              <a:t>thick layer of high-hydrogen content </a:t>
            </a:r>
            <a:r>
              <a:rPr lang="en-US" dirty="0" smtClean="0"/>
              <a:t>material (e.g., water, paraffin, concrete)</a:t>
            </a:r>
            <a:endParaRPr lang="en-US" dirty="0"/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600200"/>
            <a:ext cx="2095500" cy="13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815E75-8A63-4DDB-B3AA-473A0D16C9BD}"/>
</file>

<file path=customXml/itemProps2.xml><?xml version="1.0" encoding="utf-8"?>
<ds:datastoreItem xmlns:ds="http://schemas.openxmlformats.org/officeDocument/2006/customXml" ds:itemID="{E59B152B-3CF1-4369-9C36-8460BD9D5FA4}"/>
</file>

<file path=customXml/itemProps3.xml><?xml version="1.0" encoding="utf-8"?>
<ds:datastoreItem xmlns:ds="http://schemas.openxmlformats.org/officeDocument/2006/customXml" ds:itemID="{16D09C0C-07D9-4E85-8DA2-103578357D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30249</TotalTime>
  <Words>1134</Words>
  <Application>Microsoft Office PowerPoint</Application>
  <PresentationFormat>On-screen Show (4:3)</PresentationFormat>
  <Paragraphs>221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Fundamentals of Industrial Hygiene 6th Edition</vt:lpstr>
      <vt:lpstr>Introduction</vt:lpstr>
      <vt:lpstr>Ionizing Radiation Sources</vt:lpstr>
      <vt:lpstr>Radiation v. Radioactivity</vt:lpstr>
      <vt:lpstr>Production of Radioactive Material</vt:lpstr>
      <vt:lpstr>Linear Energy Transfer</vt:lpstr>
      <vt:lpstr>Types of Radiation</vt:lpstr>
      <vt:lpstr>Types of Radiation (cont.)</vt:lpstr>
      <vt:lpstr>Types of Radiation (cont.)</vt:lpstr>
      <vt:lpstr>Types of Radiation (cont.)</vt:lpstr>
      <vt:lpstr>Radioactivity</vt:lpstr>
      <vt:lpstr>Half-Life</vt:lpstr>
      <vt:lpstr>Effects of Radiation on the Body</vt:lpstr>
      <vt:lpstr>Radioactive Materials in the Body (cont.)</vt:lpstr>
      <vt:lpstr>Radiation Health Effects</vt:lpstr>
      <vt:lpstr>Radiation Biology</vt:lpstr>
      <vt:lpstr>Radiation Biology (cont.)</vt:lpstr>
      <vt:lpstr>Quantifying Radiation</vt:lpstr>
      <vt:lpstr>Quantifying Radiation (cont.)</vt:lpstr>
      <vt:lpstr>Detection and Measurement  of Radiation</vt:lpstr>
      <vt:lpstr>Detection and Measurement  of Radiation (cont.)</vt:lpstr>
      <vt:lpstr>Radiation Standards</vt:lpstr>
      <vt:lpstr>Radiation Regulatory Agencies</vt:lpstr>
      <vt:lpstr>Radiation Regulations</vt:lpstr>
      <vt:lpstr>Radiation Protective Measures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396</cp:revision>
  <dcterms:created xsi:type="dcterms:W3CDTF">2004-12-09T15:05:43Z</dcterms:created>
  <dcterms:modified xsi:type="dcterms:W3CDTF">2016-03-29T20:42:54Z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