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sldIdLst>
    <p:sldId id="256" r:id="rId2"/>
    <p:sldId id="257" r:id="rId3"/>
    <p:sldId id="259" r:id="rId4"/>
    <p:sldId id="260" r:id="rId5"/>
    <p:sldId id="261" r:id="rId6"/>
    <p:sldId id="262" r:id="rId7"/>
    <p:sldId id="264" r:id="rId8"/>
    <p:sldId id="265" r:id="rId9"/>
    <p:sldId id="267" r:id="rId10"/>
    <p:sldId id="266" r:id="rId11"/>
    <p:sldId id="268" r:id="rId12"/>
    <p:sldId id="269" r:id="rId13"/>
    <p:sldId id="263" r:id="rId14"/>
    <p:sldId id="273" r:id="rId15"/>
    <p:sldId id="274" r:id="rId16"/>
    <p:sldId id="272" r:id="rId17"/>
    <p:sldId id="275" r:id="rId18"/>
    <p:sldId id="276" r:id="rId19"/>
    <p:sldId id="277" r:id="rId20"/>
    <p:sldId id="278" r:id="rId21"/>
    <p:sldId id="270" r:id="rId22"/>
    <p:sldId id="279" r:id="rId23"/>
    <p:sldId id="280" r:id="rId24"/>
    <p:sldId id="258" r:id="rId25"/>
    <p:sldId id="281" r:id="rId26"/>
    <p:sldId id="282" r:id="rId27"/>
    <p:sldId id="284" r:id="rId28"/>
    <p:sldId id="283"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5" d="100"/>
          <a:sy n="75" d="100"/>
        </p:scale>
        <p:origin x="-7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009EAE-053C-4D4E-B9E0-2F007AA3E715}" type="datetimeFigureOut">
              <a:rPr lang="en-US" smtClean="0"/>
              <a:t>9/27/2016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02F788-7978-4C09-B494-1E3222980857}" type="slidenum">
              <a:rPr lang="en-US" smtClean="0"/>
              <a:t>‹#›</a:t>
            </a:fld>
            <a:endParaRPr lang="en-US"/>
          </a:p>
        </p:txBody>
      </p:sp>
    </p:spTree>
    <p:extLst>
      <p:ext uri="{BB962C8B-B14F-4D97-AF65-F5344CB8AC3E}">
        <p14:creationId xmlns:p14="http://schemas.microsoft.com/office/powerpoint/2010/main" val="984620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02F788-7978-4C09-B494-1E3222980857}" type="slidenum">
              <a:rPr lang="en-US" smtClean="0"/>
              <a:t>1</a:t>
            </a:fld>
            <a:endParaRPr lang="en-US"/>
          </a:p>
        </p:txBody>
      </p:sp>
    </p:spTree>
    <p:extLst>
      <p:ext uri="{BB962C8B-B14F-4D97-AF65-F5344CB8AC3E}">
        <p14:creationId xmlns:p14="http://schemas.microsoft.com/office/powerpoint/2010/main" val="1977690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002F788-7978-4C09-B494-1E3222980857}" type="slidenum">
              <a:rPr lang="en-US" smtClean="0"/>
              <a:t>4</a:t>
            </a:fld>
            <a:endParaRPr lang="en-US"/>
          </a:p>
        </p:txBody>
      </p:sp>
    </p:spTree>
    <p:extLst>
      <p:ext uri="{BB962C8B-B14F-4D97-AF65-F5344CB8AC3E}">
        <p14:creationId xmlns:p14="http://schemas.microsoft.com/office/powerpoint/2010/main" val="1207337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165999-92FC-4DE6-AFC3-C5633ED4D4E6}" type="datetime1">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29F6F-ED8C-1B47-8480-F48CA0F35DFF}"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2E8FC8-894D-469B-8209-56FD7E285A28}" type="datetime1">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29F6F-ED8C-1B47-8480-F48CA0F35D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B9245D-281D-454E-82DF-5A137FD214EC}" type="datetime1">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29F6F-ED8C-1B47-8480-F48CA0F35D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0C0F91-660B-4081-9B51-5792BC3440F9}" type="datetime1">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29F6F-ED8C-1B47-8480-F48CA0F35DF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9A7489-C4CD-4D5E-AEC6-0C6048BDA780}" type="datetime1">
              <a:rPr lang="en-US" smtClean="0"/>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029F6F-ED8C-1B47-8480-F48CA0F35DFF}"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CFD5B40-9EB7-42BA-B0EA-42E33B27029C}" type="datetime1">
              <a:rPr lang="en-US" smtClean="0"/>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029F6F-ED8C-1B47-8480-F48CA0F35DF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4633BB2-6691-4B42-B35F-AA94ACB3C188}" type="datetime1">
              <a:rPr lang="en-US" smtClean="0"/>
              <a:t>9/27/2016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029F6F-ED8C-1B47-8480-F48CA0F35DFF}"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105D5B-F48C-447E-BE8A-5DE8005122D6}" type="datetime1">
              <a:rPr lang="en-US" smtClean="0"/>
              <a:t>9/27/2016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029F6F-ED8C-1B47-8480-F48CA0F35D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EC2EE7-466D-4B6E-B82B-B47E464FB84D}" type="datetime1">
              <a:rPr lang="en-US" smtClean="0"/>
              <a:t>9/27/2016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029F6F-ED8C-1B47-8480-F48CA0F35D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7CDB9E-81EC-45A7-8401-CB38602C3AA2}" type="datetime1">
              <a:rPr lang="en-US" smtClean="0"/>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029F6F-ED8C-1B47-8480-F48CA0F35DFF}"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B63BE4-3000-4A12-9D44-351BADEDEF31}" type="datetime1">
              <a:rPr lang="en-US" smtClean="0"/>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029F6F-ED8C-1B47-8480-F48CA0F35D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50000"/>
                </a:schemeClr>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F08BE43-1D3A-4AF8-B28B-14756159BA3A}" type="datetime1">
              <a:rPr lang="en-US" smtClean="0"/>
              <a:t>9/27/2016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D029F6F-ED8C-1B47-8480-F48CA0F35D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defTabSz="914400" rtl="0" eaLnBrk="1" latinLnBrk="0" hangingPunct="1">
        <a:spcBef>
          <a:spcPct val="0"/>
        </a:spcBef>
        <a:buNone/>
        <a:defRPr sz="4000" kern="1200" spc="-100" baseline="0">
          <a:solidFill>
            <a:srgbClr val="0070C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Chapter 2</a:t>
            </a:r>
            <a:endParaRPr lang="en-US" sz="4000" dirty="0"/>
          </a:p>
        </p:txBody>
      </p:sp>
      <p:sp>
        <p:nvSpPr>
          <p:cNvPr id="3" name="Subtitle 2"/>
          <p:cNvSpPr>
            <a:spLocks noGrp="1"/>
          </p:cNvSpPr>
          <p:nvPr>
            <p:ph type="subTitle" idx="1"/>
          </p:nvPr>
        </p:nvSpPr>
        <p:spPr>
          <a:xfrm>
            <a:off x="685800" y="3505200"/>
            <a:ext cx="5344297" cy="1752600"/>
          </a:xfrm>
        </p:spPr>
        <p:txBody>
          <a:bodyPr>
            <a:noAutofit/>
          </a:bodyPr>
          <a:lstStyle/>
          <a:p>
            <a:r>
              <a:rPr lang="en-US" sz="3600" dirty="0" smtClean="0"/>
              <a:t>The Occupational </a:t>
            </a:r>
            <a:br>
              <a:rPr lang="en-US" sz="3600" dirty="0" smtClean="0"/>
            </a:br>
            <a:r>
              <a:rPr lang="en-US" sz="3600" dirty="0" smtClean="0"/>
              <a:t>Safety and Health Act </a:t>
            </a:r>
            <a:br>
              <a:rPr lang="en-US" sz="3600" dirty="0" smtClean="0"/>
            </a:br>
            <a:r>
              <a:rPr lang="en-US" sz="3600" dirty="0" smtClean="0"/>
              <a:t>and Industrial Hygiene</a:t>
            </a:r>
            <a:endParaRPr lang="en-US" sz="3600" dirty="0"/>
          </a:p>
        </p:txBody>
      </p:sp>
      <p:sp>
        <p:nvSpPr>
          <p:cNvPr id="4" name="Slide Number Placeholder 3"/>
          <p:cNvSpPr>
            <a:spLocks noGrp="1"/>
          </p:cNvSpPr>
          <p:nvPr>
            <p:ph type="sldNum" sz="quarter" idx="12"/>
          </p:nvPr>
        </p:nvSpPr>
        <p:spPr/>
        <p:txBody>
          <a:bodyPr/>
          <a:lstStyle/>
          <a:p>
            <a:fld id="{DD029F6F-ED8C-1B47-8480-F48CA0F35DFF}" type="slidenum">
              <a:rPr lang="en-US" smtClean="0"/>
              <a:pPr/>
              <a:t>1</a:t>
            </a:fld>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48403" y="1673893"/>
            <a:ext cx="2335739" cy="2894264"/>
          </a:xfrm>
          <a:prstGeom prst="rect">
            <a:avLst/>
          </a:prstGeom>
          <a:effectLst>
            <a:outerShdw blurRad="50800" dist="38100" dir="8100000" algn="tr" rotWithShape="0">
              <a:prstClr val="black">
                <a:alpha val="40000"/>
              </a:prst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4842"/>
            <a:ext cx="8229600" cy="1606379"/>
          </a:xfrm>
        </p:spPr>
        <p:txBody>
          <a:bodyPr>
            <a:normAutofit/>
          </a:bodyPr>
          <a:lstStyle/>
          <a:p>
            <a:r>
              <a:rPr lang="en-US" dirty="0" smtClean="0"/>
              <a:t>Federal Agencies </a:t>
            </a:r>
            <a:br>
              <a:rPr lang="en-US" dirty="0" smtClean="0"/>
            </a:br>
            <a:r>
              <a:rPr lang="en-US" dirty="0" smtClean="0"/>
              <a:t>and Commissions (cont.) </a:t>
            </a:r>
            <a:endParaRPr lang="en-US" dirty="0"/>
          </a:p>
        </p:txBody>
      </p:sp>
      <p:sp>
        <p:nvSpPr>
          <p:cNvPr id="3" name="Content Placeholder 2"/>
          <p:cNvSpPr>
            <a:spLocks noGrp="1"/>
          </p:cNvSpPr>
          <p:nvPr>
            <p:ph idx="1"/>
          </p:nvPr>
        </p:nvSpPr>
        <p:spPr>
          <a:xfrm>
            <a:off x="457200" y="2335427"/>
            <a:ext cx="8229600" cy="3469002"/>
          </a:xfrm>
        </p:spPr>
        <p:txBody>
          <a:bodyPr>
            <a:normAutofit/>
          </a:bodyPr>
          <a:lstStyle/>
          <a:p>
            <a:r>
              <a:rPr lang="en-US" dirty="0"/>
              <a:t>Federal Communications Commission</a:t>
            </a:r>
            <a:r>
              <a:rPr lang="en-US" dirty="0" smtClean="0"/>
              <a:t> </a:t>
            </a:r>
          </a:p>
          <a:p>
            <a:r>
              <a:rPr lang="en-US" dirty="0" smtClean="0"/>
              <a:t>Nuclear </a:t>
            </a:r>
            <a:r>
              <a:rPr lang="en-US" dirty="0"/>
              <a:t>Regulatory Commission</a:t>
            </a:r>
            <a:r>
              <a:rPr lang="en-US" dirty="0" smtClean="0"/>
              <a:t> </a:t>
            </a:r>
          </a:p>
          <a:p>
            <a:r>
              <a:rPr lang="en-US" dirty="0" smtClean="0"/>
              <a:t>Mine </a:t>
            </a:r>
            <a:r>
              <a:rPr lang="en-US" dirty="0"/>
              <a:t>Safety and Health Administration</a:t>
            </a:r>
            <a:r>
              <a:rPr lang="en-US" dirty="0" smtClean="0"/>
              <a:t> </a:t>
            </a:r>
          </a:p>
          <a:p>
            <a:r>
              <a:rPr lang="en-US" dirty="0" smtClean="0"/>
              <a:t>Environmental </a:t>
            </a:r>
            <a:r>
              <a:rPr lang="en-US" dirty="0"/>
              <a:t>Protection Agency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Government </a:t>
            </a:r>
            <a:endParaRPr lang="en-US" dirty="0"/>
          </a:p>
        </p:txBody>
      </p:sp>
      <p:sp>
        <p:nvSpPr>
          <p:cNvPr id="3" name="Content Placeholder 2"/>
          <p:cNvSpPr>
            <a:spLocks noGrp="1"/>
          </p:cNvSpPr>
          <p:nvPr>
            <p:ph idx="1"/>
          </p:nvPr>
        </p:nvSpPr>
        <p:spPr>
          <a:xfrm>
            <a:off x="457200" y="1717588"/>
            <a:ext cx="8229600" cy="4759411"/>
          </a:xfrm>
        </p:spPr>
        <p:txBody>
          <a:bodyPr/>
          <a:lstStyle/>
          <a:p>
            <a:r>
              <a:rPr lang="en-US" dirty="0" smtClean="0"/>
              <a:t>10</a:t>
            </a:r>
            <a:r>
              <a:rPr lang="en-US" baseline="30000" dirty="0" smtClean="0"/>
              <a:t>th</a:t>
            </a:r>
            <a:r>
              <a:rPr lang="en-US" dirty="0" smtClean="0"/>
              <a:t> Amendment gives powers to the states.</a:t>
            </a:r>
          </a:p>
          <a:p>
            <a:endParaRPr lang="en-US" dirty="0" smtClean="0"/>
          </a:p>
          <a:p>
            <a:r>
              <a:rPr lang="en-US" dirty="0" smtClean="0"/>
              <a:t>“Agreement States” have taken on responsibilities for regulating and enforcing occupational safety on a state level.</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1176528"/>
          </a:xfrm>
        </p:spPr>
        <p:txBody>
          <a:bodyPr/>
          <a:lstStyle/>
          <a:p>
            <a:r>
              <a:rPr lang="en-US" dirty="0" smtClean="0"/>
              <a:t>Prior to OSHA</a:t>
            </a:r>
            <a:endParaRPr lang="en-US" dirty="0"/>
          </a:p>
        </p:txBody>
      </p:sp>
      <p:sp>
        <p:nvSpPr>
          <p:cNvPr id="3" name="Content Placeholder 2"/>
          <p:cNvSpPr>
            <a:spLocks noGrp="1"/>
          </p:cNvSpPr>
          <p:nvPr>
            <p:ph idx="1"/>
          </p:nvPr>
        </p:nvSpPr>
        <p:spPr/>
        <p:txBody>
          <a:bodyPr/>
          <a:lstStyle/>
          <a:p>
            <a:r>
              <a:rPr lang="en-US" dirty="0"/>
              <a:t>1911 – </a:t>
            </a:r>
            <a:r>
              <a:rPr lang="en-US" dirty="0" smtClean="0"/>
              <a:t>Triangle Shirtwaist Fire</a:t>
            </a:r>
          </a:p>
          <a:p>
            <a:r>
              <a:rPr lang="en-US" dirty="0"/>
              <a:t>1913 – Bureau </a:t>
            </a:r>
            <a:r>
              <a:rPr lang="en-US" dirty="0" smtClean="0"/>
              <a:t>of Labor</a:t>
            </a:r>
          </a:p>
          <a:p>
            <a:r>
              <a:rPr lang="en-US" dirty="0" smtClean="0"/>
              <a:t>1918 – Federal Compensation Act/Office of Worker’s Compensations </a:t>
            </a:r>
          </a:p>
          <a:p>
            <a:r>
              <a:rPr lang="en-US" dirty="0" smtClean="0"/>
              <a:t>1934 – Bureau of Labor Standards</a:t>
            </a:r>
          </a:p>
          <a:p>
            <a:r>
              <a:rPr lang="en-US" dirty="0" smtClean="0"/>
              <a:t>1935 – National Labor Relations Act</a:t>
            </a:r>
          </a:p>
          <a:p>
            <a:r>
              <a:rPr lang="en-US" dirty="0" smtClean="0"/>
              <a:t>1936 – Walsh-Healy Act</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1176528"/>
          </a:xfrm>
        </p:spPr>
        <p:txBody>
          <a:bodyPr/>
          <a:lstStyle/>
          <a:p>
            <a:r>
              <a:rPr lang="en-US" dirty="0"/>
              <a:t>Contributory </a:t>
            </a:r>
            <a:r>
              <a:rPr lang="en-US" dirty="0" smtClean="0"/>
              <a:t>Negligence</a:t>
            </a:r>
            <a:endParaRPr lang="en-US" dirty="0"/>
          </a:p>
        </p:txBody>
      </p:sp>
      <p:sp>
        <p:nvSpPr>
          <p:cNvPr id="3" name="Content Placeholder 2"/>
          <p:cNvSpPr>
            <a:spLocks noGrp="1"/>
          </p:cNvSpPr>
          <p:nvPr>
            <p:ph idx="1"/>
          </p:nvPr>
        </p:nvSpPr>
        <p:spPr/>
        <p:txBody>
          <a:bodyPr/>
          <a:lstStyle/>
          <a:p>
            <a:r>
              <a:rPr lang="en-US" dirty="0"/>
              <a:t>R</a:t>
            </a:r>
            <a:r>
              <a:rPr lang="en-US" dirty="0" smtClean="0"/>
              <a:t>elieved </a:t>
            </a:r>
            <a:r>
              <a:rPr lang="en-US" dirty="0"/>
              <a:t>employers of responsibility if</a:t>
            </a:r>
            <a:r>
              <a:rPr lang="en-US" dirty="0" smtClean="0"/>
              <a:t> the </a:t>
            </a:r>
            <a:r>
              <a:rPr lang="en-US" dirty="0"/>
              <a:t>actions of their employees contributed to their own </a:t>
            </a:r>
            <a:r>
              <a:rPr lang="en-US" dirty="0" smtClean="0"/>
              <a:t>injuries </a:t>
            </a:r>
            <a:r>
              <a:rPr lang="en-US" dirty="0"/>
              <a:t/>
            </a:r>
            <a:br>
              <a:rPr lang="en-US" dirty="0"/>
            </a:br>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0130"/>
            <a:ext cx="8229600" cy="1103870"/>
          </a:xfrm>
        </p:spPr>
        <p:txBody>
          <a:bodyPr/>
          <a:lstStyle/>
          <a:p>
            <a:r>
              <a:rPr lang="en-US" dirty="0" smtClean="0"/>
              <a:t>The Fellow Servant Rule </a:t>
            </a:r>
            <a:endParaRPr lang="en-US" dirty="0"/>
          </a:p>
        </p:txBody>
      </p:sp>
      <p:sp>
        <p:nvSpPr>
          <p:cNvPr id="3" name="Content Placeholder 2"/>
          <p:cNvSpPr>
            <a:spLocks noGrp="1"/>
          </p:cNvSpPr>
          <p:nvPr>
            <p:ph idx="1"/>
          </p:nvPr>
        </p:nvSpPr>
        <p:spPr/>
        <p:txBody>
          <a:bodyPr/>
          <a:lstStyle/>
          <a:p>
            <a:r>
              <a:rPr lang="en-US" dirty="0" smtClean="0"/>
              <a:t>Stated that employers were not liable for </a:t>
            </a:r>
            <a:r>
              <a:rPr lang="en-US" dirty="0"/>
              <a:t>workplace injuries that resulted from the negligence of other </a:t>
            </a:r>
            <a:r>
              <a:rPr lang="en-US" dirty="0" smtClean="0"/>
              <a:t>workers.</a:t>
            </a:r>
            <a:r>
              <a:rPr lang="en-US" dirty="0"/>
              <a:t/>
            </a:r>
            <a:br>
              <a:rPr lang="en-US" dirty="0"/>
            </a:b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1176528"/>
          </a:xfrm>
        </p:spPr>
        <p:txBody>
          <a:bodyPr/>
          <a:lstStyle/>
          <a:p>
            <a:r>
              <a:rPr lang="en-US" dirty="0"/>
              <a:t>Assumption of </a:t>
            </a:r>
            <a:r>
              <a:rPr lang="en-US" dirty="0" smtClean="0"/>
              <a:t>Risk</a:t>
            </a:r>
            <a:endParaRPr lang="en-US" dirty="0"/>
          </a:p>
        </p:txBody>
      </p:sp>
      <p:sp>
        <p:nvSpPr>
          <p:cNvPr id="3" name="Content Placeholder 2"/>
          <p:cNvSpPr>
            <a:spLocks noGrp="1"/>
          </p:cNvSpPr>
          <p:nvPr>
            <p:ph idx="1"/>
          </p:nvPr>
        </p:nvSpPr>
        <p:spPr/>
        <p:txBody>
          <a:bodyPr/>
          <a:lstStyle/>
          <a:p>
            <a:r>
              <a:rPr lang="en-US" dirty="0"/>
              <a:t>T</a:t>
            </a:r>
            <a:r>
              <a:rPr lang="en-US" dirty="0" smtClean="0"/>
              <a:t>he </a:t>
            </a:r>
            <a:r>
              <a:rPr lang="en-US" dirty="0"/>
              <a:t>notion that workers who accept payment for work should assume that there will be risks involved in doing that work. </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399"/>
            <a:ext cx="8229600" cy="1147119"/>
          </a:xfrm>
        </p:spPr>
        <p:txBody>
          <a:bodyPr>
            <a:noAutofit/>
          </a:bodyPr>
          <a:lstStyle/>
          <a:p>
            <a:r>
              <a:rPr lang="en-US" dirty="0"/>
              <a:t>Williams-</a:t>
            </a:r>
            <a:r>
              <a:rPr lang="en-US" dirty="0" err="1"/>
              <a:t>Steiger</a:t>
            </a:r>
            <a:r>
              <a:rPr lang="en-US" dirty="0"/>
              <a:t> Occupational </a:t>
            </a:r>
            <a:r>
              <a:rPr lang="en-US" dirty="0" smtClean="0"/>
              <a:t/>
            </a:r>
            <a:br>
              <a:rPr lang="en-US" dirty="0" smtClean="0"/>
            </a:br>
            <a:r>
              <a:rPr lang="en-US" dirty="0" smtClean="0"/>
              <a:t>Safety </a:t>
            </a:r>
            <a:r>
              <a:rPr lang="en-US" dirty="0"/>
              <a:t>and Health </a:t>
            </a:r>
            <a:r>
              <a:rPr lang="en-US" dirty="0" smtClean="0"/>
              <a:t>Act</a:t>
            </a:r>
            <a:endParaRPr lang="en-US" dirty="0"/>
          </a:p>
        </p:txBody>
      </p:sp>
      <p:sp>
        <p:nvSpPr>
          <p:cNvPr id="3" name="Content Placeholder 2"/>
          <p:cNvSpPr>
            <a:spLocks noGrp="1"/>
          </p:cNvSpPr>
          <p:nvPr>
            <p:ph idx="1"/>
          </p:nvPr>
        </p:nvSpPr>
        <p:spPr>
          <a:xfrm>
            <a:off x="457200" y="2167467"/>
            <a:ext cx="8229600" cy="3958696"/>
          </a:xfrm>
        </p:spPr>
        <p:txBody>
          <a:bodyPr/>
          <a:lstStyle/>
          <a:p>
            <a:r>
              <a:rPr lang="en-US" dirty="0"/>
              <a:t>Section 2 – Purpose </a:t>
            </a:r>
            <a:endParaRPr lang="en-US" dirty="0" smtClean="0"/>
          </a:p>
          <a:p>
            <a:pPr lvl="1"/>
            <a:r>
              <a:rPr lang="en-US" dirty="0" smtClean="0"/>
              <a:t>to </a:t>
            </a:r>
            <a:r>
              <a:rPr lang="en-US" dirty="0"/>
              <a:t>assure so far as possible every working man and woman in the Nation safe and healthful working conditions and to preserve our human resources </a:t>
            </a:r>
            <a:endParaRPr lang="en-US" dirty="0" smtClean="0"/>
          </a:p>
          <a:p>
            <a:pPr lvl="1"/>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Williams-</a:t>
            </a:r>
            <a:r>
              <a:rPr lang="en-US" dirty="0" err="1"/>
              <a:t>Steiger</a:t>
            </a:r>
            <a:r>
              <a:rPr lang="en-US" dirty="0"/>
              <a:t> Occupational </a:t>
            </a:r>
            <a:r>
              <a:rPr lang="en-US" dirty="0" smtClean="0"/>
              <a:t/>
            </a:r>
            <a:br>
              <a:rPr lang="en-US" dirty="0" smtClean="0"/>
            </a:br>
            <a:r>
              <a:rPr lang="en-US" dirty="0" smtClean="0"/>
              <a:t>Safety </a:t>
            </a:r>
            <a:r>
              <a:rPr lang="en-US" dirty="0"/>
              <a:t>and Health Act </a:t>
            </a:r>
            <a:r>
              <a:rPr lang="en-US" dirty="0" smtClean="0"/>
              <a:t>(cont.) </a:t>
            </a:r>
            <a:endParaRPr lang="en-US" dirty="0"/>
          </a:p>
        </p:txBody>
      </p:sp>
      <p:sp>
        <p:nvSpPr>
          <p:cNvPr id="3" name="Content Placeholder 2"/>
          <p:cNvSpPr>
            <a:spLocks noGrp="1"/>
          </p:cNvSpPr>
          <p:nvPr>
            <p:ph idx="1"/>
          </p:nvPr>
        </p:nvSpPr>
        <p:spPr>
          <a:xfrm>
            <a:off x="457200" y="2167467"/>
            <a:ext cx="8229600" cy="3958696"/>
          </a:xfrm>
        </p:spPr>
        <p:txBody>
          <a:bodyPr>
            <a:normAutofit/>
          </a:bodyPr>
          <a:lstStyle/>
          <a:p>
            <a:r>
              <a:rPr lang="en-US" dirty="0"/>
              <a:t>Section 4 </a:t>
            </a:r>
            <a:r>
              <a:rPr lang="en-US" dirty="0" smtClean="0"/>
              <a:t>– </a:t>
            </a:r>
            <a:r>
              <a:rPr lang="en-US" dirty="0" smtClean="0"/>
              <a:t>OSH </a:t>
            </a:r>
            <a:r>
              <a:rPr lang="en-US" dirty="0" smtClean="0"/>
              <a:t>Act’s coverage</a:t>
            </a:r>
          </a:p>
          <a:p>
            <a:pPr lvl="1"/>
            <a:r>
              <a:rPr lang="en-US" dirty="0" smtClean="0"/>
              <a:t>applies </a:t>
            </a:r>
            <a:r>
              <a:rPr lang="en-US" dirty="0"/>
              <a:t>to employment performed in a workplace in a state, the District of Columbia, and territories of the United </a:t>
            </a:r>
            <a:r>
              <a:rPr lang="en-US" dirty="0" smtClean="0"/>
              <a:t>States</a:t>
            </a:r>
          </a:p>
          <a:p>
            <a:pPr lvl="1"/>
            <a:r>
              <a:rPr lang="en-US" dirty="0" smtClean="0"/>
              <a:t>does </a:t>
            </a:r>
            <a:r>
              <a:rPr lang="en-US" dirty="0"/>
              <a:t>not apply to working conditions in industries and areas in which other federal agencies exercise statutory authority to prescribe or enforce standards or regulations affecting occupational safety and </a:t>
            </a:r>
            <a:r>
              <a:rPr lang="en-US" dirty="0" smtClean="0"/>
              <a:t>health</a:t>
            </a:r>
            <a:endParaRPr lang="en-US" b="1" dirty="0" smtClean="0"/>
          </a:p>
          <a:p>
            <a:pPr lvl="1"/>
            <a:r>
              <a:rPr lang="en-US" dirty="0" smtClean="0"/>
              <a:t>does </a:t>
            </a:r>
            <a:r>
              <a:rPr lang="en-US" dirty="0"/>
              <a:t>not apply to sole proprietors when the owner is the only worker, to farms with fewer than 10 workers, or to businesses in which workers are family </a:t>
            </a:r>
            <a:r>
              <a:rPr lang="en-US" dirty="0" smtClean="0"/>
              <a:t>members</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097692"/>
          </a:xfrm>
        </p:spPr>
        <p:txBody>
          <a:bodyPr>
            <a:noAutofit/>
          </a:bodyPr>
          <a:lstStyle/>
          <a:p>
            <a:r>
              <a:rPr lang="en-US" dirty="0"/>
              <a:t>Williams-</a:t>
            </a:r>
            <a:r>
              <a:rPr lang="en-US" dirty="0" err="1"/>
              <a:t>Steiger</a:t>
            </a:r>
            <a:r>
              <a:rPr lang="en-US" dirty="0"/>
              <a:t> Occupational </a:t>
            </a:r>
            <a:r>
              <a:rPr lang="en-US" dirty="0" smtClean="0"/>
              <a:t/>
            </a:r>
            <a:br>
              <a:rPr lang="en-US" dirty="0" smtClean="0"/>
            </a:br>
            <a:r>
              <a:rPr lang="en-US" dirty="0" smtClean="0"/>
              <a:t>Safety </a:t>
            </a:r>
            <a:r>
              <a:rPr lang="en-US" dirty="0"/>
              <a:t>and Health Act </a:t>
            </a:r>
            <a:r>
              <a:rPr lang="en-US" dirty="0" smtClean="0"/>
              <a:t>(cont.) </a:t>
            </a:r>
            <a:endParaRPr lang="en-US" dirty="0"/>
          </a:p>
        </p:txBody>
      </p:sp>
      <p:sp>
        <p:nvSpPr>
          <p:cNvPr id="3" name="Content Placeholder 2"/>
          <p:cNvSpPr>
            <a:spLocks noGrp="1"/>
          </p:cNvSpPr>
          <p:nvPr>
            <p:ph idx="1"/>
          </p:nvPr>
        </p:nvSpPr>
        <p:spPr>
          <a:xfrm>
            <a:off x="457200" y="2167467"/>
            <a:ext cx="8229600" cy="3958696"/>
          </a:xfrm>
        </p:spPr>
        <p:txBody>
          <a:bodyPr>
            <a:normAutofit/>
          </a:bodyPr>
          <a:lstStyle/>
          <a:p>
            <a:r>
              <a:rPr lang="en-US" dirty="0"/>
              <a:t>Section 8 – inspections</a:t>
            </a:r>
            <a:r>
              <a:rPr lang="en-US" dirty="0" smtClean="0"/>
              <a:t>, investigations, and record </a:t>
            </a:r>
            <a:r>
              <a:rPr lang="en-US" dirty="0" smtClean="0"/>
              <a:t>keeping </a:t>
            </a:r>
            <a:endParaRPr lang="en-US" dirty="0" smtClean="0"/>
          </a:p>
          <a:p>
            <a:r>
              <a:rPr lang="en-US" dirty="0"/>
              <a:t>Section 9 – citations </a:t>
            </a:r>
            <a:endParaRPr lang="en-US" dirty="0" smtClean="0"/>
          </a:p>
          <a:p>
            <a:r>
              <a:rPr lang="en-US" dirty="0"/>
              <a:t>Section 10 – enforcement</a:t>
            </a:r>
            <a:endParaRPr lang="en-US" dirty="0" smtClean="0"/>
          </a:p>
          <a:p>
            <a:r>
              <a:rPr lang="en-US" dirty="0"/>
              <a:t>Section 11 – judicial </a:t>
            </a:r>
            <a:r>
              <a:rPr lang="en-US" dirty="0" smtClean="0"/>
              <a:t>review</a:t>
            </a:r>
          </a:p>
          <a:p>
            <a:r>
              <a:rPr lang="en-US" dirty="0"/>
              <a:t>Section 12 – </a:t>
            </a:r>
            <a:r>
              <a:rPr lang="en-US" dirty="0" smtClean="0"/>
              <a:t>Occupational Safety and Health Review Commission </a:t>
            </a:r>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399"/>
            <a:ext cx="8229600" cy="1147119"/>
          </a:xfrm>
        </p:spPr>
        <p:txBody>
          <a:bodyPr>
            <a:noAutofit/>
          </a:bodyPr>
          <a:lstStyle/>
          <a:p>
            <a:r>
              <a:rPr lang="en-US" dirty="0"/>
              <a:t>Williams-</a:t>
            </a:r>
            <a:r>
              <a:rPr lang="en-US" dirty="0" err="1"/>
              <a:t>Steiger</a:t>
            </a:r>
            <a:r>
              <a:rPr lang="en-US" dirty="0"/>
              <a:t> Occupational </a:t>
            </a:r>
            <a:r>
              <a:rPr lang="en-US" dirty="0" smtClean="0"/>
              <a:t/>
            </a:r>
            <a:br>
              <a:rPr lang="en-US" dirty="0" smtClean="0"/>
            </a:br>
            <a:r>
              <a:rPr lang="en-US" dirty="0" smtClean="0"/>
              <a:t>Safety </a:t>
            </a:r>
            <a:r>
              <a:rPr lang="en-US" dirty="0"/>
              <a:t>and Health Act </a:t>
            </a:r>
            <a:r>
              <a:rPr lang="en-US" dirty="0" smtClean="0"/>
              <a:t>(cont.) </a:t>
            </a:r>
            <a:endParaRPr lang="en-US" dirty="0"/>
          </a:p>
        </p:txBody>
      </p:sp>
      <p:sp>
        <p:nvSpPr>
          <p:cNvPr id="3" name="Content Placeholder 2"/>
          <p:cNvSpPr>
            <a:spLocks noGrp="1"/>
          </p:cNvSpPr>
          <p:nvPr>
            <p:ph idx="1"/>
          </p:nvPr>
        </p:nvSpPr>
        <p:spPr>
          <a:xfrm>
            <a:off x="457200" y="2167467"/>
            <a:ext cx="8229600" cy="3958696"/>
          </a:xfrm>
        </p:spPr>
        <p:txBody>
          <a:bodyPr>
            <a:normAutofit/>
          </a:bodyPr>
          <a:lstStyle/>
          <a:p>
            <a:r>
              <a:rPr lang="en-US" dirty="0"/>
              <a:t>Section 13 – proceedings </a:t>
            </a:r>
            <a:r>
              <a:rPr lang="en-US" dirty="0" smtClean="0"/>
              <a:t>to counteract imminent dangers section</a:t>
            </a:r>
          </a:p>
          <a:p>
            <a:r>
              <a:rPr lang="en-US" dirty="0"/>
              <a:t>Section 17 – penalties </a:t>
            </a:r>
            <a:endParaRPr lang="en-US" dirty="0" smtClean="0"/>
          </a:p>
          <a:p>
            <a:r>
              <a:rPr lang="en-US" dirty="0"/>
              <a:t>Section 18 – state </a:t>
            </a:r>
            <a:r>
              <a:rPr lang="en-US" dirty="0" smtClean="0"/>
              <a:t>plans section</a:t>
            </a:r>
          </a:p>
          <a:p>
            <a:r>
              <a:rPr lang="en-US" dirty="0"/>
              <a:t>Section 19 – </a:t>
            </a:r>
            <a:r>
              <a:rPr lang="en-US" dirty="0" smtClean="0"/>
              <a:t>federal agency safety programs and responsibilities </a:t>
            </a:r>
          </a:p>
          <a:p>
            <a:r>
              <a:rPr lang="en-US" dirty="0"/>
              <a:t>Section 20 – research </a:t>
            </a:r>
            <a:r>
              <a:rPr lang="en-US" dirty="0" smtClean="0"/>
              <a:t>and related activities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1176528"/>
          </a:xfrm>
        </p:spPr>
        <p:txBody>
          <a:bodyPr/>
          <a:lstStyle/>
          <a:p>
            <a:r>
              <a:rPr lang="en-US" dirty="0" smtClean="0"/>
              <a:t>Learning Objectives </a:t>
            </a:r>
            <a:endParaRPr lang="en-US" dirty="0"/>
          </a:p>
        </p:txBody>
      </p:sp>
      <p:sp>
        <p:nvSpPr>
          <p:cNvPr id="3" name="Content Placeholder 2"/>
          <p:cNvSpPr>
            <a:spLocks noGrp="1"/>
          </p:cNvSpPr>
          <p:nvPr>
            <p:ph idx="1"/>
          </p:nvPr>
        </p:nvSpPr>
        <p:spPr>
          <a:xfrm>
            <a:off x="457200" y="1524001"/>
            <a:ext cx="8427308" cy="5123934"/>
          </a:xfrm>
        </p:spPr>
        <p:txBody>
          <a:bodyPr>
            <a:normAutofit lnSpcReduction="10000"/>
          </a:bodyPr>
          <a:lstStyle/>
          <a:p>
            <a:r>
              <a:rPr lang="en-US" dirty="0"/>
              <a:t>Understand the various branches of the U.S. government and their respective roles in the development of industrial hygiene regulations. </a:t>
            </a:r>
            <a:endParaRPr lang="en-US" dirty="0" smtClean="0"/>
          </a:p>
          <a:p>
            <a:r>
              <a:rPr lang="en-US" dirty="0" smtClean="0"/>
              <a:t>Identify </a:t>
            </a:r>
            <a:r>
              <a:rPr lang="en-US" dirty="0"/>
              <a:t>federal agencies and commissions and their responsibilities for occupational health and safety. </a:t>
            </a:r>
            <a:endParaRPr lang="en-US" dirty="0" smtClean="0"/>
          </a:p>
          <a:p>
            <a:r>
              <a:rPr lang="en-US" dirty="0" smtClean="0"/>
              <a:t>Describe </a:t>
            </a:r>
            <a:r>
              <a:rPr lang="en-US" dirty="0"/>
              <a:t>how the Occupational Safety and Health Act (OSH Act) was created and what the various sections</a:t>
            </a:r>
            <a:r>
              <a:rPr lang="en-US" dirty="0" smtClean="0"/>
              <a:t> of </a:t>
            </a:r>
            <a:r>
              <a:rPr lang="en-US" dirty="0"/>
              <a:t>the </a:t>
            </a:r>
            <a:r>
              <a:rPr lang="en-US" dirty="0" smtClean="0"/>
              <a:t>act require</a:t>
            </a:r>
            <a:r>
              <a:rPr lang="en-US" dirty="0"/>
              <a:t>. </a:t>
            </a:r>
            <a:endParaRPr lang="en-US" dirty="0" smtClean="0"/>
          </a:p>
          <a:p>
            <a:r>
              <a:rPr lang="en-US" dirty="0" smtClean="0"/>
              <a:t>Explain </a:t>
            </a:r>
            <a:r>
              <a:rPr lang="en-US" dirty="0"/>
              <a:t>the different types of rules, regulations, and standards and how they are created. </a:t>
            </a:r>
            <a:endParaRPr lang="en-US" dirty="0" smtClean="0"/>
          </a:p>
          <a:p>
            <a:r>
              <a:rPr lang="en-US" dirty="0" smtClean="0"/>
              <a:t>Understand </a:t>
            </a:r>
            <a:r>
              <a:rPr lang="en-US" dirty="0"/>
              <a:t>OSHA inspection and enforcement programs and practices. </a:t>
            </a:r>
            <a:endParaRPr lang="en-US" dirty="0" smtClean="0"/>
          </a:p>
          <a:p>
            <a:r>
              <a:rPr lang="en-US" dirty="0" smtClean="0"/>
              <a:t>Identify </a:t>
            </a:r>
            <a:r>
              <a:rPr lang="en-US" dirty="0"/>
              <a:t>other sources of important information available from OSHA.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Williams-</a:t>
            </a:r>
            <a:r>
              <a:rPr lang="en-US" dirty="0" err="1"/>
              <a:t>Steiger</a:t>
            </a:r>
            <a:r>
              <a:rPr lang="en-US" dirty="0"/>
              <a:t> Occupational </a:t>
            </a:r>
            <a:r>
              <a:rPr lang="en-US" dirty="0" smtClean="0"/>
              <a:t/>
            </a:r>
            <a:br>
              <a:rPr lang="en-US" dirty="0" smtClean="0"/>
            </a:br>
            <a:r>
              <a:rPr lang="en-US" dirty="0" smtClean="0"/>
              <a:t>Safety and </a:t>
            </a:r>
            <a:r>
              <a:rPr lang="en-US" dirty="0"/>
              <a:t>Health Act </a:t>
            </a:r>
            <a:r>
              <a:rPr lang="en-US" dirty="0" smtClean="0"/>
              <a:t>(cont.)</a:t>
            </a:r>
            <a:endParaRPr lang="en-US" dirty="0"/>
          </a:p>
        </p:txBody>
      </p:sp>
      <p:sp>
        <p:nvSpPr>
          <p:cNvPr id="3" name="Content Placeholder 2"/>
          <p:cNvSpPr>
            <a:spLocks noGrp="1"/>
          </p:cNvSpPr>
          <p:nvPr>
            <p:ph idx="1"/>
          </p:nvPr>
        </p:nvSpPr>
        <p:spPr>
          <a:xfrm>
            <a:off x="457200" y="2167467"/>
            <a:ext cx="8229600" cy="3958696"/>
          </a:xfrm>
        </p:spPr>
        <p:txBody>
          <a:bodyPr>
            <a:normAutofit/>
          </a:bodyPr>
          <a:lstStyle/>
          <a:p>
            <a:r>
              <a:rPr lang="en-US" dirty="0"/>
              <a:t>Section 21 – training </a:t>
            </a:r>
            <a:r>
              <a:rPr lang="en-US" dirty="0" smtClean="0"/>
              <a:t>and employee education </a:t>
            </a:r>
          </a:p>
          <a:p>
            <a:r>
              <a:rPr lang="en-US" dirty="0"/>
              <a:t>Section 22 – </a:t>
            </a:r>
            <a:r>
              <a:rPr lang="en-US" dirty="0" smtClean="0"/>
              <a:t>National Institute for Occupational Safety and Health </a:t>
            </a:r>
          </a:p>
          <a:p>
            <a:r>
              <a:rPr lang="en-US" dirty="0"/>
              <a:t>Section 27 – </a:t>
            </a:r>
            <a:r>
              <a:rPr lang="en-US" dirty="0" smtClean="0"/>
              <a:t>National Commission on State Workmen’s Compensation Laws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6561"/>
            <a:ext cx="8229600" cy="1161535"/>
          </a:xfrm>
        </p:spPr>
        <p:txBody>
          <a:bodyPr/>
          <a:lstStyle/>
          <a:p>
            <a:r>
              <a:rPr lang="en-US" dirty="0" smtClean="0"/>
              <a:t>Types of Rules </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t>Specification standards </a:t>
            </a:r>
          </a:p>
          <a:p>
            <a:pPr lvl="1"/>
            <a:r>
              <a:rPr lang="en-US" dirty="0" smtClean="0"/>
              <a:t>rules that say exactly what engineering or design criteria must be met to protect workers from a particular hazard. </a:t>
            </a:r>
          </a:p>
          <a:p>
            <a:pPr lvl="1"/>
            <a:endParaRPr lang="en-US" dirty="0" smtClean="0"/>
          </a:p>
          <a:p>
            <a:r>
              <a:rPr lang="en-US" dirty="0" smtClean="0"/>
              <a:t>Performance standards</a:t>
            </a:r>
          </a:p>
          <a:p>
            <a:pPr lvl="1"/>
            <a:r>
              <a:rPr lang="en-US" dirty="0" smtClean="0"/>
              <a:t>rules </a:t>
            </a:r>
            <a:r>
              <a:rPr lang="en-US" dirty="0" smtClean="0"/>
              <a:t>that require certain conditions to be met, such as the air concentrations of a chemical in the workplace</a:t>
            </a:r>
          </a:p>
          <a:p>
            <a:pPr lvl="1"/>
            <a:endParaRPr lang="en-US" dirty="0" smtClean="0"/>
          </a:p>
          <a:p>
            <a:pPr lvl="1"/>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2486"/>
            <a:ext cx="8229600" cy="951471"/>
          </a:xfrm>
        </p:spPr>
        <p:txBody>
          <a:bodyPr/>
          <a:lstStyle/>
          <a:p>
            <a:r>
              <a:rPr lang="en-US" dirty="0" smtClean="0"/>
              <a:t>Types of Rules (cont.) </a:t>
            </a:r>
            <a:endParaRPr lang="en-US" dirty="0"/>
          </a:p>
        </p:txBody>
      </p:sp>
      <p:sp>
        <p:nvSpPr>
          <p:cNvPr id="3" name="Content Placeholder 2"/>
          <p:cNvSpPr>
            <a:spLocks noGrp="1"/>
          </p:cNvSpPr>
          <p:nvPr>
            <p:ph idx="1"/>
          </p:nvPr>
        </p:nvSpPr>
        <p:spPr>
          <a:xfrm>
            <a:off x="457200" y="1600200"/>
            <a:ext cx="8229600" cy="4756150"/>
          </a:xfrm>
        </p:spPr>
        <p:txBody>
          <a:bodyPr>
            <a:normAutofit/>
          </a:bodyPr>
          <a:lstStyle/>
          <a:p>
            <a:r>
              <a:rPr lang="en-US" dirty="0" smtClean="0"/>
              <a:t>Vertical standards</a:t>
            </a:r>
          </a:p>
          <a:p>
            <a:pPr lvl="1"/>
            <a:r>
              <a:rPr lang="en-US" dirty="0" smtClean="0"/>
              <a:t>apply only to the industry where a particular hazard </a:t>
            </a:r>
            <a:r>
              <a:rPr lang="en-US" dirty="0" smtClean="0"/>
              <a:t>exists </a:t>
            </a:r>
            <a:endParaRPr lang="en-US" dirty="0" smtClean="0"/>
          </a:p>
          <a:p>
            <a:pPr lvl="1"/>
            <a:r>
              <a:rPr lang="en-US" dirty="0" smtClean="0"/>
              <a:t>Example: rules only for </a:t>
            </a:r>
            <a:r>
              <a:rPr lang="en-US" dirty="0" smtClean="0"/>
              <a:t>grain handling </a:t>
            </a:r>
            <a:r>
              <a:rPr lang="en-US" dirty="0" smtClean="0"/>
              <a:t>facilities</a:t>
            </a:r>
          </a:p>
          <a:p>
            <a:pPr marL="457200" lvl="1" indent="0">
              <a:buNone/>
            </a:pPr>
            <a:endParaRPr lang="en-US" dirty="0" smtClean="0"/>
          </a:p>
          <a:p>
            <a:r>
              <a:rPr lang="en-US" dirty="0" smtClean="0"/>
              <a:t>Horizontal standards</a:t>
            </a:r>
          </a:p>
          <a:p>
            <a:pPr lvl="1"/>
            <a:r>
              <a:rPr lang="en-US" dirty="0" smtClean="0"/>
              <a:t>apply to nearly any workplace or </a:t>
            </a:r>
            <a:r>
              <a:rPr lang="en-US" dirty="0" smtClean="0"/>
              <a:t>industry</a:t>
            </a:r>
            <a:endParaRPr lang="en-US" dirty="0" smtClean="0"/>
          </a:p>
          <a:p>
            <a:pPr lvl="1"/>
            <a:r>
              <a:rPr lang="en-US" dirty="0" smtClean="0"/>
              <a:t>Example: </a:t>
            </a:r>
            <a:r>
              <a:rPr lang="en-US" dirty="0" smtClean="0"/>
              <a:t>rules regarding walking and working surfaces in any workplace</a:t>
            </a:r>
          </a:p>
          <a:p>
            <a:pPr lvl="1"/>
            <a:endParaRPr lang="en-US" dirty="0" smtClean="0"/>
          </a:p>
          <a:p>
            <a:pPr lvl="1"/>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7775" y="1983390"/>
            <a:ext cx="6648450" cy="3533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1"/>
          <p:cNvSpPr txBox="1">
            <a:spLocks/>
          </p:cNvSpPr>
          <p:nvPr/>
        </p:nvSpPr>
        <p:spPr>
          <a:xfrm>
            <a:off x="457200" y="432486"/>
            <a:ext cx="8229600" cy="951471"/>
          </a:xfrm>
          <a:prstGeom prst="rect">
            <a:avLst/>
          </a:prstGeom>
        </p:spPr>
        <p:txBody>
          <a:bodyPr/>
          <a:lstStyle>
            <a:lvl1pPr algn="l" defTabSz="914400" rtl="0" eaLnBrk="1" latinLnBrk="0" hangingPunct="1">
              <a:spcBef>
                <a:spcPct val="0"/>
              </a:spcBef>
              <a:buNone/>
              <a:defRPr sz="4000" kern="1200" spc="-100" baseline="0">
                <a:solidFill>
                  <a:srgbClr val="0070C0"/>
                </a:solidFill>
                <a:latin typeface="+mj-lt"/>
                <a:ea typeface="+mj-ea"/>
                <a:cs typeface="+mj-cs"/>
              </a:defRPr>
            </a:lvl1pPr>
          </a:lstStyle>
          <a:p>
            <a:r>
              <a:rPr lang="en-US" smtClean="0"/>
              <a:t>Types of Rules (cont.)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0704"/>
            <a:ext cx="8229600" cy="914400"/>
          </a:xfrm>
        </p:spPr>
        <p:txBody>
          <a:bodyPr>
            <a:normAutofit/>
          </a:bodyPr>
          <a:lstStyle/>
          <a:p>
            <a:r>
              <a:rPr lang="en-US" dirty="0" smtClean="0"/>
              <a:t>Important Subparts</a:t>
            </a:r>
            <a:endParaRPr lang="en-US" dirty="0"/>
          </a:p>
        </p:txBody>
      </p:sp>
      <p:sp>
        <p:nvSpPr>
          <p:cNvPr id="3" name="Content Placeholder 2"/>
          <p:cNvSpPr>
            <a:spLocks noGrp="1"/>
          </p:cNvSpPr>
          <p:nvPr>
            <p:ph idx="1"/>
          </p:nvPr>
        </p:nvSpPr>
        <p:spPr>
          <a:xfrm>
            <a:off x="457200" y="1556952"/>
            <a:ext cx="8229600" cy="4964546"/>
          </a:xfrm>
        </p:spPr>
        <p:txBody>
          <a:bodyPr/>
          <a:lstStyle/>
          <a:p>
            <a:r>
              <a:rPr lang="en-US" dirty="0" smtClean="0"/>
              <a:t>D – walking and working surfaces</a:t>
            </a:r>
          </a:p>
          <a:p>
            <a:r>
              <a:rPr lang="en-US" dirty="0" smtClean="0"/>
              <a:t>H – storing and handling hazardous materials</a:t>
            </a:r>
          </a:p>
          <a:p>
            <a:r>
              <a:rPr lang="en-US" dirty="0" smtClean="0"/>
              <a:t>I – personal protective equipment, respiratory protection</a:t>
            </a:r>
          </a:p>
          <a:p>
            <a:r>
              <a:rPr lang="en-US" dirty="0" smtClean="0"/>
              <a:t>J – environmental controls, postings, confined space, hazardous energy, lockout/</a:t>
            </a:r>
            <a:r>
              <a:rPr lang="en-US" dirty="0" err="1" smtClean="0"/>
              <a:t>tagout</a:t>
            </a:r>
            <a:endParaRPr lang="en-US" dirty="0" smtClean="0"/>
          </a:p>
          <a:p>
            <a:r>
              <a:rPr lang="en-US" dirty="0" smtClean="0"/>
              <a:t>K – medical services and first aid</a:t>
            </a:r>
          </a:p>
          <a:p>
            <a:r>
              <a:rPr lang="en-US" dirty="0" smtClean="0"/>
              <a:t>L – fire protection</a:t>
            </a:r>
          </a:p>
          <a:p>
            <a:r>
              <a:rPr lang="en-US" dirty="0" smtClean="0"/>
              <a:t>Z – limits for hazardous chemicals, training</a:t>
            </a:r>
          </a:p>
          <a:p>
            <a:endParaRPr lang="en-US" dirty="0" smtClean="0"/>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3632"/>
            <a:ext cx="8229600" cy="963827"/>
          </a:xfrm>
        </p:spPr>
        <p:txBody>
          <a:bodyPr/>
          <a:lstStyle/>
          <a:p>
            <a:r>
              <a:rPr lang="en-US" dirty="0" smtClean="0"/>
              <a:t>Enforcement</a:t>
            </a:r>
            <a:endParaRPr lang="en-US" dirty="0"/>
          </a:p>
        </p:txBody>
      </p:sp>
      <p:sp>
        <p:nvSpPr>
          <p:cNvPr id="3" name="Content Placeholder 2"/>
          <p:cNvSpPr>
            <a:spLocks noGrp="1"/>
          </p:cNvSpPr>
          <p:nvPr>
            <p:ph idx="1"/>
          </p:nvPr>
        </p:nvSpPr>
        <p:spPr>
          <a:xfrm>
            <a:off x="457200" y="1600200"/>
            <a:ext cx="8229600" cy="4876800"/>
          </a:xfrm>
        </p:spPr>
        <p:txBody>
          <a:bodyPr/>
          <a:lstStyle/>
          <a:p>
            <a:r>
              <a:rPr lang="en-US" dirty="0" smtClean="0"/>
              <a:t>Programmed</a:t>
            </a:r>
          </a:p>
          <a:p>
            <a:r>
              <a:rPr lang="en-US" dirty="0" smtClean="0"/>
              <a:t>Special emphasis</a:t>
            </a:r>
          </a:p>
          <a:p>
            <a:r>
              <a:rPr lang="en-US" dirty="0" smtClean="0"/>
              <a:t>Regional emphasis</a:t>
            </a:r>
          </a:p>
          <a:p>
            <a:r>
              <a:rPr lang="en-US" dirty="0" smtClean="0"/>
              <a:t>Local emphasis</a:t>
            </a:r>
          </a:p>
          <a:p>
            <a:r>
              <a:rPr lang="en-US" dirty="0" smtClean="0"/>
              <a:t>Severe violator enforcement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949987"/>
          </a:xfrm>
        </p:spPr>
        <p:txBody>
          <a:bodyPr/>
          <a:lstStyle/>
          <a:p>
            <a:r>
              <a:rPr lang="en-US" dirty="0" smtClean="0"/>
              <a:t>Inspection Priorities</a:t>
            </a:r>
            <a:endParaRPr lang="en-US" dirty="0"/>
          </a:p>
        </p:txBody>
      </p:sp>
      <p:sp>
        <p:nvSpPr>
          <p:cNvPr id="3" name="Content Placeholder 2"/>
          <p:cNvSpPr>
            <a:spLocks noGrp="1"/>
          </p:cNvSpPr>
          <p:nvPr>
            <p:ph idx="1"/>
          </p:nvPr>
        </p:nvSpPr>
        <p:spPr>
          <a:xfrm>
            <a:off x="457200" y="1600200"/>
            <a:ext cx="7921443" cy="4525963"/>
          </a:xfrm>
        </p:spPr>
        <p:txBody>
          <a:bodyPr/>
          <a:lstStyle/>
          <a:p>
            <a:r>
              <a:rPr lang="en-US" dirty="0" smtClean="0"/>
              <a:t>Imminent danger of injury or illness</a:t>
            </a:r>
          </a:p>
          <a:p>
            <a:r>
              <a:rPr lang="en-US" dirty="0" smtClean="0"/>
              <a:t>Fatality or catastrophe</a:t>
            </a:r>
          </a:p>
          <a:p>
            <a:r>
              <a:rPr lang="en-US" dirty="0" smtClean="0"/>
              <a:t>Complaint or request</a:t>
            </a:r>
          </a:p>
          <a:p>
            <a:r>
              <a:rPr lang="en-US" dirty="0" smtClean="0"/>
              <a:t>Programmed</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7135"/>
            <a:ext cx="8229600" cy="1149179"/>
          </a:xfrm>
        </p:spPr>
        <p:txBody>
          <a:bodyPr/>
          <a:lstStyle/>
          <a:p>
            <a:r>
              <a:rPr lang="en-US" dirty="0" smtClean="0"/>
              <a:t>Inspection Process</a:t>
            </a:r>
            <a:endParaRPr lang="en-US" dirty="0"/>
          </a:p>
        </p:txBody>
      </p:sp>
      <p:sp>
        <p:nvSpPr>
          <p:cNvPr id="3" name="Content Placeholder 2"/>
          <p:cNvSpPr>
            <a:spLocks noGrp="1"/>
          </p:cNvSpPr>
          <p:nvPr>
            <p:ph idx="1"/>
          </p:nvPr>
        </p:nvSpPr>
        <p:spPr/>
        <p:txBody>
          <a:bodyPr>
            <a:normAutofit/>
          </a:bodyPr>
          <a:lstStyle/>
          <a:p>
            <a:r>
              <a:rPr lang="en-US" dirty="0" smtClean="0"/>
              <a:t>Opening conference</a:t>
            </a:r>
          </a:p>
          <a:p>
            <a:r>
              <a:rPr lang="en-US" dirty="0" smtClean="0"/>
              <a:t>Site tours, review of records, workplace and worker observations and interviews</a:t>
            </a:r>
          </a:p>
          <a:p>
            <a:r>
              <a:rPr lang="en-US" dirty="0" smtClean="0"/>
              <a:t>Site assessment including monitoring or conducting surveys</a:t>
            </a:r>
          </a:p>
          <a:p>
            <a:r>
              <a:rPr lang="en-US" dirty="0" smtClean="0"/>
              <a:t>Closing conference</a:t>
            </a:r>
          </a:p>
          <a:p>
            <a:r>
              <a:rPr lang="en-US" dirty="0" smtClean="0"/>
              <a:t>Written citations (within six months)</a:t>
            </a:r>
          </a:p>
          <a:p>
            <a:r>
              <a:rPr lang="en-US" dirty="0" smtClean="0"/>
              <a:t>Post citations at the workplace</a:t>
            </a:r>
          </a:p>
          <a:p>
            <a:r>
              <a:rPr lang="en-US" dirty="0" smtClean="0"/>
              <a:t>Contest citations in writing within 15 days</a:t>
            </a:r>
          </a:p>
          <a:p>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7472"/>
            <a:ext cx="8229600" cy="1176528"/>
          </a:xfrm>
        </p:spPr>
        <p:txBody>
          <a:bodyPr/>
          <a:lstStyle/>
          <a:p>
            <a:r>
              <a:rPr lang="en-US" dirty="0" smtClean="0"/>
              <a:t>Other Important OSHA Information</a:t>
            </a:r>
            <a:endParaRPr lang="en-US" dirty="0"/>
          </a:p>
        </p:txBody>
      </p:sp>
      <p:sp>
        <p:nvSpPr>
          <p:cNvPr id="3" name="Content Placeholder 2"/>
          <p:cNvSpPr>
            <a:spLocks noGrp="1"/>
          </p:cNvSpPr>
          <p:nvPr>
            <p:ph idx="1"/>
          </p:nvPr>
        </p:nvSpPr>
        <p:spPr/>
        <p:txBody>
          <a:bodyPr/>
          <a:lstStyle/>
          <a:p>
            <a:r>
              <a:rPr lang="en-US" dirty="0" smtClean="0"/>
              <a:t>Fatality and catastrophe reports</a:t>
            </a:r>
          </a:p>
          <a:p>
            <a:r>
              <a:rPr lang="en-US" dirty="0" smtClean="0"/>
              <a:t>Occupational safety statistics</a:t>
            </a:r>
          </a:p>
          <a:p>
            <a:r>
              <a:rPr lang="en-US" dirty="0" smtClean="0"/>
              <a:t>Frequent violations</a:t>
            </a:r>
          </a:p>
          <a:p>
            <a:r>
              <a:rPr lang="en-US" dirty="0" smtClean="0"/>
              <a:t>Accident and injury rates by industry</a:t>
            </a:r>
          </a:p>
          <a:p>
            <a:r>
              <a:rPr lang="en-US" dirty="0" smtClean="0"/>
              <a:t>Training materials</a:t>
            </a:r>
          </a:p>
          <a:p>
            <a:r>
              <a:rPr lang="en-US" dirty="0" smtClean="0"/>
              <a:t>Guidance documents</a:t>
            </a:r>
          </a:p>
          <a:p>
            <a:r>
              <a:rPr lang="en-US" dirty="0" smtClean="0"/>
              <a:t>E-learning tools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OSH Act</a:t>
            </a:r>
            <a:endParaRPr lang="en-US" dirty="0"/>
          </a:p>
        </p:txBody>
      </p:sp>
      <p:sp>
        <p:nvSpPr>
          <p:cNvPr id="3" name="Content Placeholder 2"/>
          <p:cNvSpPr>
            <a:spLocks noGrp="1"/>
          </p:cNvSpPr>
          <p:nvPr>
            <p:ph idx="1"/>
          </p:nvPr>
        </p:nvSpPr>
        <p:spPr/>
        <p:txBody>
          <a:bodyPr/>
          <a:lstStyle/>
          <a:p>
            <a:r>
              <a:rPr lang="en-US" dirty="0" smtClean="0"/>
              <a:t>In 1970</a:t>
            </a:r>
            <a:r>
              <a:rPr lang="en-US" dirty="0"/>
              <a:t>, the Occupational Safety and Health Act (OSH Act)</a:t>
            </a:r>
            <a:r>
              <a:rPr lang="en-US" b="1" dirty="0"/>
              <a:t> </a:t>
            </a:r>
            <a:r>
              <a:rPr lang="en-US" dirty="0"/>
              <a:t>was passed in order to prevent workers from being killed or seriously harmed while at work. </a:t>
            </a: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Constitution</a:t>
            </a:r>
            <a:endParaRPr lang="en-US" dirty="0"/>
          </a:p>
        </p:txBody>
      </p:sp>
      <p:sp>
        <p:nvSpPr>
          <p:cNvPr id="3" name="Content Placeholder 2"/>
          <p:cNvSpPr>
            <a:spLocks noGrp="1"/>
          </p:cNvSpPr>
          <p:nvPr>
            <p:ph idx="1"/>
          </p:nvPr>
        </p:nvSpPr>
        <p:spPr/>
        <p:txBody>
          <a:bodyPr/>
          <a:lstStyle/>
          <a:p>
            <a:r>
              <a:rPr lang="en-US" dirty="0" smtClean="0"/>
              <a:t>Fourth Amendment</a:t>
            </a:r>
          </a:p>
          <a:p>
            <a:pPr lvl="1"/>
            <a:r>
              <a:rPr lang="en-US" dirty="0"/>
              <a:t>protects citizens from unreasonable search and </a:t>
            </a:r>
            <a:r>
              <a:rPr lang="en-US" dirty="0" smtClean="0"/>
              <a:t>seizure</a:t>
            </a:r>
          </a:p>
          <a:p>
            <a:pPr lvl="1"/>
            <a:r>
              <a:rPr lang="en-US" dirty="0"/>
              <a:t>extends to </a:t>
            </a:r>
            <a:r>
              <a:rPr lang="en-US" dirty="0" smtClean="0"/>
              <a:t>organizations </a:t>
            </a:r>
            <a:r>
              <a:rPr lang="en-US" dirty="0"/>
              <a:t>and </a:t>
            </a:r>
            <a:r>
              <a:rPr lang="en-US" dirty="0" smtClean="0"/>
              <a:t>businesses; a </a:t>
            </a:r>
            <a:r>
              <a:rPr lang="en-US" dirty="0"/>
              <a:t>federal organization such as OSHA cannot enter property or conduct a search of an operation without a warrant or permission from the </a:t>
            </a:r>
            <a:r>
              <a:rPr lang="en-US" dirty="0" smtClean="0"/>
              <a:t>owner</a:t>
            </a:r>
          </a:p>
          <a:p>
            <a:pPr lvl="1"/>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7773"/>
            <a:ext cx="8229600" cy="1192427"/>
          </a:xfrm>
        </p:spPr>
        <p:txBody>
          <a:bodyPr/>
          <a:lstStyle/>
          <a:p>
            <a:r>
              <a:rPr lang="en-US" dirty="0" smtClean="0"/>
              <a:t>The Constitution (cont.)</a:t>
            </a:r>
            <a:endParaRPr lang="en-US" dirty="0"/>
          </a:p>
        </p:txBody>
      </p:sp>
      <p:sp>
        <p:nvSpPr>
          <p:cNvPr id="3" name="Content Placeholder 2"/>
          <p:cNvSpPr>
            <a:spLocks noGrp="1"/>
          </p:cNvSpPr>
          <p:nvPr>
            <p:ph idx="1"/>
          </p:nvPr>
        </p:nvSpPr>
        <p:spPr>
          <a:xfrm>
            <a:off x="457200" y="1600200"/>
            <a:ext cx="8229600" cy="4779686"/>
          </a:xfrm>
        </p:spPr>
        <p:txBody>
          <a:bodyPr>
            <a:normAutofit/>
          </a:bodyPr>
          <a:lstStyle/>
          <a:p>
            <a:r>
              <a:rPr lang="en-US" dirty="0" smtClean="0"/>
              <a:t>Fifth Amendment </a:t>
            </a:r>
          </a:p>
          <a:p>
            <a:pPr lvl="1"/>
            <a:r>
              <a:rPr lang="en-US" dirty="0" smtClean="0"/>
              <a:t>prohibits </a:t>
            </a:r>
            <a:r>
              <a:rPr lang="en-US" dirty="0"/>
              <a:t>citizens from being subject to criminal </a:t>
            </a:r>
            <a:r>
              <a:rPr lang="en-US" dirty="0" smtClean="0"/>
              <a:t>prosecution </a:t>
            </a:r>
            <a:r>
              <a:rPr lang="en-US" dirty="0"/>
              <a:t>and punishment without due </a:t>
            </a:r>
            <a:r>
              <a:rPr lang="en-US" dirty="0" smtClean="0"/>
              <a:t>process</a:t>
            </a:r>
          </a:p>
          <a:p>
            <a:pPr lvl="1"/>
            <a:r>
              <a:rPr lang="en-US" dirty="0"/>
              <a:t>private property cannot be seized for public use without just </a:t>
            </a:r>
            <a:r>
              <a:rPr lang="en-US" dirty="0" smtClean="0"/>
              <a:t>compensation</a:t>
            </a:r>
          </a:p>
          <a:p>
            <a:pPr lvl="1"/>
            <a:r>
              <a:rPr lang="en-US" dirty="0"/>
              <a:t>protects a company’s operations or products from harm and sets specific limits on when the government can interfere with operations to protect the public health and </a:t>
            </a:r>
            <a:r>
              <a:rPr lang="en-US" dirty="0" smtClean="0"/>
              <a:t>safety</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Constitution (cont.)</a:t>
            </a:r>
            <a:endParaRPr lang="en-US" dirty="0"/>
          </a:p>
        </p:txBody>
      </p:sp>
      <p:sp>
        <p:nvSpPr>
          <p:cNvPr id="3" name="Content Placeholder 2"/>
          <p:cNvSpPr>
            <a:spLocks noGrp="1"/>
          </p:cNvSpPr>
          <p:nvPr>
            <p:ph idx="1"/>
          </p:nvPr>
        </p:nvSpPr>
        <p:spPr/>
        <p:txBody>
          <a:bodyPr>
            <a:normAutofit/>
          </a:bodyPr>
          <a:lstStyle/>
          <a:p>
            <a:r>
              <a:rPr lang="en-US" dirty="0"/>
              <a:t>The Sixth Amendment</a:t>
            </a:r>
            <a:r>
              <a:rPr lang="en-US" dirty="0" smtClean="0"/>
              <a:t> </a:t>
            </a:r>
          </a:p>
          <a:p>
            <a:pPr lvl="1"/>
            <a:r>
              <a:rPr lang="en-US" dirty="0"/>
              <a:t>provides the accused the right to compel testimony from witnesses and to legal </a:t>
            </a:r>
            <a:r>
              <a:rPr lang="en-US" dirty="0" smtClean="0"/>
              <a:t>representation</a:t>
            </a:r>
          </a:p>
          <a:p>
            <a:pPr lvl="1"/>
            <a:r>
              <a:rPr lang="en-US" dirty="0"/>
              <a:t>expert witnesses, such as industrial hygienists, </a:t>
            </a:r>
            <a:r>
              <a:rPr lang="en-US" dirty="0" smtClean="0"/>
              <a:t>may </a:t>
            </a:r>
            <a:r>
              <a:rPr lang="en-US" dirty="0"/>
              <a:t>be a part of any judicial processes brought against a </a:t>
            </a:r>
            <a:r>
              <a:rPr lang="en-US" dirty="0" smtClean="0"/>
              <a:t>company</a:t>
            </a:r>
          </a:p>
          <a:p>
            <a:pPr lvl="1"/>
            <a:r>
              <a:rPr lang="en-US" dirty="0" smtClean="0"/>
              <a:t>cases decided </a:t>
            </a:r>
            <a:r>
              <a:rPr lang="en-US" dirty="0"/>
              <a:t>by facts and information through due </a:t>
            </a:r>
            <a:r>
              <a:rPr lang="en-US" dirty="0" smtClean="0"/>
              <a:t>process</a:t>
            </a:r>
          </a:p>
          <a:p>
            <a:pPr lvl="1"/>
            <a:r>
              <a:rPr lang="en-US" dirty="0" smtClean="0"/>
              <a:t>preponderance </a:t>
            </a:r>
            <a:r>
              <a:rPr lang="en-US" dirty="0" smtClean="0"/>
              <a:t>of </a:t>
            </a:r>
            <a:r>
              <a:rPr lang="en-US" dirty="0" smtClean="0"/>
              <a:t>evidence </a:t>
            </a:r>
            <a:r>
              <a:rPr lang="en-US" dirty="0" smtClean="0"/>
              <a:t>is enough to convict</a:t>
            </a:r>
          </a:p>
          <a:p>
            <a:pPr lvl="1"/>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Branches of Government</a:t>
            </a:r>
            <a:endParaRPr lang="en-US" dirty="0"/>
          </a:p>
        </p:txBody>
      </p:sp>
      <p:sp>
        <p:nvSpPr>
          <p:cNvPr id="3" name="Content Placeholder 2"/>
          <p:cNvSpPr>
            <a:spLocks noGrp="1"/>
          </p:cNvSpPr>
          <p:nvPr>
            <p:ph idx="1"/>
          </p:nvPr>
        </p:nvSpPr>
        <p:spPr>
          <a:xfrm>
            <a:off x="457200" y="1600200"/>
            <a:ext cx="8229600" cy="4870396"/>
          </a:xfrm>
        </p:spPr>
        <p:txBody>
          <a:bodyPr/>
          <a:lstStyle/>
          <a:p>
            <a:r>
              <a:rPr lang="en-US" dirty="0" smtClean="0"/>
              <a:t>Executive</a:t>
            </a:r>
          </a:p>
          <a:p>
            <a:pPr lvl="1"/>
            <a:r>
              <a:rPr lang="en-US" dirty="0" smtClean="0"/>
              <a:t>Office of the President</a:t>
            </a:r>
          </a:p>
          <a:p>
            <a:pPr lvl="1"/>
            <a:endParaRPr lang="en-US" dirty="0" smtClean="0"/>
          </a:p>
          <a:p>
            <a:r>
              <a:rPr lang="en-US" dirty="0" smtClean="0"/>
              <a:t>Legislative</a:t>
            </a:r>
          </a:p>
          <a:p>
            <a:pPr lvl="1"/>
            <a:r>
              <a:rPr lang="en-US" dirty="0" smtClean="0"/>
              <a:t>House of Representatives</a:t>
            </a:r>
          </a:p>
          <a:p>
            <a:pPr lvl="1"/>
            <a:r>
              <a:rPr lang="en-US" dirty="0" smtClean="0"/>
              <a:t>Senate</a:t>
            </a:r>
          </a:p>
          <a:p>
            <a:pPr lvl="1"/>
            <a:endParaRPr lang="en-US" dirty="0" smtClean="0"/>
          </a:p>
          <a:p>
            <a:r>
              <a:rPr lang="en-US" dirty="0" smtClean="0"/>
              <a:t>Judicial </a:t>
            </a:r>
          </a:p>
          <a:p>
            <a:pPr lvl="1"/>
            <a:r>
              <a:rPr lang="en-US" dirty="0" smtClean="0"/>
              <a:t>District, Appeals Courts (13), Supreme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Legislative Process </a:t>
            </a:r>
          </a:p>
        </p:txBody>
      </p:sp>
      <p:sp>
        <p:nvSpPr>
          <p:cNvPr id="3" name="Content Placeholder 2"/>
          <p:cNvSpPr>
            <a:spLocks noGrp="1"/>
          </p:cNvSpPr>
          <p:nvPr>
            <p:ph idx="1"/>
          </p:nvPr>
        </p:nvSpPr>
        <p:spPr/>
        <p:txBody>
          <a:bodyPr/>
          <a:lstStyle/>
          <a:p>
            <a:r>
              <a:rPr lang="en-US" dirty="0" smtClean="0"/>
              <a:t>Introduction of a bill</a:t>
            </a:r>
          </a:p>
          <a:p>
            <a:r>
              <a:rPr lang="en-US" dirty="0" smtClean="0"/>
              <a:t>Subcommittee review</a:t>
            </a:r>
          </a:p>
          <a:p>
            <a:r>
              <a:rPr lang="en-US" dirty="0" smtClean="0"/>
              <a:t>Full Committee</a:t>
            </a:r>
          </a:p>
          <a:p>
            <a:r>
              <a:rPr lang="en-US" dirty="0" smtClean="0"/>
              <a:t>House of Representatives/Senate</a:t>
            </a:r>
          </a:p>
          <a:p>
            <a:r>
              <a:rPr lang="en-US" dirty="0" smtClean="0"/>
              <a:t>Federal Register</a:t>
            </a:r>
          </a:p>
          <a:p>
            <a:r>
              <a:rPr lang="en-US" dirty="0" smtClean="0"/>
              <a:t>Code of Federal Regulations</a:t>
            </a:r>
          </a:p>
          <a:p>
            <a:pPr lvl="1"/>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Federal Agencies and Commissions </a:t>
            </a:r>
            <a:endParaRPr lang="en-US" dirty="0"/>
          </a:p>
        </p:txBody>
      </p:sp>
      <p:sp>
        <p:nvSpPr>
          <p:cNvPr id="3" name="Content Placeholder 2"/>
          <p:cNvSpPr>
            <a:spLocks noGrp="1"/>
          </p:cNvSpPr>
          <p:nvPr>
            <p:ph idx="1"/>
          </p:nvPr>
        </p:nvSpPr>
        <p:spPr>
          <a:xfrm>
            <a:off x="457200" y="1600200"/>
            <a:ext cx="7994822" cy="4876800"/>
          </a:xfrm>
        </p:spPr>
        <p:txBody>
          <a:bodyPr/>
          <a:lstStyle/>
          <a:p>
            <a:r>
              <a:rPr lang="en-US" dirty="0" smtClean="0"/>
              <a:t>OSHA is not the only federal agency charged with protecting worker safety and health.</a:t>
            </a:r>
          </a:p>
          <a:p>
            <a:endParaRPr lang="en-US" dirty="0" smtClean="0"/>
          </a:p>
          <a:p>
            <a:r>
              <a:rPr lang="en-US" dirty="0" smtClean="0"/>
              <a:t>Any other federal agency with workers that are affected by the actions that fall under the purview of the agency are responsible for promulgating and enforcing regulations to protect workers, the general public, and the environment.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01B48B5D0D68C469BC9C241D2B82C96" ma:contentTypeVersion="1" ma:contentTypeDescription="Create a new document." ma:contentTypeScope="" ma:versionID="d85dfe08a8ee2e791135ef72733ea75d">
  <xsd:schema xmlns:xsd="http://www.w3.org/2001/XMLSchema" xmlns:xs="http://www.w3.org/2001/XMLSchema" xmlns:p="http://schemas.microsoft.com/office/2006/metadata/properties" xmlns:ns1="http://schemas.microsoft.com/sharepoint/v3" targetNamespace="http://schemas.microsoft.com/office/2006/metadata/properties" ma:root="true" ma:fieldsID="eab18ac3bd9611d970f44e6085f8c6ff"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HeadLin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4870961-B3DA-47CF-AFF2-C82FC19F078A}"/>
</file>

<file path=customXml/itemProps2.xml><?xml version="1.0" encoding="utf-8"?>
<ds:datastoreItem xmlns:ds="http://schemas.openxmlformats.org/officeDocument/2006/customXml" ds:itemID="{BFAB4837-7A08-4D26-9F03-46B5B4052CB2}"/>
</file>

<file path=customXml/itemProps3.xml><?xml version="1.0" encoding="utf-8"?>
<ds:datastoreItem xmlns:ds="http://schemas.openxmlformats.org/officeDocument/2006/customXml" ds:itemID="{11902BE2-F4A1-4AC6-BF1E-6BF1C47BBE29}"/>
</file>

<file path=docProps/app.xml><?xml version="1.0" encoding="utf-8"?>
<Properties xmlns="http://schemas.openxmlformats.org/officeDocument/2006/extended-properties" xmlns:vt="http://schemas.openxmlformats.org/officeDocument/2006/docPropsVTypes">
  <Template>Clarity</Template>
  <TotalTime>1057</TotalTime>
  <Words>1012</Words>
  <Application>Microsoft Office PowerPoint</Application>
  <PresentationFormat>On-screen Show (4:3)</PresentationFormat>
  <Paragraphs>147</Paragraphs>
  <Slides>28</Slides>
  <Notes>2</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Clarity</vt:lpstr>
      <vt:lpstr>Chapter 2</vt:lpstr>
      <vt:lpstr>Learning Objectives </vt:lpstr>
      <vt:lpstr>The OSH Act</vt:lpstr>
      <vt:lpstr>The Constitution</vt:lpstr>
      <vt:lpstr>The Constitution (cont.)</vt:lpstr>
      <vt:lpstr>The Constitution (cont.)</vt:lpstr>
      <vt:lpstr>Branches of Government</vt:lpstr>
      <vt:lpstr>Legislative Process </vt:lpstr>
      <vt:lpstr>Federal Agencies and Commissions </vt:lpstr>
      <vt:lpstr>Federal Agencies  and Commissions (cont.) </vt:lpstr>
      <vt:lpstr>State Government </vt:lpstr>
      <vt:lpstr>Prior to OSHA</vt:lpstr>
      <vt:lpstr>Contributory Negligence</vt:lpstr>
      <vt:lpstr>The Fellow Servant Rule </vt:lpstr>
      <vt:lpstr>Assumption of Risk</vt:lpstr>
      <vt:lpstr>Williams-Steiger Occupational  Safety and Health Act</vt:lpstr>
      <vt:lpstr>Williams-Steiger Occupational  Safety and Health Act (cont.) </vt:lpstr>
      <vt:lpstr>Williams-Steiger Occupational  Safety and Health Act (cont.) </vt:lpstr>
      <vt:lpstr>Williams-Steiger Occupational  Safety and Health Act (cont.) </vt:lpstr>
      <vt:lpstr>Williams-Steiger Occupational  Safety and Health Act (cont.)</vt:lpstr>
      <vt:lpstr>Types of Rules </vt:lpstr>
      <vt:lpstr>Types of Rules (cont.) </vt:lpstr>
      <vt:lpstr>PowerPoint Presentation</vt:lpstr>
      <vt:lpstr>Important Subparts</vt:lpstr>
      <vt:lpstr>Enforcement</vt:lpstr>
      <vt:lpstr>Inspection Priorities</vt:lpstr>
      <vt:lpstr>Inspection Process</vt:lpstr>
      <vt:lpstr>Other Important OSHA Information</vt:lpstr>
    </vt:vector>
  </TitlesOfParts>
  <Company>ISU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Occupational Safety and Health Act and Industrial Hygiene</dc:title>
  <dc:creator>Thomas Fuller</dc:creator>
  <cp:lastModifiedBy>Deborah Meyer</cp:lastModifiedBy>
  <cp:revision>15</cp:revision>
  <dcterms:created xsi:type="dcterms:W3CDTF">2016-02-18T02:52:50Z</dcterms:created>
  <dcterms:modified xsi:type="dcterms:W3CDTF">2016-09-27T13:58:22Z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0x010100B01B48B5D0D68C469BC9C241D2B82C96</vt:lpwstr>
  </property>
</Properties>
</file>