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219" r:id="rId1"/>
  </p:sldMasterIdLst>
  <p:notesMasterIdLst>
    <p:notesMasterId r:id="rId20"/>
  </p:notesMasterIdLst>
  <p:handoutMasterIdLst>
    <p:handoutMasterId r:id="rId21"/>
  </p:handoutMasterIdLst>
  <p:sldIdLst>
    <p:sldId id="338" r:id="rId2"/>
    <p:sldId id="347" r:id="rId3"/>
    <p:sldId id="372" r:id="rId4"/>
    <p:sldId id="373" r:id="rId5"/>
    <p:sldId id="351" r:id="rId6"/>
    <p:sldId id="352" r:id="rId7"/>
    <p:sldId id="354" r:id="rId8"/>
    <p:sldId id="355" r:id="rId9"/>
    <p:sldId id="357" r:id="rId10"/>
    <p:sldId id="358" r:id="rId11"/>
    <p:sldId id="359" r:id="rId12"/>
    <p:sldId id="361" r:id="rId13"/>
    <p:sldId id="362" r:id="rId14"/>
    <p:sldId id="374" r:id="rId15"/>
    <p:sldId id="363" r:id="rId16"/>
    <p:sldId id="364" r:id="rId17"/>
    <p:sldId id="365" r:id="rId18"/>
    <p:sldId id="369" r:id="rId1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b="1" kern="1200">
        <a:solidFill>
          <a:srgbClr val="475761"/>
        </a:solidFill>
        <a:latin typeface="Trump Mediaeval" charset="0"/>
        <a:ea typeface="MS PGothic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b="1" kern="1200">
        <a:solidFill>
          <a:srgbClr val="475761"/>
        </a:solidFill>
        <a:latin typeface="Trump Mediaeval" charset="0"/>
        <a:ea typeface="MS PGothic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b="1" kern="1200">
        <a:solidFill>
          <a:srgbClr val="475761"/>
        </a:solidFill>
        <a:latin typeface="Trump Mediaeval" charset="0"/>
        <a:ea typeface="MS PGothic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b="1" kern="1200">
        <a:solidFill>
          <a:srgbClr val="475761"/>
        </a:solidFill>
        <a:latin typeface="Trump Mediaeval" charset="0"/>
        <a:ea typeface="MS PGothic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b="1" kern="1200">
        <a:solidFill>
          <a:srgbClr val="475761"/>
        </a:solidFill>
        <a:latin typeface="Trump Mediaev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4400" b="1" kern="1200">
        <a:solidFill>
          <a:srgbClr val="475761"/>
        </a:solidFill>
        <a:latin typeface="Trump Mediaev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4400" b="1" kern="1200">
        <a:solidFill>
          <a:srgbClr val="475761"/>
        </a:solidFill>
        <a:latin typeface="Trump Mediaev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4400" b="1" kern="1200">
        <a:solidFill>
          <a:srgbClr val="475761"/>
        </a:solidFill>
        <a:latin typeface="Trump Mediaev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4400" b="1" kern="1200">
        <a:solidFill>
          <a:srgbClr val="475761"/>
        </a:solidFill>
        <a:latin typeface="Trump Mediaev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3300"/>
    <a:srgbClr val="A19157"/>
    <a:srgbClr val="CCCC99"/>
    <a:srgbClr val="BBE0E3"/>
    <a:srgbClr val="4757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2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1" d="100"/>
          <a:sy n="151" d="100"/>
        </p:scale>
        <p:origin x="-2112" y="-12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fld id="{3F2BE425-A26E-4754-82F5-EFBB166159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23108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fld id="{F079993E-A440-4391-9BB5-4DC1C5A349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00502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MS PGothic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pitchFamily="-84" charset="0"/>
            </a:endParaRPr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37931725" indent="-37474525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A19C5886-83BA-4AA9-B8AD-B2EDE50CA7C0}" type="slidenum">
              <a:rPr lang="en-US" altLang="en-US" smtClean="0"/>
              <a:pPr algn="r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pitchFamily="-84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96D240E7-3717-429E-B90B-0E4599F60105}" type="slidenum">
              <a:rPr lang="en-US" altLang="en-US" smtClean="0"/>
              <a:pPr algn="r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pitchFamily="-8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37931725" indent="-37474525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0F6220AB-EE39-4BD5-BD98-059DBA994D19}" type="slidenum">
              <a:rPr lang="en-US" altLang="en-US" smtClean="0"/>
              <a:pPr algn="r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pitchFamily="-8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37931725" indent="-37474525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68207C53-8394-4F19-BB0C-1DC1F886B7EF}" type="slidenum">
              <a:rPr lang="en-US" altLang="en-US" smtClean="0"/>
              <a:pPr algn="r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6A220-B7A5-4F7E-AD29-60DB6D672ECA}" type="datetime1">
              <a:rPr lang="en-US" altLang="en-US"/>
              <a:pPr>
                <a:defRPr/>
              </a:pPr>
              <a:t>5/2/2016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D0747-9415-435D-A0A0-EE31948352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3401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74044-A97B-4E57-BAAA-0073720CE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00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CFE18-CEA4-4058-A371-68245434C0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585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77A53-EC67-4D79-95CA-9C44F15246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336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4F34D-5175-466D-99A0-F9F2044366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15351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34643-41D1-495F-92CA-BF03F893CA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737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DDF19-D834-43F3-9533-2CE65E3E61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44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48C92-184F-4F4E-82CB-1D869C8392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065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A7FC7-0961-4687-B0C1-DA41DD4A2B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02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71394-048D-49DD-9F90-8B7C0FAA46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99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C33C0-FB19-4CE1-9030-4D4639F009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618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DCFCD9F-8D09-45B0-B2D7-D00090FA9700}" type="datetime1">
              <a:rPr lang="en-US" altLang="en-US"/>
              <a:pPr>
                <a:defRPr/>
              </a:pPr>
              <a:t>5/2/2016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FDEDEB-C6C2-4A4A-AD29-33A1CCBBC2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MS PGothic" pitchFamily="34" charset="-128"/>
          <a:cs typeface="MS PGothic" pitchFamily="3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MS PGothic" pitchFamily="34" charset="-128"/>
          <a:cs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MS PGothic" pitchFamily="34" charset="-128"/>
          <a:cs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MS PGothic" pitchFamily="34" charset="-128"/>
          <a:cs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MS PGothic" pitchFamily="34" charset="-128"/>
          <a:cs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305800" cy="2133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altLang="en-US" sz="3600" smtClean="0"/>
              <a:t>Fundamentals of Industrial Hygiene</a:t>
            </a:r>
            <a:br>
              <a:rPr lang="en-US" altLang="en-US" sz="3600" smtClean="0"/>
            </a:br>
            <a:r>
              <a:rPr lang="en-US" altLang="en-US" sz="3600" smtClean="0"/>
              <a:t>6</a:t>
            </a:r>
            <a:r>
              <a:rPr lang="en-US" altLang="en-US" sz="3600" baseline="30000" smtClean="0"/>
              <a:t>th</a:t>
            </a:r>
            <a:r>
              <a:rPr lang="en-US" altLang="en-US" sz="3600" smtClean="0"/>
              <a:t> Edition</a:t>
            </a:r>
            <a:br>
              <a:rPr lang="en-US" altLang="en-US" sz="3600" smtClean="0"/>
            </a:br>
            <a:r>
              <a:rPr lang="en-US" altLang="en-US" sz="1800" smtClean="0"/>
              <a:t/>
            </a:r>
            <a:br>
              <a:rPr lang="en-US" altLang="en-US" sz="1800" smtClean="0"/>
            </a:br>
            <a:endParaRPr lang="en-US" altLang="en-US" sz="1800" smtClean="0"/>
          </a:p>
        </p:txBody>
      </p:sp>
      <p:sp>
        <p:nvSpPr>
          <p:cNvPr id="13315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2209800"/>
            <a:ext cx="8229600" cy="3429000"/>
          </a:xfrm>
        </p:spPr>
        <p:txBody>
          <a:bodyPr/>
          <a:lstStyle/>
          <a:p>
            <a:pPr marL="3175" indent="4763" algn="ctr" eaLnBrk="1" hangingPunct="1">
              <a:buFontTx/>
              <a:buNone/>
            </a:pPr>
            <a:r>
              <a:rPr lang="en-US" altLang="en-US" b="1" dirty="0" smtClean="0">
                <a:solidFill>
                  <a:srgbClr val="000000"/>
                </a:solidFill>
              </a:rPr>
              <a:t>Part VI: Occupational Health and Safety Professions</a:t>
            </a:r>
          </a:p>
          <a:p>
            <a:pPr marL="3175" indent="4763" algn="ctr" eaLnBrk="1" hangingPunct="1">
              <a:buFontTx/>
              <a:buNone/>
            </a:pPr>
            <a:r>
              <a:rPr lang="en-US" altLang="en-US" b="1" dirty="0" smtClean="0">
                <a:solidFill>
                  <a:srgbClr val="000000"/>
                </a:solidFill>
              </a:rPr>
              <a:t>Chapter 24</a:t>
            </a:r>
            <a:r>
              <a:rPr lang="en-US" altLang="en-US" dirty="0" smtClean="0">
                <a:solidFill>
                  <a:srgbClr val="000000"/>
                </a:solidFill>
              </a:rPr>
              <a:t>:</a:t>
            </a:r>
          </a:p>
          <a:p>
            <a:pPr marL="3175" indent="4763" algn="ctr" eaLnBrk="1" hangingPunct="1">
              <a:buFontTx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Industrial Hygienist</a:t>
            </a:r>
            <a:endParaRPr lang="en-US" altLang="en-US" dirty="0" smtClean="0"/>
          </a:p>
          <a:p>
            <a:pPr marL="3175" indent="4763" algn="ctr" eaLnBrk="1" hangingPunct="1">
              <a:buFontTx/>
              <a:buNone/>
            </a:pPr>
            <a:endParaRPr lang="en-US" altLang="en-US" sz="16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3175" indent="4763" algn="ctr" eaLnBrk="1" hangingPunct="1">
              <a:buFontTx/>
              <a:buNone/>
            </a:pPr>
            <a:endParaRPr lang="en-US" altLang="en-US" sz="1600" dirty="0">
              <a:solidFill>
                <a:srgbClr val="000000"/>
              </a:solidFill>
              <a:latin typeface="Calibri" pitchFamily="34" charset="0"/>
            </a:endParaRPr>
          </a:p>
          <a:p>
            <a:pPr marL="3175" indent="4763" algn="ctr" eaLnBrk="1" hangingPunct="1">
              <a:buFontTx/>
              <a:buNone/>
            </a:pPr>
            <a:endParaRPr lang="en-US" altLang="en-US" sz="16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3175" indent="4763" algn="ctr" eaLnBrk="1" hangingPunct="1">
              <a:buFontTx/>
              <a:buNone/>
            </a:pPr>
            <a:r>
              <a:rPr lang="en-US" altLang="en-US" sz="1600" dirty="0" smtClean="0"/>
              <a:t>Compiled by Janvier Gasana</a:t>
            </a:r>
          </a:p>
          <a:p>
            <a:pPr marL="3175" indent="4763" algn="ctr" eaLnBrk="1" hangingPunct="1">
              <a:buFontTx/>
              <a:buNone/>
            </a:pPr>
            <a:r>
              <a:rPr lang="en-US" altLang="en-US" sz="1600" dirty="0" smtClean="0"/>
              <a:t>Associate Professor, Environmental &amp; Occupational Health</a:t>
            </a:r>
          </a:p>
          <a:p>
            <a:pPr marL="3175" indent="4763" algn="ctr" eaLnBrk="1" hangingPunct="1">
              <a:buFontTx/>
              <a:buNone/>
            </a:pPr>
            <a:r>
              <a:rPr lang="en-US" altLang="en-US" sz="1600" dirty="0" smtClean="0"/>
              <a:t>Florida International University</a:t>
            </a:r>
            <a:endParaRPr lang="en-US" altLang="en-US" sz="16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 smtClean="0"/>
              <a:t>Industrial Hygiene Manager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 smtClean="0"/>
              <a:t>In an industry setting, the IH manager:</a:t>
            </a:r>
          </a:p>
          <a:p>
            <a:pPr lvl="1">
              <a:spcAft>
                <a:spcPts val="600"/>
              </a:spcAft>
            </a:pPr>
            <a:r>
              <a:rPr lang="en-US" altLang="en-US" dirty="0" smtClean="0"/>
              <a:t>supervises technical/support staff in the SHE department</a:t>
            </a:r>
          </a:p>
          <a:p>
            <a:pPr lvl="1">
              <a:spcAft>
                <a:spcPts val="600"/>
              </a:spcAft>
            </a:pPr>
            <a:r>
              <a:rPr lang="en-US" altLang="en-US" dirty="0" smtClean="0"/>
              <a:t>prepares budgets and plans </a:t>
            </a:r>
          </a:p>
          <a:p>
            <a:pPr lvl="1">
              <a:spcAft>
                <a:spcPts val="600"/>
              </a:spcAft>
            </a:pPr>
            <a:r>
              <a:rPr lang="en-US" altLang="en-US" dirty="0" smtClean="0"/>
              <a:t>is familiar with government agencies related to operation</a:t>
            </a:r>
          </a:p>
          <a:p>
            <a:pPr lvl="1">
              <a:spcAft>
                <a:spcPts val="600"/>
              </a:spcAft>
            </a:pPr>
            <a:r>
              <a:rPr lang="en-US" altLang="en-US" dirty="0" smtClean="0"/>
              <a:t>relates IH operations to research and development, production, environmental, and other departments or functions</a:t>
            </a:r>
          </a:p>
          <a:p>
            <a:pPr lvl="1">
              <a:spcAft>
                <a:spcPts val="600"/>
              </a:spcAft>
            </a:pPr>
            <a:r>
              <a:rPr lang="en-US" altLang="en-US" dirty="0" smtClean="0"/>
              <a:t>prepares appropriate reports</a:t>
            </a:r>
          </a:p>
          <a:p>
            <a:pPr>
              <a:spcAft>
                <a:spcPts val="600"/>
              </a:spcAft>
            </a:pPr>
            <a:r>
              <a:rPr lang="en-US" altLang="en-US" dirty="0" smtClean="0"/>
              <a:t>The </a:t>
            </a:r>
            <a:r>
              <a:rPr lang="en-US" altLang="en-US" dirty="0" smtClean="0"/>
              <a:t>IH manager establishes priorities and initiates appropriate corrective action. </a:t>
            </a:r>
          </a:p>
          <a:p>
            <a:pPr>
              <a:spcAft>
                <a:spcPts val="600"/>
              </a:spcAft>
            </a:pPr>
            <a:r>
              <a:rPr lang="en-US" altLang="en-US" dirty="0" smtClean="0"/>
              <a:t>The industrial hygienist and IH manager must both be effective communicators.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53400" cy="6858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 smtClean="0"/>
              <a:t>Certified Industrial Hygienist (CIH)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 smtClean="0"/>
              <a:t>To be a CIH, an individual must meet rigorous standards of education and experience before proving technical knowledge in comprehensive practice of IH.</a:t>
            </a:r>
          </a:p>
          <a:p>
            <a:pPr lvl="1">
              <a:spcAft>
                <a:spcPts val="600"/>
              </a:spcAft>
            </a:pPr>
            <a:r>
              <a:rPr lang="en-US" altLang="en-US" dirty="0" smtClean="0"/>
              <a:t>Exams are offered nationwide at commercial testing centers. </a:t>
            </a:r>
          </a:p>
          <a:p>
            <a:pPr>
              <a:spcAft>
                <a:spcPts val="600"/>
              </a:spcAft>
            </a:pPr>
            <a:r>
              <a:rPr lang="en-US" altLang="en-US" dirty="0" smtClean="0"/>
              <a:t>All CIHs must actively work to maintain their certification by earning a specified number of certification maintenance points during 5-year cycle.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 smtClean="0"/>
              <a:t>Training Plan for Entry-Level </a:t>
            </a:r>
            <a:br>
              <a:rPr lang="en-US" dirty="0" smtClean="0"/>
            </a:br>
            <a:r>
              <a:rPr lang="en-US" dirty="0" smtClean="0"/>
              <a:t>OSHA Industrial Hygienists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 smtClean="0"/>
              <a:t>Each newly hired CSHO must complete a minimum of 8 courses offered by the OSHA Training Institute (OTI) during first </a:t>
            </a:r>
            <a:r>
              <a:rPr lang="en-US" altLang="en-US" dirty="0" smtClean="0"/>
              <a:t>three </a:t>
            </a:r>
            <a:r>
              <a:rPr lang="en-US" altLang="en-US" dirty="0" smtClean="0"/>
              <a:t>years.</a:t>
            </a:r>
          </a:p>
          <a:p>
            <a:pPr>
              <a:spcAft>
                <a:spcPts val="600"/>
              </a:spcAft>
            </a:pPr>
            <a:r>
              <a:rPr lang="en-US" altLang="en-US" dirty="0" smtClean="0"/>
              <a:t>Directorate of Training &amp; Education is responsible for providing programs to educate and train OSHA compliance personnel in skills and knowledge required to perform their duties.</a:t>
            </a:r>
          </a:p>
          <a:p>
            <a:pPr>
              <a:buFont typeface="Arial" pitchFamily="34" charset="0"/>
              <a:buNone/>
            </a:pPr>
            <a:endParaRPr lang="en-US" alt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CSHO Training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altLang="en-US" dirty="0" smtClean="0"/>
              <a:t>First three years of training include:</a:t>
            </a:r>
          </a:p>
          <a:p>
            <a:pPr marL="731837" lvl="1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dirty="0" smtClean="0"/>
              <a:t>Planning, developing, and conducting agency technical &amp; specialized training courses and seminars</a:t>
            </a:r>
          </a:p>
          <a:p>
            <a:pPr marL="731837" lvl="1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dirty="0" smtClean="0"/>
              <a:t>Conducting needs assessments and gap analyses to identify training needs for compliance personnel</a:t>
            </a:r>
          </a:p>
          <a:p>
            <a:pPr marL="731837" lvl="1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dirty="0" smtClean="0"/>
              <a:t>Developing classroom and technology-enabled training products designed to support training and development of CSHOs</a:t>
            </a:r>
          </a:p>
          <a:p>
            <a:pPr marL="731837" lvl="1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dirty="0" smtClean="0"/>
              <a:t>Maintaining and updating competency-based training information on OSHA Intranet to assist CSHOs in selecting OSHA Training Institute courses and other training and development opportunities that match his/her Individual Development Plans (IDPs) and other professional development needs</a:t>
            </a:r>
          </a:p>
          <a:p>
            <a:pPr marL="457200" indent="-457200">
              <a:defRPr/>
            </a:pPr>
            <a:endParaRPr lang="en-US" altLang="en-US" dirty="0" smtClean="0"/>
          </a:p>
          <a:p>
            <a:pPr marL="457200" indent="-457200">
              <a:defRPr/>
            </a:pPr>
            <a:endParaRPr lang="en-US" alt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 smtClean="0"/>
              <a:t>CSHO Training (cont.)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305800" cy="5181600"/>
          </a:xfrm>
        </p:spPr>
        <p:txBody>
          <a:bodyPr/>
          <a:lstStyle/>
          <a:p>
            <a:pPr marL="1003300" lvl="2" indent="-457200">
              <a:spcAft>
                <a:spcPts val="600"/>
              </a:spcAft>
              <a:buFont typeface="Arial" pitchFamily="34" charset="0"/>
              <a:buAutoNum type="arabicPeriod" startAt="5"/>
            </a:pPr>
            <a:r>
              <a:rPr lang="en-US" altLang="en-US" sz="2000" dirty="0" smtClean="0"/>
              <a:t>Maintaining and updating technology-enabled OTI course catalog on OSHA Intranet</a:t>
            </a:r>
          </a:p>
          <a:p>
            <a:pPr marL="1003300" lvl="2" indent="-457200">
              <a:spcAft>
                <a:spcPts val="600"/>
              </a:spcAft>
              <a:buFont typeface="Arial" pitchFamily="34" charset="0"/>
              <a:buAutoNum type="arabicPeriod" startAt="5"/>
            </a:pPr>
            <a:r>
              <a:rPr lang="en-US" altLang="en-US" sz="2000" dirty="0" smtClean="0"/>
              <a:t>Conducting evaluations of training courses &amp; programs designed for compliance personnel </a:t>
            </a:r>
          </a:p>
          <a:p>
            <a:pPr marL="1003300" lvl="2" indent="-457200">
              <a:spcAft>
                <a:spcPts val="600"/>
              </a:spcAft>
              <a:buFont typeface="Arial" pitchFamily="34" charset="0"/>
              <a:buAutoNum type="arabicPeriod" startAt="5"/>
            </a:pPr>
            <a:r>
              <a:rPr lang="en-US" altLang="en-US" sz="2000" dirty="0" smtClean="0"/>
              <a:t>Keeping CSHO’s training records to reflect waived required training &amp; time extensions for required training and alternative training for #8200 Incident Command System I-200 course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Education and Training Programs 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4953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 smtClean="0"/>
              <a:t>Education and training programs for IH include professional school training, graduate curricula, and continuing education (short courses). </a:t>
            </a:r>
          </a:p>
          <a:p>
            <a:pPr>
              <a:spcAft>
                <a:spcPts val="600"/>
              </a:spcAft>
            </a:pPr>
            <a:r>
              <a:rPr lang="en-US" altLang="en-US" dirty="0" smtClean="0"/>
              <a:t>Professional school curricula in IH generally culminate in Master of Science or Master of Public Health degree.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 smtClean="0"/>
              <a:t>Educational Resource Centers 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5105400"/>
          </a:xfrm>
        </p:spPr>
        <p:txBody>
          <a:bodyPr/>
          <a:lstStyle/>
          <a:p>
            <a:r>
              <a:rPr lang="en-US" altLang="en-US" dirty="0" smtClean="0"/>
              <a:t>Congress authorized creation of up to 20 ERCs in 1976</a:t>
            </a:r>
          </a:p>
          <a:p>
            <a:r>
              <a:rPr lang="en-US" altLang="en-US" dirty="0" smtClean="0"/>
              <a:t>Provide continuing education to OSH professionals</a:t>
            </a:r>
          </a:p>
          <a:p>
            <a:pPr lvl="1"/>
            <a:r>
              <a:rPr lang="en-US" altLang="en-US" dirty="0" smtClean="0"/>
              <a:t>combine </a:t>
            </a:r>
            <a:r>
              <a:rPr lang="en-US" altLang="en-US" dirty="0" smtClean="0"/>
              <a:t>medical, IH, safety, and nursing training</a:t>
            </a:r>
          </a:p>
          <a:p>
            <a:pPr lvl="1"/>
            <a:r>
              <a:rPr lang="en-US" altLang="en-US" dirty="0" smtClean="0"/>
              <a:t>all </a:t>
            </a:r>
            <a:r>
              <a:rPr lang="en-US" altLang="en-US" dirty="0" smtClean="0"/>
              <a:t>centers located in universities</a:t>
            </a:r>
          </a:p>
          <a:p>
            <a:r>
              <a:rPr lang="en-US" altLang="en-US" dirty="0" smtClean="0"/>
              <a:t>NIOSH provides half of financial support for OSH training programs</a:t>
            </a:r>
          </a:p>
          <a:p>
            <a:r>
              <a:rPr lang="en-US" altLang="en-US" dirty="0" smtClean="0"/>
              <a:t>Not the same as OSHA Training Institute (OTI) education centers</a:t>
            </a:r>
          </a:p>
          <a:p>
            <a:pPr lvl="1"/>
            <a:r>
              <a:rPr lang="en-US" altLang="en-US" dirty="0" smtClean="0"/>
              <a:t>designated nonprofit organizations offer most frequently requested OSHA Training Institute courses for private sector and other federal agency personnel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8382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Educational Curricula 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/>
          <a:lstStyle/>
          <a:p>
            <a:r>
              <a:rPr lang="en-US" altLang="en-US" dirty="0" smtClean="0"/>
              <a:t>Accrediting Board of Engineering and </a:t>
            </a:r>
            <a:br>
              <a:rPr lang="en-US" altLang="en-US" dirty="0" smtClean="0"/>
            </a:br>
            <a:r>
              <a:rPr lang="en-US" altLang="en-US" dirty="0" smtClean="0"/>
              <a:t>Technology (ABET) accredits master’s and</a:t>
            </a:r>
            <a:br>
              <a:rPr lang="en-US" altLang="en-US" dirty="0" smtClean="0"/>
            </a:br>
            <a:r>
              <a:rPr lang="en-US" altLang="en-US" dirty="0" smtClean="0"/>
              <a:t>bachelor’s programs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Academy of Industrial Hygiene is </a:t>
            </a:r>
            <a:r>
              <a:rPr lang="en-US" altLang="en-US" dirty="0" smtClean="0"/>
              <a:t>lead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organization for submitting program criteria </a:t>
            </a:r>
          </a:p>
          <a:p>
            <a:r>
              <a:rPr lang="en-US" altLang="en-US" dirty="0" smtClean="0"/>
              <a:t>General criteria for </a:t>
            </a:r>
            <a:r>
              <a:rPr lang="en-US" altLang="en-US" dirty="0" smtClean="0"/>
              <a:t>bachelor’s </a:t>
            </a:r>
            <a:r>
              <a:rPr lang="en-US" altLang="en-US" dirty="0" smtClean="0"/>
              <a:t>programs </a:t>
            </a:r>
          </a:p>
          <a:p>
            <a:pPr lvl="1"/>
            <a:r>
              <a:rPr lang="en-US" altLang="en-US" dirty="0" smtClean="0"/>
              <a:t>ABET required criteria to be in terms of outcome measures instead of semester hours </a:t>
            </a:r>
          </a:p>
          <a:p>
            <a:pPr lvl="1"/>
            <a:r>
              <a:rPr lang="en-US" altLang="en-US" dirty="0" smtClean="0"/>
              <a:t>institutions </a:t>
            </a:r>
            <a:r>
              <a:rPr lang="en-US" altLang="en-US" dirty="0" smtClean="0"/>
              <a:t>required to evaluate and monitor students to determine if program meets objectives and students meet program requirements</a:t>
            </a:r>
          </a:p>
        </p:txBody>
      </p:sp>
      <p:sp>
        <p:nvSpPr>
          <p:cNvPr id="29700" name="TextBox 3"/>
          <p:cNvSpPr txBox="1">
            <a:spLocks noChangeArrowheads="1"/>
          </p:cNvSpPr>
          <p:nvPr/>
        </p:nvSpPr>
        <p:spPr bwMode="auto">
          <a:xfrm>
            <a:off x="7069138" y="1524000"/>
            <a:ext cx="1541462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>
              <a:solidFill>
                <a:srgbClr val="475761"/>
              </a:solidFill>
              <a:latin typeface="Trump Mediaeval" charset="0"/>
            </a:endParaRPr>
          </a:p>
        </p:txBody>
      </p:sp>
      <p:sp>
        <p:nvSpPr>
          <p:cNvPr id="29701" name="AutoShape 8" descr="http://www.abet.org/uploadedImages/Accreditation/Already_Accredited/Promoting_Your_Accreditation/Accredited-ETAC-Web.jpg"/>
          <p:cNvSpPr>
            <a:spLocks noChangeAspect="1" noChangeArrowheads="1"/>
          </p:cNvSpPr>
          <p:nvPr/>
        </p:nvSpPr>
        <p:spPr bwMode="auto">
          <a:xfrm>
            <a:off x="0" y="-3349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>
              <a:solidFill>
                <a:srgbClr val="475761"/>
              </a:solidFill>
              <a:latin typeface="Trump Mediaeval" charset="0"/>
            </a:endParaRPr>
          </a:p>
        </p:txBody>
      </p:sp>
      <p:pic>
        <p:nvPicPr>
          <p:cNvPr id="2970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606550"/>
            <a:ext cx="16764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Continuing Education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/>
          <a:lstStyle/>
          <a:p>
            <a:r>
              <a:rPr lang="en-US" altLang="en-US" dirty="0" smtClean="0"/>
              <a:t>Universities offer coursework leading to degrees or short courses on specific IH topics.</a:t>
            </a:r>
          </a:p>
          <a:p>
            <a:r>
              <a:rPr lang="en-US" altLang="en-US" smtClean="0"/>
              <a:t>Many NIOSH ERCs offer courses leading to academic degrees and short courses. </a:t>
            </a:r>
          </a:p>
          <a:p>
            <a:r>
              <a:rPr lang="en-US" altLang="en-US" dirty="0" smtClean="0"/>
              <a:t>Many non-profit and for-profit training organizations provide  short courses</a:t>
            </a:r>
          </a:p>
          <a:p>
            <a:pPr lvl="1"/>
            <a:r>
              <a:rPr lang="en-US" altLang="en-US" dirty="0" smtClean="0"/>
              <a:t>National Safety Council</a:t>
            </a:r>
          </a:p>
          <a:p>
            <a:pPr lvl="1"/>
            <a:r>
              <a:rPr lang="en-US" altLang="en-US" dirty="0" smtClean="0"/>
              <a:t>Professional IH and safety societies</a:t>
            </a:r>
          </a:p>
          <a:p>
            <a:pPr lvl="1"/>
            <a:r>
              <a:rPr lang="en-US" altLang="en-US" dirty="0" smtClean="0"/>
              <a:t>Consulting firms</a:t>
            </a:r>
          </a:p>
          <a:p>
            <a:r>
              <a:rPr lang="en-US" altLang="en-US" dirty="0" smtClean="0"/>
              <a:t>Self-paced educational activities available on Internet, CDs, video conferencing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Introduction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Industrial hygienists:</a:t>
            </a:r>
          </a:p>
          <a:p>
            <a:pPr lvl="1"/>
            <a:r>
              <a:rPr lang="en-US" altLang="en-US" sz="1800" smtClean="0"/>
              <a:t>Are scientists, engineers, and public health professionals committed to protecting the health of people in the workplace and the community. </a:t>
            </a:r>
          </a:p>
          <a:p>
            <a:pPr lvl="1"/>
            <a:r>
              <a:rPr lang="en-US" altLang="en-US" sz="1800" smtClean="0"/>
              <a:t>Must be competent in a variety of scientific fields principally chemistry, engineering, physics, toxicology, and biology as well as the fundamentals of occupa­tional medicine. </a:t>
            </a:r>
          </a:p>
          <a:p>
            <a:pPr lvl="1"/>
            <a:r>
              <a:rPr lang="en-US" altLang="en-US" sz="1800" smtClean="0"/>
              <a:t>Trained initially in one of these fields, most industrial hygienists acquire knowledge of the other allied disciplines by experience and postgraduate study. </a:t>
            </a:r>
          </a:p>
          <a:p>
            <a:pPr>
              <a:buFont typeface="Arial" pitchFamily="34" charset="0"/>
              <a:buNone/>
            </a:pPr>
            <a:endParaRPr lang="en-US" altLang="en-US" sz="200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American Industrial Hygiene Association’s (AIHA) definition</a:t>
            </a:r>
          </a:p>
          <a:p>
            <a:pPr lvl="1" indent="0" eaLnBrk="1" hangingPunct="1">
              <a:buFontTx/>
              <a:buNone/>
              <a:defRPr/>
            </a:pPr>
            <a:r>
              <a:rPr lang="en-US" altLang="en-US" i="1" dirty="0" smtClean="0"/>
              <a:t>“</a:t>
            </a:r>
            <a:r>
              <a:rPr lang="en-US" altLang="en-US" sz="1800" i="1" dirty="0" smtClean="0"/>
              <a:t>The science and art devoted to the anticipation, recognition, evaluation, and control of those environmental factors that may cause sickness, impaired health and well-being, or significant discomfort among workers or among citizens of the community.”</a:t>
            </a:r>
          </a:p>
          <a:p>
            <a:pPr lvl="1" indent="0" eaLnBrk="1" hangingPunct="1">
              <a:buFontTx/>
              <a:buNone/>
              <a:defRPr/>
            </a:pPr>
            <a:endParaRPr lang="en-US" altLang="en-US" i="1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altLang="en-US" dirty="0" smtClean="0"/>
              <a:t>Industrial hygienist’s goal</a:t>
            </a:r>
          </a:p>
          <a:p>
            <a:pPr marL="463550" lvl="1" indent="0" algn="just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altLang="en-US" sz="1800" i="1" dirty="0" smtClean="0"/>
              <a:t>“To keep workers, their families, and the community healthy and safe. Industrial hygienists play a vital part in ensuring that federal, state, and local laws and regulations are followed in the work environment.”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i="1" dirty="0" smtClean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4" name="AutoShape 5"/>
          <p:cNvSpPr>
            <a:spLocks noGrp="1" noChangeArrowheads="1"/>
          </p:cNvSpPr>
          <p:nvPr>
            <p:ph type="title"/>
          </p:nvPr>
        </p:nvSpPr>
        <p:spPr>
          <a:xfrm>
            <a:off x="457200" y="455613"/>
            <a:ext cx="7769225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Definition of Industrial Hygiene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287338" lvl="3" indent="-287338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400" dirty="0" smtClean="0"/>
              <a:t>Investigate and examine the workplace for hazards and potential dangers.</a:t>
            </a:r>
          </a:p>
          <a:p>
            <a:pPr marL="287338" lvl="3" indent="-287338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400" dirty="0" smtClean="0"/>
              <a:t>Conduct scientific research to provide data on possible </a:t>
            </a:r>
            <a:br>
              <a:rPr lang="en-US" altLang="en-US" sz="2400" dirty="0" smtClean="0"/>
            </a:br>
            <a:r>
              <a:rPr lang="en-US" altLang="en-US" sz="2400" dirty="0" smtClean="0"/>
              <a:t>harmful conditions in the workplace.</a:t>
            </a:r>
          </a:p>
          <a:p>
            <a:pPr marL="287338" lvl="3" indent="-287338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400" dirty="0" smtClean="0"/>
              <a:t>Train and educate the community about job-related risks.</a:t>
            </a:r>
          </a:p>
          <a:p>
            <a:pPr marL="287338" lvl="3" indent="-287338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400" dirty="0" smtClean="0"/>
              <a:t>Advise government officials and participate in the development of regulations to ensure the health and safety of workers and their families.</a:t>
            </a:r>
          </a:p>
          <a:p>
            <a:pPr marL="287338" lvl="3" indent="-287338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400" dirty="0" smtClean="0"/>
              <a:t>Ensure that workers are properly following health and safety procedures.</a:t>
            </a:r>
          </a:p>
          <a:p>
            <a:pPr marL="0" lvl="3" indent="0" algn="just" eaLnBrk="1" hangingPunct="1">
              <a:lnSpc>
                <a:spcPct val="90000"/>
              </a:lnSpc>
              <a:defRPr/>
            </a:pPr>
            <a:endParaRPr lang="en-US" altLang="en-US" sz="2000" i="1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altLang="en-US" sz="2000" i="1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altLang="en-US" sz="2000" dirty="0" smtClean="0">
              <a:latin typeface="Calibri" panose="020F0502020204030204" pitchFamily="34" charset="0"/>
            </a:endParaRPr>
          </a:p>
        </p:txBody>
      </p:sp>
      <p:sp>
        <p:nvSpPr>
          <p:cNvPr id="3" name="AutoShape 5"/>
          <p:cNvSpPr>
            <a:spLocks noGrp="1" noChangeArrowheads="1"/>
          </p:cNvSpPr>
          <p:nvPr>
            <p:ph type="title"/>
          </p:nvPr>
        </p:nvSpPr>
        <p:spPr>
          <a:xfrm>
            <a:off x="457200" y="455613"/>
            <a:ext cx="7769225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Typical Roles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/>
              <a:t>Typical </a:t>
            </a:r>
            <a:r>
              <a:rPr lang="en-US" dirty="0" smtClean="0"/>
              <a:t>Roles (cont.)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altLang="en-US" dirty="0" smtClean="0"/>
              <a:t>Many specialize in specific </a:t>
            </a:r>
            <a:r>
              <a:rPr lang="en-US" altLang="en-US" dirty="0" err="1" smtClean="0"/>
              <a:t>subdisciplines</a:t>
            </a:r>
            <a:r>
              <a:rPr lang="en-US" altLang="en-US" dirty="0" smtClean="0"/>
              <a:t> such as:</a:t>
            </a:r>
          </a:p>
          <a:p>
            <a:pPr lvl="1">
              <a:spcAft>
                <a:spcPts val="600"/>
              </a:spcAft>
              <a:defRPr/>
            </a:pPr>
            <a:r>
              <a:rPr lang="en-US" altLang="en-US" dirty="0" smtClean="0"/>
              <a:t>toxicology, epidemiology, chemistry, ergonomics, acoustics, ventilation engineering, and statistics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dirty="0" smtClean="0"/>
              <a:t>Work often overlaps with:</a:t>
            </a:r>
          </a:p>
          <a:p>
            <a:pPr lvl="1">
              <a:spcAft>
                <a:spcPts val="600"/>
              </a:spcAft>
              <a:defRPr/>
            </a:pPr>
            <a:r>
              <a:rPr lang="en-US" altLang="en-US" dirty="0" smtClean="0"/>
              <a:t>safety professionals, health physicists, engineers, and others in the fields of air pollution, water pollution, solid waste disposal, and disaster planning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altLang="en-US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6858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 smtClean="0"/>
              <a:t>Responsibilities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/>
          <a:lstStyle/>
          <a:p>
            <a:pPr marL="177800" lvl="1" indent="-177800">
              <a:spcAft>
                <a:spcPts val="600"/>
              </a:spcAft>
            </a:pPr>
            <a:r>
              <a:rPr lang="en-US" altLang="en-US" sz="2100" smtClean="0"/>
              <a:t>Direct industrial hygiene program.</a:t>
            </a:r>
          </a:p>
          <a:p>
            <a:pPr marL="177800" lvl="1" indent="-177800">
              <a:spcAft>
                <a:spcPts val="600"/>
              </a:spcAft>
            </a:pPr>
            <a:r>
              <a:rPr lang="en-US" altLang="en-US" sz="2100" smtClean="0"/>
              <a:t>Examine work environment.</a:t>
            </a:r>
          </a:p>
          <a:p>
            <a:pPr marL="177800" lvl="1" indent="-177800">
              <a:spcAft>
                <a:spcPts val="600"/>
              </a:spcAft>
            </a:pPr>
            <a:r>
              <a:rPr lang="en-US" altLang="en-US" sz="2100" smtClean="0"/>
              <a:t>Make appropriate measurements to determine magnitude of exposure or nuisance to workers and public.</a:t>
            </a:r>
          </a:p>
          <a:p>
            <a:pPr marL="177800" lvl="1" indent="-177800">
              <a:spcAft>
                <a:spcPts val="600"/>
              </a:spcAft>
            </a:pPr>
            <a:r>
              <a:rPr lang="en-US" altLang="en-US" sz="2100" smtClean="0"/>
              <a:t>Present expert testimony before courts of law, hearing boards, workers’ compensation commissions, regulatory agencies, and legally appointed investigative bodies.</a:t>
            </a:r>
          </a:p>
          <a:p>
            <a:pPr marL="177800" lvl="1" indent="-177800">
              <a:spcAft>
                <a:spcPts val="600"/>
              </a:spcAft>
            </a:pPr>
            <a:r>
              <a:rPr lang="en-US" altLang="en-US" sz="2100" smtClean="0"/>
              <a:t>Prepare appropriate text for labels and precautionary information for materials and products to be used by workers and the public.</a:t>
            </a:r>
          </a:p>
          <a:p>
            <a:pPr marL="177800" lvl="1" indent="-177800">
              <a:spcAft>
                <a:spcPts val="600"/>
              </a:spcAft>
            </a:pPr>
            <a:r>
              <a:rPr lang="en-US" altLang="en-US" sz="2100" smtClean="0"/>
              <a:t>Conduct programs for the education of workers and the public in the prevention of occupational disease and community nuisance.</a:t>
            </a:r>
          </a:p>
          <a:p>
            <a:pPr marL="177800" indent="-177800">
              <a:spcAft>
                <a:spcPts val="600"/>
              </a:spcAft>
            </a:pPr>
            <a:endParaRPr lang="en-US" altLang="en-US" sz="2000" smtClean="0"/>
          </a:p>
          <a:p>
            <a:pPr marL="177800" indent="-177800">
              <a:spcAft>
                <a:spcPts val="600"/>
              </a:spcAft>
            </a:pPr>
            <a:endParaRPr lang="en-US" altLang="en-US" sz="20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53400" cy="8382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 smtClean="0"/>
              <a:t>Job Descriptions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82000" cy="5029200"/>
          </a:xfrm>
        </p:spPr>
        <p:txBody>
          <a:bodyPr/>
          <a:lstStyle/>
          <a:p>
            <a:r>
              <a:rPr lang="en-US" altLang="en-US" smtClean="0"/>
              <a:t>Job descriptions and titles of industrial hygiene personnel are often similar to those of safety personnel. </a:t>
            </a:r>
          </a:p>
          <a:p>
            <a:r>
              <a:rPr lang="en-US" altLang="en-US" smtClean="0"/>
              <a:t>They have evolved to reflect more team-oriented, entrepreneurial, and consultative approaches to safety and health management. </a:t>
            </a:r>
          </a:p>
          <a:p>
            <a:r>
              <a:rPr lang="en-US" altLang="en-US" smtClean="0"/>
              <a:t>An entry-level employee may be called safety or health technologist or technician. </a:t>
            </a:r>
          </a:p>
          <a:p>
            <a:pPr lvl="1"/>
            <a:r>
              <a:rPr lang="en-US" altLang="en-US" smtClean="0"/>
              <a:t>employee evaluates hazards and operations using a few instruments, and investigates minor incidents involving occupational health issues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12954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 smtClean="0"/>
              <a:t>Occupational Health and Safety Technologist (OHST)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534400" cy="4267200"/>
          </a:xfrm>
        </p:spPr>
        <p:txBody>
          <a:bodyPr/>
          <a:lstStyle/>
          <a:p>
            <a:r>
              <a:rPr lang="en-US" altLang="en-US" smtClean="0"/>
              <a:t>Examples of OHS technologist activities: </a:t>
            </a:r>
          </a:p>
          <a:p>
            <a:pPr lvl="1"/>
            <a:r>
              <a:rPr lang="en-US" altLang="en-US" smtClean="0"/>
              <a:t>safety inspections</a:t>
            </a:r>
          </a:p>
          <a:p>
            <a:pPr lvl="1"/>
            <a:r>
              <a:rPr lang="en-US" altLang="en-US" smtClean="0"/>
              <a:t>industrial hygiene monitoring </a:t>
            </a:r>
          </a:p>
          <a:p>
            <a:pPr lvl="1"/>
            <a:r>
              <a:rPr lang="en-US" altLang="en-US" smtClean="0"/>
              <a:t>organizing and conducting health and safety training</a:t>
            </a:r>
          </a:p>
          <a:p>
            <a:pPr lvl="1"/>
            <a:r>
              <a:rPr lang="en-US" altLang="en-US" smtClean="0"/>
              <a:t>investigating and maintaining records of occupational accidents, incidents, injuries, and ill­nesses</a:t>
            </a:r>
          </a:p>
          <a:p>
            <a:r>
              <a:rPr lang="en-US" altLang="en-US" smtClean="0"/>
              <a:t>Candidates for OHST need:</a:t>
            </a:r>
          </a:p>
          <a:p>
            <a:pPr lvl="1"/>
            <a:r>
              <a:rPr lang="en-US" altLang="en-US" smtClean="0"/>
              <a:t>5 years of experience in OSH activities, with those activities comprising at least 35% of job duties</a:t>
            </a:r>
          </a:p>
          <a:p>
            <a:pPr lvl="1"/>
            <a:r>
              <a:rPr lang="en-US" altLang="en-US" smtClean="0"/>
              <a:t>to pass OHST examination</a:t>
            </a:r>
          </a:p>
          <a:p>
            <a:pPr lvl="1"/>
            <a:r>
              <a:rPr lang="en-US" altLang="en-US" smtClean="0"/>
              <a:t>completion of Certification Maintenance requirements every 5 years.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 smtClean="0"/>
              <a:t>Industrial Hygienist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953000"/>
          </a:xfrm>
        </p:spPr>
        <p:txBody>
          <a:bodyPr/>
          <a:lstStyle/>
          <a:p>
            <a:r>
              <a:rPr lang="en-US" altLang="en-US" dirty="0" smtClean="0"/>
              <a:t>An industrial hygienist is somewhat more experienced and skilled than a technician and functions similar to a safety engineer. </a:t>
            </a:r>
          </a:p>
          <a:p>
            <a:r>
              <a:rPr lang="en-US" altLang="en-US" dirty="0" smtClean="0"/>
              <a:t>An industrial hygiene manager or supervisor traditionally has duties similar to those of a safety director and may manage entire IH program.  </a:t>
            </a:r>
          </a:p>
          <a:p>
            <a:r>
              <a:rPr lang="en-US" altLang="en-US" dirty="0" smtClean="0"/>
              <a:t>Many facilities may have reduced the size of their SHE</a:t>
            </a:r>
            <a:br>
              <a:rPr lang="en-US" altLang="en-US" dirty="0" smtClean="0"/>
            </a:br>
            <a:r>
              <a:rPr lang="en-US" altLang="en-US" dirty="0" smtClean="0"/>
              <a:t>departments, and instead rely on </a:t>
            </a:r>
            <a:r>
              <a:rPr lang="en-US" altLang="en-US" dirty="0" smtClean="0"/>
              <a:t>outside </a:t>
            </a:r>
            <a:r>
              <a:rPr lang="en-US" altLang="en-US" dirty="0" smtClean="0"/>
              <a:t>contractors to provide </a:t>
            </a:r>
            <a:r>
              <a:rPr lang="en-US" altLang="en-US" dirty="0" smtClean="0"/>
              <a:t>personnel </a:t>
            </a:r>
            <a:r>
              <a:rPr lang="en-US" altLang="en-US" dirty="0" smtClean="0"/>
              <a:t>and skills necessary for </a:t>
            </a:r>
            <a:r>
              <a:rPr lang="en-US" altLang="en-US" dirty="0" smtClean="0"/>
              <a:t>various </a:t>
            </a:r>
            <a:r>
              <a:rPr lang="en-US" altLang="en-US" dirty="0" smtClean="0"/>
              <a:t>IH projects.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7CC680A97E1C40AF050045783C8667" ma:contentTypeVersion="0" ma:contentTypeDescription="Create a new document." ma:contentTypeScope="" ma:versionID="3812dd1121bf833e8deae658c465e2c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856c988c67c08041d1f76481abc744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HeadLin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3032FE-DAA4-450E-87AE-4132158D576C}"/>
</file>

<file path=customXml/itemProps2.xml><?xml version="1.0" encoding="utf-8"?>
<ds:datastoreItem xmlns:ds="http://schemas.openxmlformats.org/officeDocument/2006/customXml" ds:itemID="{AD633C53-8855-4689-A979-CCCFE5A5FF83}"/>
</file>

<file path=customXml/itemProps3.xml><?xml version="1.0" encoding="utf-8"?>
<ds:datastoreItem xmlns:ds="http://schemas.openxmlformats.org/officeDocument/2006/customXml" ds:itemID="{BA3CAD59-3224-45FA-A690-9DFF6F9316EE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19215</TotalTime>
  <Words>1102</Words>
  <Application>Microsoft Office PowerPoint</Application>
  <PresentationFormat>On-screen Show (4:3)</PresentationFormat>
  <Paragraphs>115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Trump Mediaeval</vt:lpstr>
      <vt:lpstr>MS PGothic</vt:lpstr>
      <vt:lpstr>Arial</vt:lpstr>
      <vt:lpstr>Times</vt:lpstr>
      <vt:lpstr>Calibri</vt:lpstr>
      <vt:lpstr>Clarity</vt:lpstr>
      <vt:lpstr>Fundamentals of Industrial Hygiene 6th Edition  </vt:lpstr>
      <vt:lpstr>Introduction</vt:lpstr>
      <vt:lpstr>Definition of Industrial Hygiene</vt:lpstr>
      <vt:lpstr>Typical Roles</vt:lpstr>
      <vt:lpstr>Typical Roles (cont.)</vt:lpstr>
      <vt:lpstr>Responsibilities</vt:lpstr>
      <vt:lpstr>Job Descriptions</vt:lpstr>
      <vt:lpstr>Occupational Health and Safety Technologist (OHST)</vt:lpstr>
      <vt:lpstr>Industrial Hygienist </vt:lpstr>
      <vt:lpstr>Industrial Hygiene Manager</vt:lpstr>
      <vt:lpstr>Certified Industrial Hygienist (CIH)</vt:lpstr>
      <vt:lpstr>Training Plan for Entry-Level  OSHA Industrial Hygienists</vt:lpstr>
      <vt:lpstr>CSHO Training</vt:lpstr>
      <vt:lpstr>CSHO Training (cont.)</vt:lpstr>
      <vt:lpstr>Education and Training Programs </vt:lpstr>
      <vt:lpstr>Educational Resource Centers </vt:lpstr>
      <vt:lpstr>Educational Curricula </vt:lpstr>
      <vt:lpstr>Continuing Education</vt:lpstr>
    </vt:vector>
  </TitlesOfParts>
  <Company>John Wiley and Sons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Wiley &amp; Sons</dc:title>
  <dc:creator>Nicole Spiegel</dc:creator>
  <cp:lastModifiedBy>Deborah Meyer</cp:lastModifiedBy>
  <cp:revision>239</cp:revision>
  <dcterms:created xsi:type="dcterms:W3CDTF">2014-11-25T21:42:38Z</dcterms:created>
  <dcterms:modified xsi:type="dcterms:W3CDTF">2016-05-02T20:23:31Z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0x010100A87CC680A97E1C40AF050045783C8667</vt:lpwstr>
  </property>
</Properties>
</file>