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6"/>
  </p:notesMasterIdLst>
  <p:sldIdLst>
    <p:sldId id="297" r:id="rId2"/>
    <p:sldId id="258" r:id="rId3"/>
    <p:sldId id="260" r:id="rId4"/>
    <p:sldId id="261" r:id="rId5"/>
    <p:sldId id="264" r:id="rId6"/>
    <p:sldId id="263" r:id="rId7"/>
    <p:sldId id="262" r:id="rId8"/>
    <p:sldId id="265" r:id="rId9"/>
    <p:sldId id="266" r:id="rId10"/>
    <p:sldId id="283" r:id="rId11"/>
    <p:sldId id="284" r:id="rId12"/>
    <p:sldId id="285" r:id="rId13"/>
    <p:sldId id="282" r:id="rId14"/>
    <p:sldId id="267" r:id="rId15"/>
    <p:sldId id="270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2" r:id="rId26"/>
    <p:sldId id="278" r:id="rId27"/>
    <p:sldId id="279" r:id="rId28"/>
    <p:sldId id="281" r:id="rId29"/>
    <p:sldId id="287" r:id="rId30"/>
    <p:sldId id="289" r:id="rId31"/>
    <p:sldId id="291" r:id="rId32"/>
    <p:sldId id="288" r:id="rId33"/>
    <p:sldId id="290" r:id="rId34"/>
    <p:sldId id="29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4" autoAdjust="0"/>
    <p:restoredTop sz="94721" autoAdjust="0"/>
  </p:normalViewPr>
  <p:slideViewPr>
    <p:cSldViewPr>
      <p:cViewPr varScale="1">
        <p:scale>
          <a:sx n="70" d="100"/>
          <a:sy n="70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648C73-3741-4AAB-B7E2-BC96F01DE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601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3447A-EACA-421F-9BEF-E63A7BA14A54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A616296-84A9-4C12-A57A-0F53076BC39C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430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AC1576-ABD8-4AAA-B7C2-88A9A6327B22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87F8015-D6EE-4AF4-9D28-53754909C2E0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  <p:sp>
        <p:nvSpPr>
          <p:cNvPr id="5222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B6D84D-0088-407F-AAF8-677134CB45CA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D62858A-4727-4F23-A346-C16E96B78FCE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  <p:sp>
        <p:nvSpPr>
          <p:cNvPr id="5325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5737A5-4C08-4509-AE45-517135F4AFF8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3841941-DAE7-491E-8E64-4BCEDFF7EBA8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FD0858-1834-4EE4-A0D7-D2D1966F1EA5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4D5E5B3-360F-41CA-8521-C64A5B3AC85B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5530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BDFE53-636E-45B0-92E5-6593F22E98F1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3A3FB5A-CF49-49E3-BE6A-9CC0050CCC8D}" type="slidenum">
              <a:rPr lang="en-US" altLang="en-US" sz="1200"/>
              <a:pPr algn="r" eaLnBrk="1" hangingPunct="1"/>
              <a:t>21</a:t>
            </a:fld>
            <a:endParaRPr lang="en-US" altLang="en-US" sz="1200"/>
          </a:p>
        </p:txBody>
      </p:sp>
      <p:sp>
        <p:nvSpPr>
          <p:cNvPr id="5632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BF42B85-FF74-4F88-BCDC-0006E7B7E65E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E81063B-77D0-49C3-AD55-8F678AA2DAED}" type="slidenum">
              <a:rPr lang="en-US" altLang="en-US" sz="1200"/>
              <a:pPr algn="r" eaLnBrk="1" hangingPunct="1"/>
              <a:t>22</a:t>
            </a:fld>
            <a:endParaRPr lang="en-US" altLang="en-US" sz="1200"/>
          </a:p>
        </p:txBody>
      </p:sp>
      <p:sp>
        <p:nvSpPr>
          <p:cNvPr id="573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324C28-C558-40C1-BCDD-BE06C12D7395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7365053-8B1E-4519-98CB-6303D37AF351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  <p:sp>
        <p:nvSpPr>
          <p:cNvPr id="5837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FCBE16-79F7-4281-A650-6842AF1B3AFB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DFEE902-75CF-4977-B4F9-D63EE922BE27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  <p:sp>
        <p:nvSpPr>
          <p:cNvPr id="5939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4737E3-08E2-4DF2-ABF7-F85C2847A9AC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A2A9654-6217-4CC6-81BA-39E9988A0D82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  <p:sp>
        <p:nvSpPr>
          <p:cNvPr id="6042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7D40B4-AA99-41AC-A028-A89BBA2F2BE5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64FB9A8-A2D9-4A79-98D5-A12C56A8948E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  <p:sp>
        <p:nvSpPr>
          <p:cNvPr id="440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F72BD3-7EF6-4359-85B7-D2F40FC6F5F4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196F00E-15BA-43BA-9704-939997CA30E4}" type="slidenum">
              <a:rPr lang="en-US" altLang="en-US" sz="1200"/>
              <a:pPr algn="r" eaLnBrk="1" hangingPunct="1"/>
              <a:t>6</a:t>
            </a:fld>
            <a:endParaRPr lang="en-US" altLang="en-US" sz="1200"/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25E55D-37D2-416C-A9FD-221606BDB19F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D71AF9A-BA90-4874-953D-95A4C96A837A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  <p:sp>
        <p:nvSpPr>
          <p:cNvPr id="4608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FE63B0-E0B7-4557-92A3-4E9DCD1FE5C0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53B54B7-EE5B-4BCA-AAD1-EC1D7538EA46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4710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163D94-C7DA-4272-ADA1-11C099BFFA59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FEA95E9-B8CB-44F6-A8F1-4FA6EB31C5ED}" type="slidenum">
              <a:rPr lang="en-US" altLang="en-US" sz="1200"/>
              <a:pPr algn="r" eaLnBrk="1" hangingPunct="1"/>
              <a:t>9</a:t>
            </a:fld>
            <a:endParaRPr lang="en-US" altLang="en-US" sz="1200"/>
          </a:p>
        </p:txBody>
      </p:sp>
      <p:sp>
        <p:nvSpPr>
          <p:cNvPr id="4813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B902CD-DBF2-480E-8030-CABAA6443CC4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D91CC5D-9071-4838-B91D-90F1964B91E9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4915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5618D8-FFB6-474E-AC74-69ADCF4F549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76A10780-1735-495F-B809-087EF6B3E81C}" type="slidenum">
              <a:rPr lang="en-US" altLang="en-US" sz="1200"/>
              <a:pPr algn="r" eaLnBrk="1" hangingPunct="1"/>
              <a:t>13</a:t>
            </a:fld>
            <a:endParaRPr lang="en-US" altLang="en-US" sz="1200"/>
          </a:p>
        </p:txBody>
      </p:sp>
      <p:sp>
        <p:nvSpPr>
          <p:cNvPr id="5018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CC6AFFE-2BF5-497B-9D41-5FC93236FAA6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48EF0A7-262B-47FA-BC9E-01F393C9650C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  <p:sp>
        <p:nvSpPr>
          <p:cNvPr id="5120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EAFA-90C3-4C9D-968D-775343082D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496A6-FE11-4033-B6E0-523699B1DC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A6548-7F30-48C8-BB5D-60FE89A9173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4845D-5626-44BE-9C93-C11C1C6C35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F7B6C-CAB1-4282-BC83-5A927AAC1D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C3B5F-3147-41B3-9C8E-22F8B65A673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31F03-F51A-4537-9EBB-1540775179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CC0C0-4C4D-4B0A-9366-A2D0731362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8F7CA-93B0-4410-AFA4-395F2EEFAA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BD7E1-C50A-406D-AAC1-A3E830241F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8E66B-E2D2-4A82-A48E-57E0B3A8EF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24BF5F-72BE-4935-A932-61CD367F7B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77200" cy="2362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Fundamentals of Industrial Hygiene</a:t>
            </a:r>
            <a:br>
              <a:rPr lang="en-US" sz="4400" dirty="0" smtClean="0"/>
            </a:br>
            <a:r>
              <a:rPr lang="en-US" sz="4400" dirty="0" smtClean="0"/>
              <a:t>6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2590800"/>
            <a:ext cx="8229600" cy="4038600"/>
          </a:xfrm>
        </p:spPr>
        <p:txBody>
          <a:bodyPr>
            <a:normAutofit fontScale="92500" lnSpcReduction="20000"/>
          </a:bodyPr>
          <a:lstStyle/>
          <a:p>
            <a:pPr marL="3175" indent="4763" algn="ctr" eaLnBrk="1" hangingPunct="1">
              <a:buFontTx/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Part VII: Government Regulations and Their Impact</a:t>
            </a:r>
          </a:p>
          <a:p>
            <a:pPr marL="3175" indent="4763" algn="ctr" eaLnBrk="1" hangingPunct="1">
              <a:buFontTx/>
              <a:buNone/>
            </a:pPr>
            <a:endParaRPr lang="en-US" altLang="en-US" sz="3000" b="1" dirty="0" smtClean="0">
              <a:solidFill>
                <a:srgbClr val="000000"/>
              </a:solidFill>
            </a:endParaRPr>
          </a:p>
          <a:p>
            <a:pPr marL="3175" indent="4763" algn="ctr" eaLnBrk="1" hangingPunct="1">
              <a:buFontTx/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Chapter 30</a:t>
            </a:r>
            <a:r>
              <a:rPr lang="en-US" altLang="en-US" sz="3000" dirty="0" smtClean="0">
                <a:solidFill>
                  <a:srgbClr val="000000"/>
                </a:solidFill>
              </a:rPr>
              <a:t>:</a:t>
            </a:r>
            <a:endParaRPr lang="en-US" altLang="en-US" sz="3000" dirty="0" smtClean="0">
              <a:solidFill>
                <a:srgbClr val="000000"/>
              </a:solidFill>
            </a:endParaRPr>
          </a:p>
          <a:p>
            <a:pPr marL="3175" indent="4763" algn="ctr" eaLnBrk="1" hangingPunct="1">
              <a:buFontTx/>
              <a:buNone/>
            </a:pPr>
            <a:r>
              <a:rPr lang="en-US" altLang="en-US" sz="3000" dirty="0" smtClean="0">
                <a:solidFill>
                  <a:srgbClr val="000000"/>
                </a:solidFill>
              </a:rPr>
              <a:t>Government Regulations</a:t>
            </a:r>
            <a:endParaRPr lang="en-US" altLang="en-US" sz="3000" dirty="0" smtClean="0"/>
          </a:p>
          <a:p>
            <a:pPr marL="3175" indent="4763" algn="ctr" eaLnBrk="1" hangingPunct="1"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eaLnBrk="1" hangingPunct="1"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eaLnBrk="1" hangingPunct="1"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eaLnBrk="1" hangingPunct="1"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eaLnBrk="1" hangingPunct="1">
              <a:buFontTx/>
              <a:buNone/>
            </a:pPr>
            <a:endParaRPr lang="en-US" altLang="en-US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175" indent="4763" algn="ctr" eaLnBrk="1" hangingPunct="1">
              <a:buFontTx/>
              <a:buNone/>
            </a:pPr>
            <a:r>
              <a:rPr lang="en-US" altLang="en-US" sz="1700" dirty="0" smtClean="0"/>
              <a:t>Compiled by David C. May, </a:t>
            </a:r>
          </a:p>
          <a:p>
            <a:pPr marL="3175" indent="4763" algn="ctr" eaLnBrk="1" hangingPunct="1">
              <a:buFontTx/>
              <a:buNone/>
            </a:pPr>
            <a:r>
              <a:rPr lang="en-US" altLang="en-US" sz="1700" dirty="0" smtClean="0"/>
              <a:t>Associate Professor, Safety and Occupational Health Applied Sciences</a:t>
            </a:r>
            <a:br>
              <a:rPr lang="en-US" altLang="en-US" sz="1700" dirty="0" smtClean="0"/>
            </a:br>
            <a:r>
              <a:rPr lang="en-US" altLang="en-US" sz="1700" dirty="0" smtClean="0"/>
              <a:t>Keene State College</a:t>
            </a:r>
            <a:endParaRPr lang="en-US" altLang="en-US" sz="17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7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OSHA Standards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i="1" dirty="0" smtClean="0"/>
              <a:t>Specification standards </a:t>
            </a:r>
            <a:r>
              <a:rPr lang="en-US" altLang="en-US" dirty="0" smtClean="0"/>
              <a:t>– explicit details, construction/design </a:t>
            </a:r>
          </a:p>
          <a:p>
            <a:pPr eaLnBrk="1" hangingPunct="1">
              <a:defRPr/>
            </a:pPr>
            <a:r>
              <a:rPr lang="en-US" altLang="en-US" i="1" dirty="0" smtClean="0"/>
              <a:t>Performance </a:t>
            </a:r>
            <a:r>
              <a:rPr lang="en-US" altLang="en-US" i="1" dirty="0" smtClean="0"/>
              <a:t>standards </a:t>
            </a:r>
            <a:r>
              <a:rPr lang="en-US" altLang="en-US" dirty="0" smtClean="0"/>
              <a:t>– broad objective, flexible implementation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OSHA </a:t>
            </a:r>
            <a:r>
              <a:rPr lang="en-US" altLang="en-US" dirty="0" smtClean="0"/>
              <a:t>Standards (cont.)</a:t>
            </a:r>
            <a:endParaRPr lang="en-US" altLang="en-US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i="1" dirty="0" smtClean="0"/>
              <a:t>Vertical standards </a:t>
            </a:r>
            <a:r>
              <a:rPr lang="en-US" altLang="en-US" dirty="0" smtClean="0"/>
              <a:t>– apply to a particular industry</a:t>
            </a:r>
          </a:p>
          <a:p>
            <a:pPr eaLnBrk="1" hangingPunct="1">
              <a:defRPr/>
            </a:pPr>
            <a:r>
              <a:rPr lang="en-US" altLang="en-US" i="1" dirty="0" smtClean="0"/>
              <a:t>Horizontal </a:t>
            </a:r>
            <a:r>
              <a:rPr lang="en-US" altLang="en-US" i="1" dirty="0" smtClean="0"/>
              <a:t>standards </a:t>
            </a:r>
            <a:r>
              <a:rPr lang="en-US" altLang="en-US" dirty="0" smtClean="0"/>
              <a:t>– apply to any industry where the hazard exists.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769225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dirty="0" smtClean="0"/>
              <a:t>Standards Adoption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98613"/>
            <a:ext cx="7769225" cy="4497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OSHA was given the authority to adopt consensus standards or existing federal standards – for the first two years (1971 &amp; 1972)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Sources </a:t>
            </a:r>
            <a:r>
              <a:rPr lang="en-US" altLang="en-US" dirty="0" smtClean="0"/>
              <a:t>included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American Standards Association (now American National Standards Institute, or ANSI)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Walsh-Healy Act Public Law 91-54 of 1969 (Construction Safety Act)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Service Contract Act of 1965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763000" cy="1143000"/>
          </a:xfrm>
        </p:spPr>
        <p:txBody>
          <a:bodyPr anchorCtr="0">
            <a:no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Rulemaking </a:t>
            </a:r>
            <a:r>
              <a:rPr lang="en-US" altLang="en-US" dirty="0" smtClean="0"/>
              <a:t>Milestones (after </a:t>
            </a:r>
            <a:r>
              <a:rPr lang="en-US" altLang="en-US" dirty="0" smtClean="0"/>
              <a:t>1971)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7692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Advanced </a:t>
            </a:r>
            <a:r>
              <a:rPr lang="en-US" altLang="en-US" dirty="0" smtClean="0"/>
              <a:t>notice of proposed rulemaking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Proposed </a:t>
            </a:r>
            <a:r>
              <a:rPr lang="en-US" altLang="en-US" dirty="0" smtClean="0"/>
              <a:t>rule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Final rule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Challenges to rule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U.S</a:t>
            </a:r>
            <a:r>
              <a:rPr lang="en-US" altLang="en-US" dirty="0" smtClean="0"/>
              <a:t>. </a:t>
            </a:r>
            <a:r>
              <a:rPr lang="en-US" altLang="en-US" dirty="0" smtClean="0"/>
              <a:t>Court of Appeals (affected parties)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Congressional </a:t>
            </a:r>
            <a:r>
              <a:rPr lang="en-US" altLang="en-US" dirty="0" smtClean="0"/>
              <a:t>disapproval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Inspections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19200"/>
            <a:ext cx="7621587" cy="1982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Without advanced notice (normally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r>
              <a:rPr lang="en-US" altLang="en-US" dirty="0" smtClean="0"/>
              <a:t>Conducted by OSHA compliance safety and health officers (trained in safety and/or industrial hygiene)</a:t>
            </a: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17412" name="Picture 4" descr="whitepaper-image1 os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81400"/>
            <a:ext cx="33528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0099" y="591133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OSHA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7769225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dirty="0" smtClean="0"/>
              <a:t>Inspection Priority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769225" cy="3278188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 smtClean="0"/>
              <a:t>Imminent danger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 smtClean="0"/>
              <a:t>Fatality/catastrophes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 smtClean="0"/>
              <a:t>Complaints/Referrals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 smtClean="0"/>
              <a:t>Programmed inspections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6425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dirty="0" err="1" smtClean="0"/>
              <a:t>Unprogrammed</a:t>
            </a:r>
            <a:r>
              <a:rPr lang="en-US" altLang="en-US" dirty="0" smtClean="0"/>
              <a:t> Activity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769225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Imminent danger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Fatality /catastrophes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Emergency Response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Complaints/Referrals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Whistleblower Complaints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mtClean="0"/>
              <a:t>Follow-ups and Monitoring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769225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dirty="0" smtClean="0"/>
              <a:t>Programmed Inspections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769225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Site-Specific Targeting (SST) Program</a:t>
            </a:r>
          </a:p>
          <a:p>
            <a:pPr eaLnBrk="1" hangingPunct="1">
              <a:defRPr/>
            </a:pPr>
            <a:r>
              <a:rPr lang="en-US" altLang="en-US" dirty="0" smtClean="0"/>
              <a:t>Construction Inspections</a:t>
            </a:r>
          </a:p>
          <a:p>
            <a:pPr eaLnBrk="1" hangingPunct="1">
              <a:defRPr/>
            </a:pPr>
            <a:r>
              <a:rPr lang="en-US" altLang="en-US" dirty="0" smtClean="0"/>
              <a:t>Special Emphasis Programs (SEPs)</a:t>
            </a:r>
          </a:p>
          <a:p>
            <a:pPr eaLnBrk="1" hangingPunct="1">
              <a:defRPr/>
            </a:pPr>
            <a:r>
              <a:rPr lang="en-US" altLang="en-US" dirty="0" smtClean="0"/>
              <a:t>Sever Violator Enforcement Program (SVEP)</a:t>
            </a:r>
          </a:p>
        </p:txBody>
      </p:sp>
      <p:pic>
        <p:nvPicPr>
          <p:cNvPr id="20484" name="Picture 4" descr="quickactiontrench os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4600"/>
            <a:ext cx="4495800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62000" y="4724400"/>
            <a:ext cx="35814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Special Emphasis Program on Trenching and Excavation:</a:t>
            </a:r>
            <a:r>
              <a:rPr lang="en-US" altLang="en-US" dirty="0"/>
              <a:t> Quick action by the OSHA inspector prevents possible death from this trench </a:t>
            </a:r>
            <a:r>
              <a:rPr lang="en-US" altLang="en-US" dirty="0" smtClean="0"/>
              <a:t>cave-in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/>
              <a:t>Source: OSHA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3050"/>
            <a:ext cx="7693025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dirty="0" smtClean="0"/>
              <a:t>Inspection Procedures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610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Arrival and introduction (unannounced)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Opening </a:t>
            </a:r>
            <a:r>
              <a:rPr lang="en-US" altLang="en-US" dirty="0" smtClean="0"/>
              <a:t>conference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compulsory </a:t>
            </a:r>
            <a:r>
              <a:rPr lang="en-US" altLang="en-US" dirty="0" smtClean="0"/>
              <a:t>process if necessary (1903.4)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i="1" dirty="0" smtClean="0"/>
              <a:t>ex parte </a:t>
            </a:r>
            <a:r>
              <a:rPr lang="en-US" altLang="en-US" dirty="0" smtClean="0"/>
              <a:t>application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no </a:t>
            </a:r>
            <a:r>
              <a:rPr lang="en-US" altLang="en-US" dirty="0" smtClean="0"/>
              <a:t>waivers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review inspection procedures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review safety and health 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769225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dirty="0" smtClean="0"/>
              <a:t>Inspection Procedures </a:t>
            </a:r>
            <a:r>
              <a:rPr lang="en-US" altLang="en-US" dirty="0" smtClean="0"/>
              <a:t>(cont.)</a:t>
            </a:r>
            <a:endParaRPr lang="en-US" altLang="en-US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72390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Walk through, interviews with employees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Sampling (industrial hygiene inspections)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Evaluation of safety and health program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Closing conference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discuss apparent violations and abatement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685800"/>
            <a:ext cx="739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chemeClr val="tx2"/>
                </a:solidFill>
              </a:rPr>
              <a:t>The </a:t>
            </a:r>
            <a:r>
              <a:rPr lang="en-US" altLang="en-US" sz="4000" dirty="0" err="1" smtClean="0">
                <a:solidFill>
                  <a:schemeClr val="tx2"/>
                </a:solidFill>
              </a:rPr>
              <a:t>OSHAct</a:t>
            </a:r>
            <a:r>
              <a:rPr lang="en-US" altLang="en-US" sz="4000" dirty="0" smtClean="0"/>
              <a:t> </a:t>
            </a:r>
            <a:endParaRPr lang="en-US" altLang="en-US" sz="4000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7924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/>
              <a:t>“…</a:t>
            </a:r>
            <a:r>
              <a:rPr lang="en-US" altLang="en-US" dirty="0"/>
              <a:t>to assure so far as possible every working man and woman in the Nation safe and healthful working conditions and to preserve our human </a:t>
            </a:r>
            <a:r>
              <a:rPr lang="en-US" altLang="en-US" dirty="0" smtClean="0"/>
              <a:t>resources.”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i="1" dirty="0" smtClean="0"/>
              <a:t>–OSHA </a:t>
            </a:r>
            <a:r>
              <a:rPr lang="en-US" altLang="en-US" i="1" dirty="0"/>
              <a:t>Act of </a:t>
            </a:r>
            <a:r>
              <a:rPr lang="en-US" altLang="en-US" i="1" dirty="0" smtClean="0"/>
              <a:t>1970"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7769225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smtClean="0"/>
              <a:t>Citations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7769225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Standard violated</a:t>
            </a:r>
          </a:p>
          <a:p>
            <a:pPr eaLnBrk="1" hangingPunct="1">
              <a:defRPr/>
            </a:pPr>
            <a:r>
              <a:rPr lang="en-US" altLang="en-US" dirty="0" smtClean="0"/>
              <a:t>Abatement </a:t>
            </a:r>
            <a:r>
              <a:rPr lang="en-US" altLang="en-US" dirty="0" smtClean="0"/>
              <a:t>dates</a:t>
            </a:r>
          </a:p>
          <a:p>
            <a:pPr lvl="1">
              <a:defRPr/>
            </a:pPr>
            <a:r>
              <a:rPr lang="en-US" altLang="en-US" dirty="0" smtClean="0"/>
              <a:t>can </a:t>
            </a:r>
            <a:r>
              <a:rPr lang="en-US" altLang="en-US" dirty="0" smtClean="0"/>
              <a:t>be adjusted by a Petition to Modify an Abatement date (PMA) </a:t>
            </a:r>
          </a:p>
          <a:p>
            <a:pPr eaLnBrk="1" hangingPunct="1">
              <a:defRPr/>
            </a:pPr>
            <a:r>
              <a:rPr lang="en-US" altLang="en-US" dirty="0" smtClean="0"/>
              <a:t>Penalties</a:t>
            </a:r>
          </a:p>
        </p:txBody>
      </p:sp>
      <p:pic>
        <p:nvPicPr>
          <p:cNvPr id="23556" name="Picture 5" descr="osha_enforcement os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3018709"/>
            <a:ext cx="24193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4724" y="591133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OSHA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7769225" cy="1143000"/>
          </a:xfrm>
        </p:spPr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Violations—Types</a:t>
            </a:r>
            <a:endParaRPr lang="en-US" altLang="en-US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98613"/>
            <a:ext cx="7769225" cy="32781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Other-than-serious</a:t>
            </a:r>
          </a:p>
          <a:p>
            <a:pPr eaLnBrk="1" hangingPunct="1">
              <a:defRPr/>
            </a:pPr>
            <a:r>
              <a:rPr lang="en-US" altLang="en-US" dirty="0" smtClean="0"/>
              <a:t>Serious</a:t>
            </a:r>
          </a:p>
          <a:p>
            <a:pPr eaLnBrk="1" hangingPunct="1">
              <a:defRPr/>
            </a:pPr>
            <a:r>
              <a:rPr lang="en-US" altLang="en-US" dirty="0" smtClean="0"/>
              <a:t>Willful</a:t>
            </a:r>
          </a:p>
          <a:p>
            <a:pPr eaLnBrk="1" hangingPunct="1">
              <a:defRPr/>
            </a:pPr>
            <a:r>
              <a:rPr lang="en-US" altLang="en-US" dirty="0" smtClean="0"/>
              <a:t>Repeat</a:t>
            </a:r>
          </a:p>
          <a:p>
            <a:pPr eaLnBrk="1" hangingPunct="1">
              <a:defRPr/>
            </a:pPr>
            <a:r>
              <a:rPr lang="en-US" altLang="en-US" dirty="0" smtClean="0"/>
              <a:t>Failure-to-Abate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57200" y="15240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>
                  <a:lumMod val="50000"/>
                </a:schemeClr>
              </a:buClr>
              <a:buSzTx/>
              <a:buFont typeface="Times" pitchFamily="3" charset="0"/>
              <a:buAutoNum type="arabicParenR"/>
            </a:pPr>
            <a:r>
              <a:rPr lang="en-US" altLang="en-US" sz="2400" dirty="0"/>
              <a:t>The employer failed to keep the workplace free of a hazard to which employees of that employer  were exposed.</a:t>
            </a:r>
          </a:p>
          <a:p>
            <a:pPr eaLnBrk="1" hangingPunct="1">
              <a:spcBef>
                <a:spcPct val="0"/>
              </a:spcBef>
              <a:buClr>
                <a:schemeClr val="bg1">
                  <a:lumMod val="50000"/>
                </a:schemeClr>
              </a:buClr>
              <a:buSzTx/>
              <a:buFont typeface="Times" pitchFamily="3" charset="0"/>
              <a:buAutoNum type="arabicParenR"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hazard was recognized.</a:t>
            </a:r>
          </a:p>
          <a:p>
            <a:pPr eaLnBrk="1" hangingPunct="1">
              <a:spcBef>
                <a:spcPct val="0"/>
              </a:spcBef>
              <a:buClr>
                <a:schemeClr val="bg1">
                  <a:lumMod val="50000"/>
                </a:schemeClr>
              </a:buClr>
              <a:buSzTx/>
              <a:buFont typeface="Times" pitchFamily="3" charset="0"/>
              <a:buAutoNum type="arabicParenR"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hazard was causing or was likely to cause death or serious physical harm</a:t>
            </a:r>
          </a:p>
          <a:p>
            <a:pPr eaLnBrk="1" hangingPunct="1">
              <a:spcBef>
                <a:spcPct val="0"/>
              </a:spcBef>
              <a:buClr>
                <a:schemeClr val="bg1">
                  <a:lumMod val="50000"/>
                </a:schemeClr>
              </a:buClr>
              <a:buSzTx/>
              <a:buFont typeface="Times" pitchFamily="3" charset="0"/>
              <a:buAutoNum type="arabicParenR"/>
            </a:pPr>
            <a:r>
              <a:rPr lang="en-US" altLang="en-US" sz="2400" dirty="0" smtClean="0"/>
              <a:t>There </a:t>
            </a:r>
            <a:r>
              <a:rPr lang="en-US" altLang="en-US" sz="2400" dirty="0"/>
              <a:t>was a feasible and useful method to correct the hazard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3050"/>
            <a:ext cx="7769225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General Duty Clause Violations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7769225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dirty="0" smtClean="0"/>
              <a:t>Issuance of citation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98613"/>
            <a:ext cx="7769225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Employer decision</a:t>
            </a:r>
          </a:p>
          <a:p>
            <a:pPr lvl="1" eaLnBrk="1" hangingPunct="1">
              <a:defRPr/>
            </a:pPr>
            <a:r>
              <a:rPr lang="en-US" altLang="en-US" dirty="0" smtClean="0"/>
              <a:t>Accept findings</a:t>
            </a:r>
          </a:p>
          <a:p>
            <a:pPr lvl="1" eaLnBrk="1" hangingPunct="1">
              <a:defRPr/>
            </a:pPr>
            <a:r>
              <a:rPr lang="en-US" altLang="en-US" dirty="0" smtClean="0"/>
              <a:t>Request informal conference</a:t>
            </a:r>
          </a:p>
          <a:p>
            <a:pPr lvl="1" eaLnBrk="1" hangingPunct="1">
              <a:defRPr/>
            </a:pPr>
            <a:r>
              <a:rPr lang="en-US" altLang="en-US" dirty="0" smtClean="0"/>
              <a:t>Notice of </a:t>
            </a:r>
            <a:r>
              <a:rPr lang="en-US" altLang="en-US" dirty="0" smtClean="0"/>
              <a:t>contest </a:t>
            </a:r>
            <a:r>
              <a:rPr lang="en-US" altLang="en-US" dirty="0" smtClean="0"/>
              <a:t>(within 15 working days)</a:t>
            </a:r>
          </a:p>
          <a:p>
            <a:pPr lvl="2" eaLnBrk="1" hangingPunct="1">
              <a:defRPr/>
            </a:pPr>
            <a:r>
              <a:rPr lang="en-US" altLang="en-US" dirty="0" smtClean="0"/>
              <a:t>OSHRC (independent commission) hearing</a:t>
            </a:r>
          </a:p>
          <a:p>
            <a:pPr lvl="2" eaLnBrk="1" hangingPunct="1">
              <a:defRPr/>
            </a:pPr>
            <a:r>
              <a:rPr lang="en-US" altLang="en-US" dirty="0" smtClean="0"/>
              <a:t>Commission (on appeal)</a:t>
            </a:r>
          </a:p>
          <a:p>
            <a:pPr lvl="2" eaLnBrk="1" hangingPunct="1">
              <a:defRPr/>
            </a:pPr>
            <a:r>
              <a:rPr lang="en-US" altLang="en-US" dirty="0" smtClean="0"/>
              <a:t>U.S. </a:t>
            </a:r>
            <a:r>
              <a:rPr lang="en-US" altLang="en-US" dirty="0" smtClean="0"/>
              <a:t>Court of Appeals</a:t>
            </a:r>
          </a:p>
          <a:p>
            <a:pPr lvl="2" eaLnBrk="1" hangingPunct="1">
              <a:defRPr/>
            </a:pPr>
            <a:r>
              <a:rPr lang="en-US" altLang="en-US" dirty="0" smtClean="0"/>
              <a:t>Supreme Court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Employer Responsibilities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459788" cy="4268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Find and correct hazards following all relevant OSHA standards </a:t>
            </a:r>
          </a:p>
          <a:p>
            <a:pPr eaLnBrk="1" hangingPunct="1">
              <a:defRPr/>
            </a:pPr>
            <a:r>
              <a:rPr lang="en-US" altLang="en-US" dirty="0" smtClean="0"/>
              <a:t>Notify </a:t>
            </a:r>
            <a:r>
              <a:rPr lang="en-US" altLang="en-US" dirty="0" smtClean="0"/>
              <a:t>OSHA of fatalities and/or catastrophes (i.e., </a:t>
            </a:r>
            <a:r>
              <a:rPr lang="en-US" altLang="en-US" dirty="0" smtClean="0"/>
              <a:t>three </a:t>
            </a:r>
            <a:r>
              <a:rPr lang="en-US" altLang="en-US" dirty="0" smtClean="0"/>
              <a:t>or more workers hospitalized) within 8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Employer </a:t>
            </a:r>
            <a:r>
              <a:rPr lang="en-US" altLang="en-US" dirty="0" smtClean="0"/>
              <a:t>Responsibilities (cont.)</a:t>
            </a:r>
            <a:endParaRPr lang="en-US" alt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Inform and train employees</a:t>
            </a:r>
          </a:p>
          <a:p>
            <a:pPr eaLnBrk="1" hangingPunct="1">
              <a:defRPr/>
            </a:pPr>
            <a:r>
              <a:rPr lang="en-US" altLang="en-US" dirty="0" smtClean="0"/>
              <a:t>Provide </a:t>
            </a:r>
            <a:r>
              <a:rPr lang="en-US" altLang="en-US" dirty="0" smtClean="0"/>
              <a:t>necessary PPE</a:t>
            </a:r>
          </a:p>
          <a:p>
            <a:pPr eaLnBrk="1" hangingPunct="1">
              <a:defRPr/>
            </a:pPr>
            <a:r>
              <a:rPr lang="en-US" altLang="en-US" dirty="0" smtClean="0"/>
              <a:t>Post </a:t>
            </a:r>
            <a:r>
              <a:rPr lang="en-US" altLang="en-US" dirty="0" smtClean="0"/>
              <a:t>citations and OSHA Job Safety and Health Poster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Employee Rights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Employees can not be discriminated for:</a:t>
            </a:r>
          </a:p>
          <a:p>
            <a:pPr lvl="1" eaLnBrk="1" hangingPunct="1">
              <a:defRPr/>
            </a:pPr>
            <a:r>
              <a:rPr lang="en-US" altLang="en-US" dirty="0" smtClean="0"/>
              <a:t>asking OSHA to inspect their workplace or participating in the inspection</a:t>
            </a:r>
          </a:p>
          <a:p>
            <a:pPr lvl="1" eaLnBrk="1" hangingPunct="1">
              <a:defRPr/>
            </a:pPr>
            <a:r>
              <a:rPr lang="en-US" altLang="en-US" dirty="0" smtClean="0"/>
              <a:t>participating in safety and health activities</a:t>
            </a:r>
          </a:p>
          <a:p>
            <a:pPr eaLnBrk="1" hangingPunct="1">
              <a:defRPr/>
            </a:pPr>
            <a:r>
              <a:rPr lang="en-US" altLang="en-US" dirty="0" smtClean="0"/>
              <a:t>Workers have the right to </a:t>
            </a:r>
          </a:p>
          <a:p>
            <a:pPr lvl="1" eaLnBrk="1" hangingPunct="1">
              <a:defRPr/>
            </a:pPr>
            <a:r>
              <a:rPr lang="en-US" altLang="en-US" dirty="0" smtClean="0"/>
              <a:t>receive information about hazards in their workplace</a:t>
            </a:r>
          </a:p>
          <a:p>
            <a:pPr lvl="1" eaLnBrk="1" hangingPunct="1">
              <a:defRPr/>
            </a:pPr>
            <a:r>
              <a:rPr lang="en-US" altLang="en-US" dirty="0" smtClean="0"/>
              <a:t>get copies of </a:t>
            </a:r>
          </a:p>
          <a:p>
            <a:pPr lvl="2" eaLnBrk="1" hangingPunct="1">
              <a:defRPr/>
            </a:pPr>
            <a:r>
              <a:rPr lang="en-US" altLang="en-US" dirty="0" smtClean="0"/>
              <a:t>test results (hygiene sampling)</a:t>
            </a:r>
          </a:p>
          <a:p>
            <a:pPr lvl="2" eaLnBrk="1" hangingPunct="1">
              <a:defRPr/>
            </a:pPr>
            <a:r>
              <a:rPr lang="en-US" altLang="en-US" dirty="0" smtClean="0"/>
              <a:t>their medical record</a:t>
            </a:r>
          </a:p>
          <a:p>
            <a:pPr lvl="2" eaLnBrk="1" hangingPunct="1">
              <a:defRPr/>
            </a:pPr>
            <a:r>
              <a:rPr lang="en-US" altLang="en-US" dirty="0" smtClean="0"/>
              <a:t>OSHA injury and illness log of their workplace</a:t>
            </a:r>
          </a:p>
          <a:p>
            <a:pPr lvl="2" eaLnBrk="1" hangingPunct="1">
              <a:defRPr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5130"/>
            <a:ext cx="8458200" cy="956469"/>
          </a:xfrm>
        </p:spPr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OSHA Whistleblower Program Covers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458200" cy="5486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Occupational </a:t>
            </a:r>
            <a:r>
              <a:rPr lang="en-US" altLang="en-US" sz="1800" dirty="0" smtClean="0"/>
              <a:t>Safety and Health 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Surface </a:t>
            </a:r>
            <a:r>
              <a:rPr lang="en-US" altLang="en-US" sz="1800" dirty="0" smtClean="0"/>
              <a:t>Transportation Assistance Act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Asbestos </a:t>
            </a:r>
            <a:r>
              <a:rPr lang="en-US" altLang="en-US" sz="1800" dirty="0" smtClean="0"/>
              <a:t>Hazard Emergency Response Act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International </a:t>
            </a:r>
            <a:r>
              <a:rPr lang="en-US" altLang="en-US" sz="1800" dirty="0" smtClean="0"/>
              <a:t>Safe Container 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Clean </a:t>
            </a:r>
            <a:r>
              <a:rPr lang="en-US" altLang="en-US" sz="1800" dirty="0" smtClean="0"/>
              <a:t>Air 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Comprehensive </a:t>
            </a:r>
            <a:r>
              <a:rPr lang="en-US" altLang="en-US" sz="1800" dirty="0" smtClean="0"/>
              <a:t>Environ. </a:t>
            </a:r>
            <a:r>
              <a:rPr lang="en-US" altLang="en-US" sz="1800" dirty="0" smtClean="0"/>
              <a:t>Response, Compensation and Liability 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Energy </a:t>
            </a:r>
            <a:r>
              <a:rPr lang="en-US" altLang="en-US" sz="1800" dirty="0" smtClean="0"/>
              <a:t>Reorganization 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Federal </a:t>
            </a:r>
            <a:r>
              <a:rPr lang="en-US" altLang="en-US" sz="1800" dirty="0" smtClean="0"/>
              <a:t>Water Pollution Control 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Pipeline </a:t>
            </a:r>
            <a:r>
              <a:rPr lang="en-US" altLang="en-US" sz="1800" dirty="0" smtClean="0"/>
              <a:t>Safety Improvement 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Safe </a:t>
            </a:r>
            <a:r>
              <a:rPr lang="en-US" altLang="en-US" sz="1800" dirty="0" smtClean="0"/>
              <a:t>Drinking Water 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Sarbanes-Oxley </a:t>
            </a:r>
            <a:r>
              <a:rPr lang="en-US" altLang="en-US" sz="1800" dirty="0" smtClean="0"/>
              <a:t>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Solid </a:t>
            </a:r>
            <a:r>
              <a:rPr lang="en-US" altLang="en-US" sz="1800" dirty="0" smtClean="0"/>
              <a:t>Waste Disposal 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Toxic </a:t>
            </a:r>
            <a:r>
              <a:rPr lang="en-US" altLang="en-US" sz="1800" dirty="0" smtClean="0"/>
              <a:t>Substances Control Act 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Wendell </a:t>
            </a:r>
            <a:r>
              <a:rPr lang="en-US" altLang="en-US" sz="1800" dirty="0" smtClean="0"/>
              <a:t>H. </a:t>
            </a:r>
            <a:r>
              <a:rPr lang="en-US" altLang="en-US" sz="1800" dirty="0" smtClean="0"/>
              <a:t>Ford Aviation Investment and Reform Act for the 21st Century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The </a:t>
            </a:r>
            <a:r>
              <a:rPr lang="en-US" altLang="en-US" sz="1800" dirty="0" smtClean="0"/>
              <a:t>Federal Rail Safety Act (FRSA)</a:t>
            </a:r>
            <a:endParaRPr lang="en-US" altLang="en-US" sz="1600" dirty="0" smtClean="0"/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National </a:t>
            </a:r>
            <a:r>
              <a:rPr lang="en-US" altLang="en-US" sz="1800" dirty="0" smtClean="0"/>
              <a:t>Transit Systems Security Act (NTSSA)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Consumer product safety Improvement Act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Affordable Care Act (ACA)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Dodd-Frank Wall Street Reform and Consumer Protection Act of 2010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Seaman’s Protection Act</a:t>
            </a:r>
          </a:p>
          <a:p>
            <a:pPr>
              <a:lnSpc>
                <a:spcPct val="90000"/>
              </a:lnSpc>
              <a:spcBef>
                <a:spcPts val="20"/>
              </a:spcBef>
              <a:defRPr/>
            </a:pPr>
            <a:r>
              <a:rPr lang="en-US" altLang="en-US" sz="1800" dirty="0" smtClean="0"/>
              <a:t>FDA Food Safety Moderation Act (FSMA)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defRPr/>
            </a:pPr>
            <a:endParaRPr lang="en-US" altLang="en-US" sz="1600" dirty="0" smtClean="0"/>
          </a:p>
          <a:p>
            <a:pPr lvl="1">
              <a:lnSpc>
                <a:spcPct val="85000"/>
              </a:lnSpc>
              <a:spcBef>
                <a:spcPct val="0"/>
              </a:spcBef>
              <a:defRPr/>
            </a:pPr>
            <a:endParaRPr lang="en-US" altLang="en-US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400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1400" dirty="0" smtClean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721600" y="155575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bldLvl="2" advAuto="5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914400"/>
          </a:xfrm>
        </p:spPr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altLang="en-US" sz="4000" dirty="0" smtClean="0"/>
              <a:t>Compliance Assistance and Resources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1" y="1676400"/>
            <a:ext cx="86868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bg1">
                  <a:lumMod val="50000"/>
                </a:schemeClr>
              </a:buClr>
              <a:defRPr/>
            </a:pPr>
            <a:r>
              <a:rPr lang="en-US" altLang="en-US" dirty="0" smtClean="0"/>
              <a:t>Compliance </a:t>
            </a:r>
            <a:r>
              <a:rPr lang="en-US" altLang="en-US" dirty="0" smtClean="0"/>
              <a:t>Assistance Specialist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50000"/>
                </a:schemeClr>
              </a:buClr>
              <a:defRPr/>
            </a:pPr>
            <a:r>
              <a:rPr lang="en-US" altLang="en-US" dirty="0" smtClean="0"/>
              <a:t>OSHA </a:t>
            </a:r>
            <a:r>
              <a:rPr lang="en-US" altLang="en-US" dirty="0" smtClean="0"/>
              <a:t>Training Institute and Educational Centers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50000"/>
                </a:schemeClr>
              </a:buClr>
              <a:defRPr/>
            </a:pPr>
            <a:r>
              <a:rPr lang="en-US" altLang="en-US" dirty="0" smtClean="0"/>
              <a:t>OSHA Website (www.osha.gov)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  <a:buClr>
                <a:schemeClr val="bg1">
                  <a:lumMod val="50000"/>
                </a:schemeClr>
              </a:buClr>
              <a:defRPr/>
            </a:pPr>
            <a:r>
              <a:rPr lang="en-US" altLang="en-US" dirty="0" smtClean="0"/>
              <a:t>Consultation </a:t>
            </a:r>
            <a:r>
              <a:rPr lang="en-US" altLang="en-US" dirty="0" smtClean="0"/>
              <a:t>program (free on-site)</a:t>
            </a:r>
          </a:p>
          <a:p>
            <a:pPr eaLnBrk="1" hangingPunct="1">
              <a:lnSpc>
                <a:spcPct val="90000"/>
              </a:lnSpc>
              <a:buClr>
                <a:schemeClr val="bg1">
                  <a:lumMod val="50000"/>
                </a:schemeClr>
              </a:buClr>
              <a:defRPr/>
            </a:pPr>
            <a:r>
              <a:rPr lang="en-US" altLang="en-US" dirty="0" smtClean="0"/>
              <a:t>Voluntary </a:t>
            </a:r>
            <a:r>
              <a:rPr lang="en-US" altLang="en-US" dirty="0" smtClean="0"/>
              <a:t>Protection Programs (VPP)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National Institute for Occupational Safety and Health (NIOSH)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Established by </a:t>
            </a:r>
            <a:r>
              <a:rPr lang="en-US" altLang="en-US" dirty="0" err="1" smtClean="0"/>
              <a:t>OSHAct</a:t>
            </a:r>
            <a:r>
              <a:rPr lang="en-US" altLang="en-US" dirty="0" smtClean="0"/>
              <a:t> (part of HHS)</a:t>
            </a:r>
          </a:p>
          <a:p>
            <a:pPr eaLnBrk="1" hangingPunct="1">
              <a:defRPr/>
            </a:pPr>
            <a:r>
              <a:rPr lang="en-US" altLang="en-US" dirty="0" smtClean="0"/>
              <a:t>Supports </a:t>
            </a:r>
            <a:r>
              <a:rPr lang="en-US" altLang="en-US" dirty="0" smtClean="0"/>
              <a:t>occupational safety and health research in academic centers</a:t>
            </a:r>
          </a:p>
          <a:p>
            <a:pPr eaLnBrk="1" hangingPunct="1">
              <a:defRPr/>
            </a:pPr>
            <a:r>
              <a:rPr lang="en-US" altLang="en-US" dirty="0" smtClean="0"/>
              <a:t>Responsible </a:t>
            </a:r>
            <a:r>
              <a:rPr lang="en-US" altLang="en-US" dirty="0" smtClean="0"/>
              <a:t>for identifying </a:t>
            </a:r>
            <a:r>
              <a:rPr lang="en-US" altLang="en-US" dirty="0" smtClean="0"/>
              <a:t>occupational </a:t>
            </a:r>
            <a:r>
              <a:rPr lang="en-US" altLang="en-US" dirty="0" smtClean="0"/>
              <a:t>safety and health </a:t>
            </a:r>
          </a:p>
          <a:p>
            <a:pPr marL="177800" indent="-177800" eaLnBrk="1" hangingPunct="1">
              <a:buFont typeface="Wingdings" pitchFamily="2" charset="2"/>
              <a:buNone/>
              <a:defRPr/>
            </a:pPr>
            <a:r>
              <a:rPr lang="en-US" altLang="en-US" dirty="0" smtClean="0"/>
              <a:t>	hazards </a:t>
            </a:r>
            <a:r>
              <a:rPr lang="en-US" altLang="en-US" dirty="0" smtClean="0"/>
              <a:t>and control 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Key Provisions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Empower the Sec. of Labor to issue safety and health standards</a:t>
            </a:r>
          </a:p>
          <a:p>
            <a:pPr eaLnBrk="1" hangingPunct="1">
              <a:defRPr/>
            </a:pPr>
            <a:r>
              <a:rPr lang="en-US" altLang="en-US" dirty="0" smtClean="0"/>
              <a:t>Procedures for investigating violations at employer worksites, including</a:t>
            </a:r>
          </a:p>
          <a:p>
            <a:pPr lvl="1" eaLnBrk="1" hangingPunct="1">
              <a:defRPr/>
            </a:pPr>
            <a:r>
              <a:rPr lang="en-US" altLang="en-US" dirty="0" smtClean="0"/>
              <a:t>interview of employees, use of walk-around representatives</a:t>
            </a:r>
          </a:p>
          <a:p>
            <a:pPr lvl="1" eaLnBrk="1" hangingPunct="1">
              <a:defRPr/>
            </a:pPr>
            <a:r>
              <a:rPr lang="en-US" altLang="en-US" dirty="0" smtClean="0"/>
              <a:t>issue monetary penalties</a:t>
            </a:r>
          </a:p>
          <a:p>
            <a:pPr lvl="1" eaLnBrk="1" hangingPunct="1">
              <a:defRPr/>
            </a:pPr>
            <a:r>
              <a:rPr lang="en-US" altLang="en-US" dirty="0" smtClean="0"/>
              <a:t>require certain recordkeeping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NIOSH Responsibilities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Training </a:t>
            </a:r>
          </a:p>
          <a:p>
            <a:pPr lvl="1" eaLnBrk="1" hangingPunct="1">
              <a:defRPr/>
            </a:pPr>
            <a:r>
              <a:rPr lang="en-US" altLang="en-US" dirty="0" smtClean="0"/>
              <a:t>NIOSH Education and Research Centers (ERCs)</a:t>
            </a:r>
          </a:p>
          <a:p>
            <a:pPr eaLnBrk="1" hangingPunct="1">
              <a:defRPr/>
            </a:pPr>
            <a:r>
              <a:rPr lang="en-US" altLang="en-US" dirty="0" smtClean="0"/>
              <a:t>Makes recommendations to OSHA and MSHA </a:t>
            </a:r>
          </a:p>
          <a:p>
            <a:pPr eaLnBrk="1" hangingPunct="1">
              <a:defRPr/>
            </a:pPr>
            <a:r>
              <a:rPr lang="en-US" altLang="en-US" dirty="0" smtClean="0"/>
              <a:t>Certifies Respirators (technical design review and </a:t>
            </a:r>
            <a:r>
              <a:rPr lang="en-US" altLang="en-US" dirty="0" smtClean="0"/>
              <a:t>tests)</a:t>
            </a:r>
            <a:endParaRPr lang="en-US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NIOSH Initiatives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National Occupational Research Agenda</a:t>
            </a:r>
          </a:p>
          <a:p>
            <a:pPr lvl="1" eaLnBrk="1" hangingPunct="1">
              <a:defRPr/>
            </a:pPr>
            <a:r>
              <a:rPr lang="en-US" altLang="en-US" dirty="0" smtClean="0"/>
              <a:t>Establishes national OS&amp;H priorities</a:t>
            </a:r>
          </a:p>
          <a:p>
            <a:pPr eaLnBrk="1" hangingPunct="1">
              <a:defRPr/>
            </a:pPr>
            <a:r>
              <a:rPr lang="en-US" altLang="en-US" dirty="0" smtClean="0"/>
              <a:t>Research-to-Practice </a:t>
            </a:r>
            <a:r>
              <a:rPr lang="en-US" altLang="en-US" dirty="0" smtClean="0"/>
              <a:t>(r2p)</a:t>
            </a:r>
          </a:p>
          <a:p>
            <a:pPr eaLnBrk="1" hangingPunct="1">
              <a:defRPr/>
            </a:pPr>
            <a:r>
              <a:rPr lang="en-US" altLang="en-US" dirty="0" smtClean="0"/>
              <a:t>Prevention </a:t>
            </a:r>
            <a:r>
              <a:rPr lang="en-US" altLang="en-US" dirty="0" smtClean="0"/>
              <a:t>through Design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NIOSH Initiatives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598613"/>
            <a:ext cx="8226425" cy="28971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Total </a:t>
            </a:r>
            <a:r>
              <a:rPr lang="en-US" altLang="en-US" dirty="0" smtClean="0"/>
              <a:t>Worker </a:t>
            </a:r>
            <a:r>
              <a:rPr lang="en-US" altLang="en-US" dirty="0" smtClean="0"/>
              <a:t>Health</a:t>
            </a:r>
          </a:p>
          <a:p>
            <a:pPr eaLnBrk="1" hangingPunct="1">
              <a:defRPr/>
            </a:pPr>
            <a:r>
              <a:rPr lang="en-US" altLang="en-US" dirty="0" smtClean="0"/>
              <a:t>Health Hazard Evaluation Program </a:t>
            </a:r>
          </a:p>
          <a:p>
            <a:pPr lvl="1" eaLnBrk="1" hangingPunct="1">
              <a:defRPr/>
            </a:pPr>
            <a:r>
              <a:rPr lang="en-US" altLang="en-US" dirty="0" smtClean="0"/>
              <a:t>Conducts non-enforcement workplace health hazard assessments upon </a:t>
            </a:r>
            <a:r>
              <a:rPr lang="en-US" altLang="en-US" dirty="0" smtClean="0"/>
              <a:t>request, </a:t>
            </a:r>
            <a:r>
              <a:rPr lang="en-US" altLang="en-US" dirty="0" smtClean="0"/>
              <a:t>publishes findings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NIOSH Publications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600200"/>
            <a:ext cx="8226425" cy="42687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NIOSH Pocket Guide to Chemical Hazards</a:t>
            </a:r>
          </a:p>
          <a:p>
            <a:pPr eaLnBrk="1" hangingPunct="1">
              <a:defRPr/>
            </a:pPr>
            <a:r>
              <a:rPr lang="en-US" altLang="en-US" dirty="0" smtClean="0"/>
              <a:t>Current </a:t>
            </a:r>
            <a:r>
              <a:rPr lang="en-US" altLang="en-US" dirty="0" smtClean="0"/>
              <a:t>Intelligence Bulletins and Alerts</a:t>
            </a:r>
          </a:p>
          <a:p>
            <a:pPr eaLnBrk="1" hangingPunct="1">
              <a:defRPr/>
            </a:pPr>
            <a:r>
              <a:rPr lang="en-US" altLang="en-US" dirty="0" smtClean="0"/>
              <a:t>NIOSH </a:t>
            </a:r>
            <a:r>
              <a:rPr lang="en-US" altLang="en-US" dirty="0" smtClean="0"/>
              <a:t>Manual of Analytical Methods</a:t>
            </a:r>
          </a:p>
          <a:p>
            <a:pPr lvl="1" eaLnBrk="1" hangingPunct="1">
              <a:defRPr/>
            </a:pPr>
            <a:r>
              <a:rPr lang="en-US" altLang="en-US" dirty="0" smtClean="0"/>
              <a:t>methods for sampling and analysis of contaminants in workplace air and in the blood and urine of workers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Other Regulatory Agencies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ts val="200"/>
              </a:spcBef>
              <a:defRPr/>
            </a:pPr>
            <a:r>
              <a:rPr lang="en-US" altLang="en-US" sz="2600" dirty="0" smtClean="0"/>
              <a:t>Mine Safety and Health Administration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en-US" altLang="en-US" sz="2200" dirty="0" smtClean="0"/>
              <a:t>Periodic inspection of mines, investigate mine accidents, develop mine </a:t>
            </a:r>
            <a:r>
              <a:rPr lang="en-US" altLang="en-US" sz="2200" dirty="0" smtClean="0"/>
              <a:t>standards</a:t>
            </a:r>
          </a:p>
          <a:p>
            <a:pPr>
              <a:lnSpc>
                <a:spcPct val="90000"/>
              </a:lnSpc>
              <a:spcBef>
                <a:spcPts val="200"/>
              </a:spcBef>
              <a:defRPr/>
            </a:pPr>
            <a:r>
              <a:rPr lang="en-US" altLang="en-US" sz="2600" dirty="0"/>
              <a:t>Environmental Protection Agency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altLang="en-US" sz="2200" dirty="0"/>
              <a:t>Toxic Substances Control Act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altLang="en-US" dirty="0"/>
              <a:t>PCBs, Asbestos (schools), Radon, Lead (residential)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altLang="en-US" sz="2200" dirty="0" smtClean="0"/>
              <a:t>Resource </a:t>
            </a:r>
            <a:r>
              <a:rPr lang="en-US" altLang="en-US" sz="2200" dirty="0"/>
              <a:t>Conservation and Recovery Act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altLang="en-US" dirty="0"/>
              <a:t>Solid waste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altLang="en-US" dirty="0"/>
              <a:t>Cradle to grave approach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altLang="en-US" sz="2200" dirty="0" smtClean="0"/>
              <a:t>Comprehensive </a:t>
            </a:r>
            <a:r>
              <a:rPr lang="en-US" altLang="en-US" sz="2200" dirty="0"/>
              <a:t>Environmental Response, Compensation, and Liability Act (CERCLA)</a:t>
            </a:r>
          </a:p>
          <a:p>
            <a:pPr lvl="2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altLang="en-US" dirty="0"/>
              <a:t>Super </a:t>
            </a:r>
            <a:r>
              <a:rPr lang="en-US" altLang="en-US" dirty="0" smtClean="0"/>
              <a:t>Fund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200" dirty="0"/>
              <a:t>Worker Protection Standard for Agricultural Pesticides (pesticide safety standards)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dirty="0"/>
              <a:t>Training, field reentry time</a:t>
            </a:r>
          </a:p>
          <a:p>
            <a:pPr lvl="1">
              <a:spcBef>
                <a:spcPts val="200"/>
              </a:spcBef>
              <a:defRPr/>
            </a:pPr>
            <a:r>
              <a:rPr lang="en-US" altLang="en-US" sz="2200" dirty="0" smtClean="0"/>
              <a:t>Indoor </a:t>
            </a:r>
            <a:r>
              <a:rPr lang="en-US" altLang="en-US" sz="2200" dirty="0"/>
              <a:t>Air Quality</a:t>
            </a:r>
          </a:p>
          <a:p>
            <a:pPr lvl="2">
              <a:spcBef>
                <a:spcPts val="200"/>
              </a:spcBef>
              <a:defRPr/>
            </a:pPr>
            <a:r>
              <a:rPr lang="en-US" altLang="en-US" dirty="0"/>
              <a:t>Research and Education</a:t>
            </a:r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Key Provisions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Provide up to 50/50 funding of states that wish to establish a program at least as effective as the federal OSHA program (State Plans)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Provide funds to state governments and other entities to conduct on-site consultations for employers upon request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305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General duty provision (section 5 </a:t>
            </a:r>
            <a:r>
              <a:rPr lang="en-US" altLang="en-US" sz="2400" dirty="0"/>
              <a:t>(a)(1</a:t>
            </a:r>
            <a:r>
              <a:rPr lang="en-US" altLang="en-US" sz="2400" dirty="0" smtClean="0"/>
              <a:t>))</a:t>
            </a:r>
          </a:p>
          <a:p>
            <a:pPr lvl="1" indent="0">
              <a:spcBef>
                <a:spcPct val="50000"/>
              </a:spcBef>
              <a:buClr>
                <a:schemeClr val="bg1">
                  <a:lumMod val="50000"/>
                </a:schemeClr>
              </a:buClr>
              <a:buSzPct val="85000"/>
              <a:buNone/>
            </a:pPr>
            <a:r>
              <a:rPr lang="en-US" altLang="en-US" sz="2000" dirty="0" smtClean="0"/>
              <a:t>“</a:t>
            </a:r>
            <a:r>
              <a:rPr lang="en-US" altLang="en-US" sz="2000" dirty="0"/>
              <a:t>Each employer shall furnish to each of his employees employment and a place of employment which are free from recognized hazards that are causing or are likely to cause death or serious physical harm to his employees</a:t>
            </a:r>
            <a:r>
              <a:rPr lang="en-US" altLang="en-US" sz="2000" dirty="0" smtClean="0"/>
              <a:t>.”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Duties in the Act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2455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bg1">
                  <a:lumMod val="50000"/>
                </a:schemeClr>
              </a:buClr>
              <a:buSzPct val="88000"/>
              <a:buFont typeface="Arial" panose="020B0604020202020204" pitchFamily="34" charset="0"/>
              <a:buChar char="•"/>
            </a:pPr>
            <a:r>
              <a:rPr lang="en-US" altLang="en-US" sz="2400" dirty="0"/>
              <a:t>5(a)(2) Each </a:t>
            </a:r>
            <a:r>
              <a:rPr lang="en-US" altLang="en-US" sz="2400" b="1" dirty="0"/>
              <a:t>employer </a:t>
            </a:r>
            <a:r>
              <a:rPr lang="en-US" altLang="en-US" sz="2400" dirty="0"/>
              <a:t>shall comply with occupational safety and health standards promulgated under this Act.</a:t>
            </a: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Duties in the Act (cont.)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" y="1752600"/>
            <a:ext cx="830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bg1">
                  <a:lumMod val="50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400" dirty="0"/>
              <a:t>5(b) Each </a:t>
            </a:r>
            <a:r>
              <a:rPr lang="en-US" altLang="en-US" sz="2400" b="1" dirty="0"/>
              <a:t>employee</a:t>
            </a:r>
            <a:r>
              <a:rPr lang="en-US" altLang="en-US" sz="2400" dirty="0"/>
              <a:t> shall comply with occupational safety and health standards and all rules, regulations, and orders issued pursuant to this Act which are applicable to his own actions and conduct.</a:t>
            </a: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/>
              <a:t>Duties in the Act (cont.)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7769225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dirty="0" smtClean="0"/>
              <a:t>OSHA Coverage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2400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Private sector employees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Federal </a:t>
            </a:r>
            <a:r>
              <a:rPr lang="en-US" altLang="en-US" dirty="0" smtClean="0"/>
              <a:t>employees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smtClean="0"/>
              <a:t>Not </a:t>
            </a:r>
            <a:r>
              <a:rPr lang="en-US" altLang="en-US" dirty="0" smtClean="0"/>
              <a:t>Covered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State/municipal </a:t>
            </a:r>
            <a:r>
              <a:rPr lang="en-US" altLang="en-US" dirty="0" smtClean="0"/>
              <a:t>workers (subject of occasional Congressional interest)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although </a:t>
            </a:r>
            <a:r>
              <a:rPr lang="en-US" altLang="en-US" dirty="0" smtClean="0"/>
              <a:t>OSHA requires it of State-Plan States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Self-employed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dirty="0" smtClean="0"/>
              <a:t>Workers covered by other agencies claiming safety and health </a:t>
            </a:r>
            <a:r>
              <a:rPr lang="en-US" altLang="en-US" dirty="0" smtClean="0"/>
              <a:t>coverage</a:t>
            </a:r>
            <a:endParaRPr lang="en-US" altLang="en-US" sz="32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3050"/>
            <a:ext cx="7693025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en-US" dirty="0" smtClean="0"/>
              <a:t>State Plans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7769225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State Plan States and Federal OSHA</a:t>
            </a:r>
          </a:p>
        </p:txBody>
      </p:sp>
      <p:pic>
        <p:nvPicPr>
          <p:cNvPr id="12292" name="Picture 5" descr="stateplans-pubs os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5077045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C680A97E1C40AF050045783C8667" ma:contentTypeVersion="0" ma:contentTypeDescription="Create a new document." ma:contentTypeScope="" ma:versionID="3812dd1121bf833e8deae658c465e2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856c988c67c08041d1f76481abc744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HeadLin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2342ED-2826-4AFE-A1CF-3D49F1D912A3}"/>
</file>

<file path=customXml/itemProps2.xml><?xml version="1.0" encoding="utf-8"?>
<ds:datastoreItem xmlns:ds="http://schemas.openxmlformats.org/officeDocument/2006/customXml" ds:itemID="{7F0B7663-9AC1-4F92-96EF-034C63FF335A}"/>
</file>

<file path=customXml/itemProps3.xml><?xml version="1.0" encoding="utf-8"?>
<ds:datastoreItem xmlns:ds="http://schemas.openxmlformats.org/officeDocument/2006/customXml" ds:itemID="{B53505CA-2DFC-4491-83F9-81F961E531EA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1122</TotalTime>
  <Words>1234</Words>
  <Application>Microsoft Office PowerPoint</Application>
  <PresentationFormat>On-screen Show (4:3)</PresentationFormat>
  <Paragraphs>248</Paragraphs>
  <Slides>34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Wingdings</vt:lpstr>
      <vt:lpstr>Times New Roman</vt:lpstr>
      <vt:lpstr>Times</vt:lpstr>
      <vt:lpstr>MS Mincho</vt:lpstr>
      <vt:lpstr>Clarity</vt:lpstr>
      <vt:lpstr>Fundamentals of Industrial Hygiene 6th Edition  </vt:lpstr>
      <vt:lpstr>PowerPoint Presentation</vt:lpstr>
      <vt:lpstr>Key Provisions</vt:lpstr>
      <vt:lpstr>Key Provisions</vt:lpstr>
      <vt:lpstr>PowerPoint Presentation</vt:lpstr>
      <vt:lpstr>PowerPoint Presentation</vt:lpstr>
      <vt:lpstr>PowerPoint Presentation</vt:lpstr>
      <vt:lpstr>OSHA Coverage</vt:lpstr>
      <vt:lpstr>State Plans</vt:lpstr>
      <vt:lpstr>OSHA Standards</vt:lpstr>
      <vt:lpstr>OSHA Standards (cont.)</vt:lpstr>
      <vt:lpstr>Standards Adoption</vt:lpstr>
      <vt:lpstr>Rulemaking Milestones (after 1971)</vt:lpstr>
      <vt:lpstr>Inspections</vt:lpstr>
      <vt:lpstr>Inspection Priority</vt:lpstr>
      <vt:lpstr>Unprogrammed Activity</vt:lpstr>
      <vt:lpstr>Programmed Inspections</vt:lpstr>
      <vt:lpstr>Inspection Procedures</vt:lpstr>
      <vt:lpstr>Inspection Procedures (cont.)</vt:lpstr>
      <vt:lpstr>Citations</vt:lpstr>
      <vt:lpstr>Violations—Types</vt:lpstr>
      <vt:lpstr>PowerPoint Presentation</vt:lpstr>
      <vt:lpstr>Issuance of citation</vt:lpstr>
      <vt:lpstr>Employer Responsibilities</vt:lpstr>
      <vt:lpstr>Employer Responsibilities (cont.)</vt:lpstr>
      <vt:lpstr>Employee Rights</vt:lpstr>
      <vt:lpstr>OSHA Whistleblower Program Covers</vt:lpstr>
      <vt:lpstr>Compliance Assistance and Resources</vt:lpstr>
      <vt:lpstr>National Institute for Occupational Safety and Health (NIOSH)</vt:lpstr>
      <vt:lpstr>NIOSH Responsibilities</vt:lpstr>
      <vt:lpstr>NIOSH Initiatives</vt:lpstr>
      <vt:lpstr>NIOSH Initiatives</vt:lpstr>
      <vt:lpstr>NIOSH Publications</vt:lpstr>
      <vt:lpstr>Other Regulatory Agencies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Regulations</dc:title>
  <dc:creator>David</dc:creator>
  <cp:lastModifiedBy>Deborah Meyer</cp:lastModifiedBy>
  <cp:revision>52</cp:revision>
  <dcterms:created xsi:type="dcterms:W3CDTF">2014-08-17T18:17:32Z</dcterms:created>
  <dcterms:modified xsi:type="dcterms:W3CDTF">2016-05-16T14:47:19Z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0x010100A87CC680A97E1C40AF050045783C8667</vt:lpwstr>
  </property>
</Properties>
</file>