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1" r:id="rId2"/>
  </p:sldMasterIdLst>
  <p:notesMasterIdLst>
    <p:notesMasterId r:id="rId32"/>
  </p:notesMasterIdLst>
  <p:sldIdLst>
    <p:sldId id="292" r:id="rId3"/>
    <p:sldId id="257" r:id="rId4"/>
    <p:sldId id="258" r:id="rId5"/>
    <p:sldId id="259" r:id="rId6"/>
    <p:sldId id="260" r:id="rId7"/>
    <p:sldId id="261" r:id="rId8"/>
    <p:sldId id="262" r:id="rId9"/>
    <p:sldId id="273" r:id="rId10"/>
    <p:sldId id="272" r:id="rId11"/>
    <p:sldId id="265" r:id="rId12"/>
    <p:sldId id="266" r:id="rId13"/>
    <p:sldId id="268" r:id="rId14"/>
    <p:sldId id="26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66"/>
    <a:srgbClr val="FBD9E8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ustomXml" Target="../customXml/item3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CC77149-CD2E-4E2A-98B9-B70CEA58D655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01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FB4B7CE-A060-48A8-82E5-2FBE4BB04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2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1361555-3320-4FAD-B331-3A3B7F3A5D52}" type="slidenum">
              <a:rPr lang="en-US" altLang="en-US">
                <a:solidFill>
                  <a:srgbClr val="000000"/>
                </a:solidFill>
                <a:latin typeface="Times" pitchFamily="3" charset="0"/>
                <a:ea typeface="MS PGothic" pitchFamily="34" charset="-128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" pitchFamily="3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004" tIns="45002" rIns="90004" bIns="45002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Focal Point:  </a:t>
            </a:r>
            <a:r>
              <a:rPr lang="en-CA" altLang="en-US" smtClean="0"/>
              <a:t>UN Committee of Experts on Transport of Dangerous Goods, in cooperation with the ILO.</a:t>
            </a:r>
          </a:p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0004" tIns="45002" rIns="90004" bIns="45002"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Focal Point:  </a:t>
            </a:r>
            <a:r>
              <a:rPr lang="en-CA" altLang="en-US" smtClean="0"/>
              <a:t>UN Committee of Experts on Transport of Dangerous Goods, in cooperation with the ILO.</a:t>
            </a:r>
          </a:p>
          <a:p>
            <a:pPr eaLnBrk="1" hangingPunct="1"/>
            <a:endParaRPr lang="en-CA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3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B578-76E2-495F-AE67-046F5B03CDBB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6CCC6-150A-4B7A-A3F1-0434ECFD0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4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FC6DE-4B82-4096-A69A-A82FFCB61A06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0CA4-0903-4C5A-94BF-7D1D2C39A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7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1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E0D3-992A-42E6-80AD-B486490FDF1A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5C5D2-FA25-4AAE-933D-9CF453B54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C8A432C8-69A7-458B-9684-2BFA64B31948}" type="datetime2">
              <a:rPr lang="en-US"/>
              <a:pPr>
                <a:defRPr/>
              </a:pPr>
              <a:t>Monday, May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D21134B-49E9-4FE6-BE62-77E159BD4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971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34D94B08-AE30-4EE0-B944-4C557A1DC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78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E89E1F2F-D3D4-4287-92E6-5780B0D08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66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D2A1AA4E-7D76-4587-80A3-F9571EAE3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37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26E102A4-00F5-44E3-8197-01DFF1F14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27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9788D790-E727-4906-8739-0C1E0C267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760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2C6378E-4F51-4F84-9FDD-5CAFBF86E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10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67B2DF5-695B-4FB0-9284-0935B50D6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D120-BBF5-40C0-9B04-DE603970E527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6E167-B302-4304-BEAA-98EB358C4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49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171305BD-732B-463A-A4BD-687AF6164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17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23596DF-4A65-48C1-BC9C-3EDD2DC68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11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b="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5B79D1BB-440D-4A4F-9F05-943DD3D84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78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813" y="455613"/>
            <a:ext cx="731361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5986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5025" y="1598613"/>
            <a:ext cx="3581400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b="0">
                <a:latin typeface="Arial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 b="0">
                <a:latin typeface="Arial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6622E5AC-754C-46FD-8471-2530C5A87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3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7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7605-69A9-4AE2-80DF-8C6C58F5EE30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39317-A8D5-4666-AD4A-F750CB8C9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57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B30-A386-42FC-9CBA-810F17F392BE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9028-5B3A-41B4-AA3B-AD8A0021C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1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1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835D9-7796-45D9-B8AF-9D0C2C5672BE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20AD5-77A9-4000-B0CB-04BC68932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4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1BEDD-0125-4CAF-8B85-58274C61045C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F227-5F7B-47F1-A1D8-151FE2219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0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36F0-31E6-4E82-900F-FB54F7CEA0D3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065D-3205-4374-BB27-55440C660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4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130555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F892A-F1F9-4EF2-99E4-C00E9DEFD6FF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9E37-D1B5-406B-B96B-D3082A417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0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75653-16BB-4E10-BAE7-07E02B69C89D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84570-26B4-488C-B66A-6CFC855A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8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DC9898C-2B9A-4871-8734-5297053C8118}" type="datetimeFigureOut">
              <a:rPr lang="en-US"/>
              <a:pPr>
                <a:defRPr/>
              </a:pPr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761AB16-8889-40BA-B4D6-8AEB933E5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0" r:id="rId2"/>
    <p:sldLayoutId id="2147483748" r:id="rId3"/>
    <p:sldLayoutId id="2147483741" r:id="rId4"/>
    <p:sldLayoutId id="2147483749" r:id="rId5"/>
    <p:sldLayoutId id="2147483742" r:id="rId6"/>
    <p:sldLayoutId id="2147483743" r:id="rId7"/>
    <p:sldLayoutId id="2147483750" r:id="rId8"/>
    <p:sldLayoutId id="2147483744" r:id="rId9"/>
    <p:sldLayoutId id="2147483745" r:id="rId10"/>
    <p:sldLayoutId id="214748374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400" b="1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400" b="1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smtClean="0">
                <a:solidFill>
                  <a:srgbClr val="FFFFFF"/>
                </a:solidFill>
                <a:latin typeface="Trump Mediaeval" charset="0"/>
                <a:ea typeface="MS PGothic" pitchFamily="34" charset="-128"/>
              </a:defRPr>
            </a:lvl1pPr>
          </a:lstStyle>
          <a:p>
            <a:pPr>
              <a:defRPr/>
            </a:pPr>
            <a:fld id="{A80CB818-7379-467D-8E76-EF9D9074A26C}" type="datetime2">
              <a:rPr lang="en-US"/>
              <a:pPr>
                <a:defRPr/>
              </a:pPr>
              <a:t>Monday, May 16,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dirty="0">
                <a:solidFill>
                  <a:srgbClr val="FFFFFF"/>
                </a:solidFill>
                <a:latin typeface="Trump Mediaeval" charset="0"/>
                <a:ea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 smtClean="0">
                <a:solidFill>
                  <a:srgbClr val="FFFFFF"/>
                </a:solidFill>
                <a:latin typeface="Trump Mediaeval" charset="0"/>
                <a:ea typeface="MS PGothic" pitchFamily="34" charset="-128"/>
              </a:defRPr>
            </a:lvl1pPr>
          </a:lstStyle>
          <a:p>
            <a:pPr>
              <a:defRPr/>
            </a:pPr>
            <a:fld id="{270F7227-A9EE-40C4-9650-CCC63E413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2438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spc="0" dirty="0"/>
              <a:t>Fundamentals of Industrial Hygiene</a:t>
            </a:r>
            <a:br>
              <a:rPr lang="en-US" sz="3600" spc="0" dirty="0"/>
            </a:br>
            <a:r>
              <a:rPr lang="en-US" sz="3600" spc="0" dirty="0"/>
              <a:t>6</a:t>
            </a:r>
            <a:r>
              <a:rPr lang="en-US" sz="3600" spc="0" baseline="30000" dirty="0"/>
              <a:t>th</a:t>
            </a:r>
            <a:r>
              <a:rPr lang="en-US" sz="3600" spc="0" dirty="0"/>
              <a:t> Edition</a:t>
            </a:r>
            <a:br>
              <a:rPr lang="en-US" sz="3600" spc="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/>
          </a:p>
        </p:txBody>
      </p:sp>
      <p:sp>
        <p:nvSpPr>
          <p:cNvPr id="1669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2362200"/>
            <a:ext cx="8229600" cy="4090988"/>
          </a:xfrm>
        </p:spPr>
        <p:txBody>
          <a:bodyPr rtlCol="0">
            <a:normAutofit/>
          </a:bodyPr>
          <a:lstStyle/>
          <a:p>
            <a:pPr marL="3175" indent="4763" algn="ctr" fontAlgn="auto">
              <a:spcAft>
                <a:spcPts val="0"/>
              </a:spcAft>
              <a:buFontTx/>
              <a:buNone/>
              <a:defRPr/>
            </a:pPr>
            <a:endParaRPr lang="en-US" b="1" dirty="0" smtClean="0">
              <a:solidFill>
                <a:srgbClr val="000000"/>
              </a:solidFill>
              <a:latin typeface="+mj-lt"/>
            </a:endParaRPr>
          </a:p>
          <a:p>
            <a:pPr marL="3175" indent="4763" algn="ctr" fontAlgn="auto">
              <a:spcAft>
                <a:spcPts val="0"/>
              </a:spcAft>
              <a:buFontTx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Chapter 31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:</a:t>
            </a:r>
          </a:p>
          <a:p>
            <a:pPr marL="3175" indent="4763" algn="ctr" fontAlgn="auto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rgbClr val="000000"/>
                </a:solidFill>
                <a:latin typeface="+mj-lt"/>
              </a:rPr>
              <a:t>International Developments in </a:t>
            </a:r>
            <a:br>
              <a:rPr lang="en-US" dirty="0" smtClean="0">
                <a:solidFill>
                  <a:srgbClr val="000000"/>
                </a:solidFill>
                <a:latin typeface="+mj-lt"/>
              </a:rPr>
            </a:br>
            <a:r>
              <a:rPr lang="en-US" dirty="0" smtClean="0">
                <a:solidFill>
                  <a:srgbClr val="000000"/>
                </a:solidFill>
                <a:latin typeface="+mj-lt"/>
              </a:rPr>
              <a:t>Occupational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Safety</a:t>
            </a:r>
          </a:p>
          <a:p>
            <a:pPr marL="3175" indent="4763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rgbClr val="000000"/>
                </a:solidFill>
                <a:latin typeface="+mj-lt"/>
              </a:rPr>
              <a:t>Health</a:t>
            </a:r>
          </a:p>
          <a:p>
            <a:pPr marL="3175" indent="4763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3175" indent="4763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sz="1700" dirty="0"/>
              <a:t>Compiled by </a:t>
            </a:r>
            <a:r>
              <a:rPr lang="en-US" sz="1700" dirty="0" smtClean="0"/>
              <a:t>David May, </a:t>
            </a:r>
            <a:endParaRPr lang="en-US" sz="1700" dirty="0"/>
          </a:p>
          <a:p>
            <a:pPr marL="3175" indent="4763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/>
              <a:t>Associate </a:t>
            </a:r>
            <a:r>
              <a:rPr lang="en-US" sz="1700" dirty="0" smtClean="0"/>
              <a:t>Professor, Safety </a:t>
            </a:r>
            <a:r>
              <a:rPr lang="en-US" sz="1700" dirty="0"/>
              <a:t>and Occupational Health Applied </a:t>
            </a:r>
            <a:r>
              <a:rPr lang="en-US" sz="1700" dirty="0" smtClean="0"/>
              <a:t>Science</a:t>
            </a:r>
          </a:p>
          <a:p>
            <a:pPr marL="3175" indent="4763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700" dirty="0" smtClean="0"/>
              <a:t>Keene State College</a:t>
            </a:r>
            <a:endParaRPr lang="en-US" sz="17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6366"/>
            <a:ext cx="8229600" cy="113763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Health Hazards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502276" y="1545465"/>
            <a:ext cx="7841624" cy="4388610"/>
          </a:xfrm>
        </p:spPr>
        <p:txBody>
          <a:bodyPr/>
          <a:lstStyle/>
          <a:p>
            <a:pPr marL="282575" lvl="2" indent="-282575">
              <a:lnSpc>
                <a:spcPct val="90000"/>
              </a:lnSpc>
            </a:pPr>
            <a:r>
              <a:rPr lang="en-US" altLang="en-US" sz="2400" dirty="0" smtClean="0"/>
              <a:t>Acute </a:t>
            </a:r>
            <a:r>
              <a:rPr lang="en-US" altLang="en-US" sz="2400" dirty="0" smtClean="0"/>
              <a:t>Toxicity</a:t>
            </a:r>
            <a:endParaRPr lang="en-US" altLang="en-US" sz="2400" dirty="0" smtClean="0"/>
          </a:p>
          <a:p>
            <a:pPr marL="282575" lvl="2" indent="-282575">
              <a:lnSpc>
                <a:spcPct val="90000"/>
              </a:lnSpc>
            </a:pPr>
            <a:r>
              <a:rPr lang="en-US" altLang="en-US" sz="2400" dirty="0" smtClean="0"/>
              <a:t>Skin </a:t>
            </a:r>
            <a:r>
              <a:rPr lang="en-US" altLang="en-US" sz="2400" dirty="0" smtClean="0"/>
              <a:t>Corrosion/Irritation</a:t>
            </a:r>
            <a:endParaRPr lang="en-US" altLang="en-US" sz="2400" dirty="0" smtClean="0"/>
          </a:p>
          <a:p>
            <a:pPr marL="282575" lvl="2" indent="-282575">
              <a:lnSpc>
                <a:spcPct val="90000"/>
              </a:lnSpc>
            </a:pPr>
            <a:r>
              <a:rPr lang="en-US" altLang="en-US" sz="2400" dirty="0" smtClean="0"/>
              <a:t>Serious Eye Damage/Eye </a:t>
            </a:r>
            <a:r>
              <a:rPr lang="en-US" altLang="en-US" sz="2400" dirty="0" smtClean="0"/>
              <a:t>Irritation</a:t>
            </a:r>
            <a:endParaRPr lang="en-US" altLang="en-US" sz="2400" dirty="0" smtClean="0"/>
          </a:p>
          <a:p>
            <a:pPr marL="282575" lvl="2" indent="-282575">
              <a:lnSpc>
                <a:spcPct val="90000"/>
              </a:lnSpc>
            </a:pPr>
            <a:r>
              <a:rPr lang="en-US" altLang="en-US" sz="2400" dirty="0" smtClean="0"/>
              <a:t>Respiratory or Skin Sensitization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487"/>
            <a:ext cx="8229600" cy="97879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Health Hazards (cont.)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19238"/>
            <a:ext cx="8229600" cy="3890962"/>
          </a:xfrm>
        </p:spPr>
        <p:txBody>
          <a:bodyPr rtlCol="0">
            <a:normAutofit/>
          </a:bodyPr>
          <a:lstStyle/>
          <a:p>
            <a:pPr marL="282575" lvl="2" indent="-282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Germ cell mutagenicity</a:t>
            </a:r>
          </a:p>
          <a:p>
            <a:pPr marL="282575" lvl="2" indent="-282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Carcinogenicity</a:t>
            </a:r>
          </a:p>
          <a:p>
            <a:pPr marL="282575" lvl="2" indent="-282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Reproductive toxicity</a:t>
            </a:r>
          </a:p>
          <a:p>
            <a:pPr marL="282575" lvl="2" indent="-282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Target organ systemic toxicity – single and repeated dose</a:t>
            </a:r>
          </a:p>
          <a:p>
            <a:pPr marL="282575" lvl="2" indent="-282575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Aspiration hazards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3487"/>
            <a:ext cx="8229600" cy="1150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Environmental </a:t>
            </a:r>
            <a:r>
              <a:rPr lang="en-US" dirty="0" smtClean="0"/>
              <a:t>Hazards</a:t>
            </a: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3638" y="1687131"/>
            <a:ext cx="8045361" cy="443109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Hazardous to the Aquatic Environment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Hazardous </a:t>
            </a:r>
            <a:r>
              <a:rPr lang="en-US" altLang="en-US" dirty="0" smtClean="0"/>
              <a:t>to the </a:t>
            </a:r>
            <a:r>
              <a:rPr lang="en-US" altLang="en-US" dirty="0" smtClean="0"/>
              <a:t>Ozone </a:t>
            </a:r>
            <a:r>
              <a:rPr lang="en-US" altLang="en-US" dirty="0" smtClean="0"/>
              <a:t>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0608"/>
            <a:ext cx="8229600" cy="9916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Forms of Hazard Communication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1374"/>
            <a:ext cx="8229600" cy="4815625"/>
          </a:xfrm>
        </p:spPr>
        <p:txBody>
          <a:bodyPr/>
          <a:lstStyle/>
          <a:p>
            <a:pPr lvl="1"/>
            <a:r>
              <a:rPr lang="en-US" altLang="en-US" sz="2400" dirty="0" smtClean="0"/>
              <a:t>Labels</a:t>
            </a:r>
          </a:p>
          <a:p>
            <a:pPr lvl="1"/>
            <a:r>
              <a:rPr lang="en-US" altLang="en-US" sz="2400" dirty="0" smtClean="0"/>
              <a:t>Safety </a:t>
            </a:r>
            <a:r>
              <a:rPr lang="en-US" altLang="en-US" sz="2400" dirty="0" smtClean="0"/>
              <a:t>Data Sheets (SDS)</a:t>
            </a:r>
          </a:p>
          <a:p>
            <a:pPr lvl="1"/>
            <a:r>
              <a:rPr lang="en-US" altLang="en-US" sz="2400" dirty="0" smtClean="0"/>
              <a:t>Training</a:t>
            </a:r>
            <a:endParaRPr lang="en-US" altLang="en-US" sz="2400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0760" y="425003"/>
            <a:ext cx="7913777" cy="83712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Key </a:t>
            </a:r>
            <a:r>
              <a:rPr lang="en-US" dirty="0"/>
              <a:t>Label Elements</a:t>
            </a:r>
            <a:r>
              <a:rPr lang="en-CA" dirty="0"/>
              <a:t> 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idx="1"/>
          </p:nvPr>
        </p:nvSpPr>
        <p:spPr>
          <a:xfrm>
            <a:off x="476518" y="1584101"/>
            <a:ext cx="8381732" cy="4715099"/>
          </a:xfrm>
        </p:spPr>
        <p:txBody>
          <a:bodyPr/>
          <a:lstStyle/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Hazard pictograms</a:t>
            </a:r>
          </a:p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Signal words</a:t>
            </a:r>
          </a:p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Hazard statements</a:t>
            </a:r>
          </a:p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Precautionary information</a:t>
            </a:r>
          </a:p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Product identifier</a:t>
            </a:r>
          </a:p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Supplier identifier</a:t>
            </a:r>
          </a:p>
          <a:p>
            <a:pPr marL="231775" lvl="2" indent="-231775">
              <a:buClr>
                <a:schemeClr val="bg1">
                  <a:lumMod val="50000"/>
                </a:schemeClr>
              </a:buClr>
              <a:buSzPct val="85000"/>
            </a:pPr>
            <a:r>
              <a:rPr lang="en-CA" altLang="en-US" sz="2400" dirty="0" smtClean="0"/>
              <a:t>Chemical identity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3" descr="image1 osh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99" y="1662113"/>
            <a:ext cx="1377950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24" descr="image2 osh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71" y="1662113"/>
            <a:ext cx="1363662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25" descr="image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55" y="1641475"/>
            <a:ext cx="1363662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26" descr="image4 osh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039" y="1641475"/>
            <a:ext cx="1371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27" descr="image5 osh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62" y="1660525"/>
            <a:ext cx="1363662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Picture 28" descr="image6 osh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525" y="3979863"/>
            <a:ext cx="13652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29" descr="image7 osh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280" y="3898900"/>
            <a:ext cx="13652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2" name="Picture 30" descr="image8 osh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035" y="3897313"/>
            <a:ext cx="13652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3" name="Picture 31" descr="image9 osh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120" y="3857625"/>
            <a:ext cx="13652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0760" y="425003"/>
            <a:ext cx="7913777" cy="837127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GHS Pictograms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76518" y="515156"/>
            <a:ext cx="7981682" cy="82424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Signal </a:t>
            </a:r>
            <a:r>
              <a:rPr lang="en-CA" dirty="0"/>
              <a:t>Words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 </a:t>
            </a:r>
            <a:r>
              <a:rPr lang="en-CA" altLang="en-US" b="1" dirty="0" smtClean="0"/>
              <a:t>“</a:t>
            </a:r>
            <a:r>
              <a:rPr lang="en-CA" altLang="en-US" b="1" dirty="0" smtClean="0"/>
              <a:t>Danger” </a:t>
            </a:r>
            <a:r>
              <a:rPr lang="en-CA" altLang="en-US" dirty="0" smtClean="0"/>
              <a:t>or “</a:t>
            </a:r>
            <a:r>
              <a:rPr lang="en-CA" altLang="en-US" b="1" dirty="0" smtClean="0"/>
              <a:t>Warning”</a:t>
            </a:r>
          </a:p>
          <a:p>
            <a:pPr lvl="1"/>
            <a:r>
              <a:rPr lang="en-CA" altLang="en-US" dirty="0" smtClean="0"/>
              <a:t>Used </a:t>
            </a:r>
            <a:r>
              <a:rPr lang="en-CA" altLang="en-US" dirty="0" smtClean="0"/>
              <a:t>to highlight the hazard and discriminate between levels of hazard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730"/>
            <a:ext cx="8229600" cy="88864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Hazard Statements</a:t>
            </a:r>
            <a:endParaRPr lang="en-CA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CA" altLang="en-US" dirty="0" smtClean="0"/>
              <a:t>A single harmonized hazard statement for each level of hazard within each hazard class</a:t>
            </a:r>
          </a:p>
          <a:p>
            <a:pPr lvl="1"/>
            <a:r>
              <a:rPr lang="en-GB" altLang="en-US" dirty="0" smtClean="0"/>
              <a:t>Example:  Flammable liquids</a:t>
            </a:r>
          </a:p>
          <a:p>
            <a:pPr lvl="2">
              <a:buClr>
                <a:schemeClr val="bg1">
                  <a:lumMod val="50000"/>
                </a:schemeClr>
              </a:buClr>
              <a:buSzPct val="85000"/>
            </a:pPr>
            <a:r>
              <a:rPr lang="en-GB" altLang="en-US" dirty="0" smtClean="0"/>
              <a:t>Category 1: Extremely flammable liquid and vapour</a:t>
            </a:r>
          </a:p>
          <a:p>
            <a:pPr lvl="2">
              <a:buClr>
                <a:schemeClr val="bg1">
                  <a:lumMod val="50000"/>
                </a:schemeClr>
              </a:buClr>
              <a:buSzPct val="85000"/>
            </a:pPr>
            <a:r>
              <a:rPr lang="en-GB" altLang="en-US" dirty="0" smtClean="0"/>
              <a:t>Category 2: Highly flammable liquid and vapour</a:t>
            </a:r>
          </a:p>
          <a:p>
            <a:pPr lvl="2">
              <a:buClr>
                <a:schemeClr val="bg1">
                  <a:lumMod val="50000"/>
                </a:schemeClr>
              </a:buClr>
              <a:buSzPct val="85000"/>
            </a:pPr>
            <a:r>
              <a:rPr lang="en-GB" altLang="en-US" dirty="0" smtClean="0"/>
              <a:t>Category 3: Flammable liquid and vapour</a:t>
            </a:r>
          </a:p>
          <a:p>
            <a:pPr lvl="2">
              <a:buClr>
                <a:schemeClr val="bg1">
                  <a:lumMod val="50000"/>
                </a:schemeClr>
              </a:buClr>
              <a:buSzPct val="85000"/>
            </a:pPr>
            <a:r>
              <a:rPr lang="en-GB" altLang="en-US" dirty="0" smtClean="0"/>
              <a:t>Category 4: Combustible liquid</a:t>
            </a:r>
          </a:p>
          <a:p>
            <a:pPr>
              <a:buFont typeface="Wingdings" pitchFamily="2" charset="2"/>
              <a:buNone/>
            </a:pPr>
            <a:endParaRPr lang="en-CA" altLang="en-US" dirty="0" smtClean="0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98463" y="10826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CA" altLang="en-US" sz="440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76" y="386366"/>
            <a:ext cx="7955924" cy="94015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Precautionary </a:t>
            </a:r>
            <a:r>
              <a:rPr lang="en-GB" dirty="0"/>
              <a:t>Statements</a:t>
            </a:r>
            <a:endParaRPr lang="en-GB" sz="44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63639" y="1519707"/>
            <a:ext cx="7994561" cy="4957293"/>
          </a:xfrm>
        </p:spPr>
        <p:txBody>
          <a:bodyPr/>
          <a:lstStyle/>
          <a:p>
            <a:pPr>
              <a:buSzPct val="80000"/>
            </a:pPr>
            <a:r>
              <a:rPr lang="en-GB" altLang="en-US" dirty="0" smtClean="0"/>
              <a:t>GHS label should include appropriate precautionary information (examples of precautionary statements are found in the GHS document ).</a:t>
            </a:r>
          </a:p>
          <a:p>
            <a:pPr>
              <a:buSzPct val="80000"/>
            </a:pPr>
            <a:r>
              <a:rPr lang="en-GB" altLang="en-US" dirty="0" smtClean="0"/>
              <a:t>Currently </a:t>
            </a:r>
            <a:r>
              <a:rPr lang="en-GB" altLang="en-US" dirty="0" smtClean="0"/>
              <a:t>the statements are </a:t>
            </a:r>
            <a:r>
              <a:rPr lang="en-GB" altLang="en-US" dirty="0" smtClean="0"/>
              <a:t>flexible, </a:t>
            </a:r>
            <a:r>
              <a:rPr lang="en-GB" altLang="en-US" dirty="0" smtClean="0"/>
              <a:t>but the intent is to harmonize precautionary statements in the future.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113"/>
            <a:ext cx="8229600" cy="116444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Role </a:t>
            </a:r>
            <a:r>
              <a:rPr lang="en-GB" dirty="0"/>
              <a:t>of the SDS in the GHS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19707"/>
            <a:ext cx="7772400" cy="44238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SzPct val="80000"/>
              <a:defRPr/>
            </a:pPr>
            <a:r>
              <a:rPr lang="en-GB" dirty="0" smtClean="0"/>
              <a:t>The </a:t>
            </a:r>
            <a:r>
              <a:rPr lang="en-GB" dirty="0"/>
              <a:t>SDS should provide comprehensive information about a chemical substance or mixture.</a:t>
            </a:r>
          </a:p>
          <a:p>
            <a:pPr fontAlgn="auto">
              <a:spcAft>
                <a:spcPts val="0"/>
              </a:spcAft>
              <a:buSzPct val="80000"/>
              <a:defRPr/>
            </a:pPr>
            <a:r>
              <a:rPr lang="en-GB" dirty="0" smtClean="0"/>
              <a:t>Primary use</a:t>
            </a:r>
            <a:r>
              <a:rPr lang="en-GB" dirty="0"/>
              <a:t>:  </a:t>
            </a:r>
            <a:r>
              <a:rPr lang="en-GB" dirty="0" smtClean="0"/>
              <a:t>the workplace</a:t>
            </a:r>
            <a:endParaRPr lang="en-GB" dirty="0"/>
          </a:p>
          <a:p>
            <a:pPr fontAlgn="auto">
              <a:spcAft>
                <a:spcPts val="0"/>
              </a:spcAft>
              <a:buSzPct val="80000"/>
              <a:defRPr/>
            </a:pPr>
            <a:r>
              <a:rPr lang="en-GB" dirty="0" smtClean="0"/>
              <a:t>Employers </a:t>
            </a:r>
            <a:r>
              <a:rPr lang="en-GB" dirty="0"/>
              <a:t>and workers use </a:t>
            </a:r>
            <a:r>
              <a:rPr lang="en-GB" dirty="0" smtClean="0"/>
              <a:t>the SDS </a:t>
            </a:r>
            <a:r>
              <a:rPr lang="en-GB" dirty="0"/>
              <a:t>as a source of information about hazards and to obtain advice on safety precautions.</a:t>
            </a:r>
          </a:p>
          <a:p>
            <a:pPr fontAlgn="auto">
              <a:spcAft>
                <a:spcPts val="0"/>
              </a:spcAft>
              <a:buSzPct val="80000"/>
              <a:defRPr/>
            </a:pPr>
            <a:endParaRPr lang="en-GB" sz="27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567722" y="670461"/>
            <a:ext cx="8280064" cy="1489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pc="0" dirty="0"/>
              <a:t>Globally Harmonized System of Classification and Labeling of Chemicals (GHS)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90538" y="2624138"/>
            <a:ext cx="7739062" cy="3509962"/>
          </a:xfrm>
        </p:spPr>
        <p:txBody>
          <a:bodyPr/>
          <a:lstStyle/>
          <a:p>
            <a:r>
              <a:rPr lang="en-US" altLang="en-US" dirty="0" smtClean="0"/>
              <a:t>Needed because of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significant global </a:t>
            </a:r>
            <a:r>
              <a:rPr lang="en-US" altLang="en-US" dirty="0" smtClean="0"/>
              <a:t>trade in </a:t>
            </a:r>
            <a:r>
              <a:rPr lang="en-US" altLang="en-US" dirty="0" smtClean="0"/>
              <a:t>chemicals</a:t>
            </a:r>
          </a:p>
          <a:p>
            <a:pPr lvl="1"/>
            <a:r>
              <a:rPr lang="en-US" altLang="en-US" dirty="0" smtClean="0"/>
              <a:t>critical </a:t>
            </a:r>
            <a:r>
              <a:rPr lang="en-US" altLang="en-US" dirty="0" smtClean="0"/>
              <a:t>hazard information missing depending on source </a:t>
            </a:r>
          </a:p>
          <a:p>
            <a:pPr lvl="1"/>
            <a:r>
              <a:rPr lang="en-US" altLang="en-US" dirty="0" smtClean="0"/>
              <a:t>inconsistent </a:t>
            </a:r>
            <a:r>
              <a:rPr lang="en-US" altLang="en-US" dirty="0" smtClean="0"/>
              <a:t>approaches for classifying chemicals</a:t>
            </a:r>
          </a:p>
          <a:p>
            <a:pPr lvl="1"/>
            <a:r>
              <a:rPr lang="en-US" altLang="en-US" dirty="0" smtClean="0"/>
              <a:t>varying </a:t>
            </a:r>
            <a:r>
              <a:rPr lang="en-US" altLang="en-US" dirty="0" smtClean="0"/>
              <a:t>definitions of important definitions (e.g., flammables, carcinogens)</a:t>
            </a:r>
          </a:p>
          <a:p>
            <a:pPr lvl="1"/>
            <a:r>
              <a:rPr lang="en-US" altLang="en-US" dirty="0" smtClean="0"/>
              <a:t>inconsistent </a:t>
            </a:r>
            <a:r>
              <a:rPr lang="en-US" altLang="en-US" dirty="0" smtClean="0"/>
              <a:t>recommendations for protecting workers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600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/>
              <a:t>SDS</a:t>
            </a:r>
            <a:r>
              <a:rPr lang="en-GB" sz="3600" dirty="0"/>
              <a:t> </a:t>
            </a:r>
            <a:r>
              <a:rPr lang="en-GB" dirty="0"/>
              <a:t>Format</a:t>
            </a:r>
            <a:r>
              <a:rPr lang="en-GB" dirty="0" smtClean="0"/>
              <a:t>: 16 </a:t>
            </a:r>
            <a:r>
              <a:rPr lang="en-GB" dirty="0"/>
              <a:t>headings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76518" y="1622737"/>
            <a:ext cx="8256320" cy="4031937"/>
          </a:xfrm>
        </p:spPr>
        <p:txBody>
          <a:bodyPr/>
          <a:lstStyle/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Identification</a:t>
            </a:r>
            <a:endParaRPr lang="en-CA" altLang="en-US" dirty="0" smtClean="0"/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Hazard(s</a:t>
            </a:r>
            <a:r>
              <a:rPr lang="en-CA" altLang="en-US" dirty="0" smtClean="0"/>
              <a:t>) identification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Composition/information </a:t>
            </a:r>
            <a:r>
              <a:rPr lang="en-CA" altLang="en-US" dirty="0" smtClean="0"/>
              <a:t>on ingredients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First-aid </a:t>
            </a:r>
            <a:r>
              <a:rPr lang="en-CA" altLang="en-US" dirty="0" smtClean="0"/>
              <a:t>measures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Fire-fighting </a:t>
            </a:r>
            <a:r>
              <a:rPr lang="en-CA" altLang="en-US" dirty="0" smtClean="0"/>
              <a:t>measures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Accidental </a:t>
            </a:r>
            <a:r>
              <a:rPr lang="en-CA" altLang="en-US" dirty="0" smtClean="0"/>
              <a:t>release measures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Handling </a:t>
            </a:r>
            <a:r>
              <a:rPr lang="en-CA" altLang="en-US" dirty="0" smtClean="0"/>
              <a:t>and storage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CA" altLang="en-US" dirty="0" smtClean="0"/>
              <a:t>Exposure </a:t>
            </a:r>
            <a:r>
              <a:rPr lang="en-CA" altLang="en-US" dirty="0" smtClean="0"/>
              <a:t>control/personal protection</a:t>
            </a:r>
            <a:endParaRPr lang="en-GB" altLang="en-US" dirty="0" smtClean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6518" y="347730"/>
            <a:ext cx="8210282" cy="117627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SDS </a:t>
            </a:r>
            <a:r>
              <a:rPr lang="en-GB" dirty="0"/>
              <a:t>Format</a:t>
            </a:r>
            <a:r>
              <a:rPr lang="en-GB" dirty="0" smtClean="0"/>
              <a:t>: 16 </a:t>
            </a:r>
            <a:r>
              <a:rPr lang="en-GB" dirty="0"/>
              <a:t>headings (cont.)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3639" y="1658938"/>
            <a:ext cx="8496211" cy="4114800"/>
          </a:xfrm>
        </p:spPr>
        <p:txBody>
          <a:bodyPr/>
          <a:lstStyle/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Physical </a:t>
            </a:r>
            <a:r>
              <a:rPr lang="en-CA" altLang="en-US" dirty="0" smtClean="0"/>
              <a:t>and chemical properties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Stability </a:t>
            </a:r>
            <a:r>
              <a:rPr lang="en-CA" altLang="en-US" dirty="0" smtClean="0"/>
              <a:t>and reactivity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Toxicological </a:t>
            </a:r>
            <a:r>
              <a:rPr lang="en-CA" altLang="en-US" dirty="0" smtClean="0"/>
              <a:t>information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Ecological </a:t>
            </a:r>
            <a:r>
              <a:rPr lang="en-CA" altLang="en-US" dirty="0" smtClean="0"/>
              <a:t>information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Disposal </a:t>
            </a:r>
            <a:r>
              <a:rPr lang="en-CA" altLang="en-US" dirty="0" smtClean="0"/>
              <a:t>considerations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Transport </a:t>
            </a:r>
            <a:r>
              <a:rPr lang="en-CA" altLang="en-US" dirty="0" smtClean="0"/>
              <a:t>information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Regulatory </a:t>
            </a:r>
            <a:r>
              <a:rPr lang="en-CA" altLang="en-US" dirty="0" smtClean="0"/>
              <a:t>information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 startAt="9"/>
            </a:pPr>
            <a:r>
              <a:rPr lang="en-CA" altLang="en-US" dirty="0" smtClean="0"/>
              <a:t>Other </a:t>
            </a:r>
            <a:r>
              <a:rPr lang="en-CA" altLang="en-US" dirty="0" smtClean="0"/>
              <a:t>information</a:t>
            </a:r>
            <a:endParaRPr lang="en-GB" altLang="en-US" dirty="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730"/>
            <a:ext cx="8229600" cy="99167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Training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Training is necessary to implement GHS </a:t>
            </a:r>
            <a:r>
              <a:rPr lang="en-US" altLang="en-US" dirty="0" smtClean="0"/>
              <a:t>system, </a:t>
            </a:r>
            <a:r>
              <a:rPr lang="en-US" altLang="en-US" dirty="0" smtClean="0"/>
              <a:t>but provisions are not </a:t>
            </a:r>
            <a:r>
              <a:rPr lang="en-US" altLang="en-US" dirty="0" smtClean="0"/>
              <a:t>harmonized.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 the United States see: OSHA’s Hazard Communication standard for training requirements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4852"/>
            <a:ext cx="8229600" cy="100455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Control Banding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Attempts to address the risk assessment of 100,000s of chemicals without occupational exposure limits (OELs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r>
              <a:rPr lang="en-US" altLang="en-US" dirty="0" smtClean="0"/>
              <a:t>Qualitative </a:t>
            </a:r>
            <a:r>
              <a:rPr lang="en-US" altLang="en-US" dirty="0" smtClean="0"/>
              <a:t>approach to assess chemical risk and select appropriate control measures</a:t>
            </a:r>
          </a:p>
          <a:p>
            <a:r>
              <a:rPr lang="en-US" altLang="en-US" dirty="0" smtClean="0"/>
              <a:t>Attributed </a:t>
            </a:r>
            <a:r>
              <a:rPr lang="en-US" altLang="en-US" dirty="0" smtClean="0"/>
              <a:t>to the pharmaceutical industry and United Kingdom’s COSHH Essentials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214"/>
            <a:ext cx="8229600" cy="110758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Control </a:t>
            </a:r>
            <a:r>
              <a:rPr lang="en-US" dirty="0" smtClean="0"/>
              <a:t>Banding (cont.)</a:t>
            </a:r>
            <a:r>
              <a:rPr lang="en-US" dirty="0"/>
              <a:t>	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Risk based on chemical hazards and potential for exposure</a:t>
            </a:r>
          </a:p>
          <a:p>
            <a:r>
              <a:rPr lang="en-US" altLang="en-US" dirty="0" smtClean="0"/>
              <a:t>Utilized </a:t>
            </a:r>
            <a:r>
              <a:rPr lang="en-US" altLang="en-US" dirty="0" smtClean="0"/>
              <a:t>risk phrases (R-phases); now harmonized with GHS (Hazard Statements or H-Statements)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 descr="ControlApprChart 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249" y="1352288"/>
            <a:ext cx="3640556" cy="5402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463639" y="1577349"/>
            <a:ext cx="40053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82575" indent="-282575" eaLnBrk="1" hangingPunct="1">
              <a:spcBef>
                <a:spcPct val="50000"/>
              </a:spcBef>
              <a:buClr>
                <a:schemeClr val="bg1">
                  <a:lumMod val="50000"/>
                </a:schemeClr>
              </a:buClr>
              <a:buSzPct val="85000"/>
              <a:buFont typeface="Arial" panose="020B0604020202020204" pitchFamily="34" charset="0"/>
              <a:buChar char="•"/>
            </a:pPr>
            <a:r>
              <a:rPr lang="en-US" altLang="en-US" sz="2400" dirty="0"/>
              <a:t>Selection of Four Control Strategies </a:t>
            </a:r>
          </a:p>
        </p:txBody>
      </p:sp>
      <p:sp>
        <p:nvSpPr>
          <p:cNvPr id="44036" name="Text Box 6"/>
          <p:cNvSpPr txBox="1">
            <a:spLocks noChangeArrowheads="1"/>
          </p:cNvSpPr>
          <p:nvPr/>
        </p:nvSpPr>
        <p:spPr bwMode="auto">
          <a:xfrm>
            <a:off x="463639" y="476519"/>
            <a:ext cx="86803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chemeClr val="tx2"/>
                </a:solidFill>
              </a:rPr>
              <a:t>Control </a:t>
            </a:r>
            <a:r>
              <a:rPr lang="en-US" altLang="en-US" sz="3600" dirty="0" smtClean="0">
                <a:solidFill>
                  <a:schemeClr val="tx2"/>
                </a:solidFill>
              </a:rPr>
              <a:t>Banding (cont.)</a:t>
            </a:r>
            <a:endParaRPr lang="en-US" altLang="en-US" sz="3600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4685" y="6393218"/>
            <a:ext cx="41663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dirty="0" smtClean="0"/>
              <a:t>Source: http://www.coshh-essentials.org.uk/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7729"/>
            <a:ext cx="8229600" cy="96591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REACH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Registration, Evaluation, Authorization, and Restriction of Chemicals </a:t>
            </a:r>
          </a:p>
          <a:p>
            <a:r>
              <a:rPr lang="en-US" altLang="en-US" dirty="0" smtClean="0"/>
              <a:t>Enacted </a:t>
            </a:r>
            <a:r>
              <a:rPr lang="en-US" altLang="en-US" dirty="0" smtClean="0"/>
              <a:t>as E.U. regulations concerning importing and selling of chemical products in Europe</a:t>
            </a:r>
          </a:p>
          <a:p>
            <a:r>
              <a:rPr lang="en-US" altLang="en-US" dirty="0" smtClean="0"/>
              <a:t>Covers </a:t>
            </a:r>
            <a:r>
              <a:rPr lang="en-US" altLang="en-US" dirty="0" smtClean="0"/>
              <a:t>complete life-cycle of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443" y="296213"/>
            <a:ext cx="8229600" cy="116339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REACH Requirements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Registration of substances</a:t>
            </a:r>
          </a:p>
          <a:p>
            <a:r>
              <a:rPr lang="en-US" altLang="en-US" dirty="0" smtClean="0"/>
              <a:t>Detailed evaluation of hazards posed by substance</a:t>
            </a:r>
          </a:p>
          <a:p>
            <a:r>
              <a:rPr lang="en-US" altLang="en-US" dirty="0" smtClean="0"/>
              <a:t>Substances can be restricted or prohibited if risk is unacceptable</a:t>
            </a:r>
          </a:p>
          <a:p>
            <a:r>
              <a:rPr lang="en-US" altLang="en-US" dirty="0" smtClean="0"/>
              <a:t>Obligates downstream users to implement conditions of use from suppliers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REACH Requirements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en-US" dirty="0"/>
              <a:t>Technical dossier and/or chemical safety assessment depending on quantity of substance manufactured or imported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en-US" dirty="0" smtClean="0"/>
              <a:t>Risk </a:t>
            </a:r>
            <a:r>
              <a:rPr lang="en-US" dirty="0"/>
              <a:t>characterization: Derived No Effect Levels (DNELs) determined for substances used to Predicted No Effect Concentration (PNEC)</a:t>
            </a:r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en-US" dirty="0" smtClean="0"/>
              <a:t>Exposure </a:t>
            </a:r>
            <a:r>
              <a:rPr lang="en-US" dirty="0"/>
              <a:t>Assessment: Exposure scenarios developed for specific set of operational conditions for downstream users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Occupational Health and Safety Management Systems </a:t>
            </a:r>
            <a:r>
              <a:rPr lang="en-US" dirty="0" smtClean="0"/>
              <a:t>(Examples</a:t>
            </a:r>
            <a:r>
              <a:rPr lang="en-US" dirty="0"/>
              <a:t>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89408"/>
            <a:ext cx="8229600" cy="4287592"/>
          </a:xfrm>
        </p:spPr>
        <p:txBody>
          <a:bodyPr/>
          <a:lstStyle/>
          <a:p>
            <a:r>
              <a:rPr lang="en-US" altLang="en-US" dirty="0" smtClean="0"/>
              <a:t>Voluntary Protection Program (VPP)</a:t>
            </a:r>
          </a:p>
          <a:p>
            <a:r>
              <a:rPr lang="en-US" altLang="en-US" dirty="0" smtClean="0"/>
              <a:t>ANSI </a:t>
            </a:r>
            <a:r>
              <a:rPr lang="en-US" altLang="en-US" dirty="0" smtClean="0"/>
              <a:t>Z-10 (Occupational Health and Safety Management Systems)</a:t>
            </a:r>
          </a:p>
          <a:p>
            <a:r>
              <a:rPr lang="en-US" altLang="en-US" dirty="0" smtClean="0"/>
              <a:t>ISO </a:t>
            </a:r>
            <a:r>
              <a:rPr lang="en-US" altLang="en-US" dirty="0" smtClean="0"/>
              <a:t>14000 (environmental management system)</a:t>
            </a:r>
          </a:p>
          <a:p>
            <a:r>
              <a:rPr lang="en-US" altLang="en-US" dirty="0" smtClean="0"/>
              <a:t>BSI </a:t>
            </a:r>
            <a:r>
              <a:rPr lang="en-US" altLang="en-US" dirty="0" smtClean="0"/>
              <a:t>Occupational </a:t>
            </a:r>
            <a:r>
              <a:rPr lang="en-US" altLang="en-US" dirty="0" smtClean="0"/>
              <a:t>Health </a:t>
            </a:r>
            <a:r>
              <a:rPr lang="en-US" altLang="en-US" dirty="0" smtClean="0"/>
              <a:t>and Safety Assessment Series 18000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>
          <a:xfrm>
            <a:off x="489396" y="274638"/>
            <a:ext cx="774020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History of GHS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63638" y="1600200"/>
            <a:ext cx="7765961" cy="4533900"/>
          </a:xfrm>
        </p:spPr>
        <p:txBody>
          <a:bodyPr/>
          <a:lstStyle/>
          <a:p>
            <a:r>
              <a:rPr lang="en-US" altLang="en-US" dirty="0" smtClean="0"/>
              <a:t>Mandate: United Nations Conference on Environment and Development; 1992 (Earth Summit)</a:t>
            </a:r>
          </a:p>
          <a:p>
            <a:r>
              <a:rPr lang="en-US" altLang="en-US" dirty="0" smtClean="0"/>
              <a:t>Available for implementation – 2003 (“Purple Book”)</a:t>
            </a:r>
          </a:p>
          <a:p>
            <a:pPr lvl="1"/>
            <a:r>
              <a:rPr lang="en-US" altLang="en-US" dirty="0" smtClean="0"/>
              <a:t>Published by the United Nations</a:t>
            </a:r>
          </a:p>
          <a:p>
            <a:pPr lvl="1"/>
            <a:r>
              <a:rPr lang="en-US" altLang="en-US" dirty="0" smtClean="0"/>
              <a:t>UN Subcommittee on the Globally Harmonized System of Classification and Labeling of Chemicals maintains and oversees implantation around the world</a:t>
            </a:r>
          </a:p>
          <a:p>
            <a:r>
              <a:rPr lang="en-US" altLang="en-US" dirty="0" smtClean="0"/>
              <a:t>USDOL/OSHA GHS Final rule promulgated 2012</a:t>
            </a:r>
          </a:p>
          <a:p>
            <a:pPr lvl="1"/>
            <a:r>
              <a:rPr lang="en-US" altLang="en-US" dirty="0" smtClean="0"/>
              <a:t>Phased-in compliance dates (through 2015)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489396" y="274638"/>
            <a:ext cx="7740203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Additional </a:t>
            </a:r>
            <a:r>
              <a:rPr lang="en-US" dirty="0" smtClean="0"/>
              <a:t>Domestic Harmonization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489396" y="1600200"/>
            <a:ext cx="7740203" cy="4533900"/>
          </a:xfrm>
        </p:spPr>
        <p:txBody>
          <a:bodyPr/>
          <a:lstStyle/>
          <a:p>
            <a:r>
              <a:rPr lang="en-US" altLang="en-US" dirty="0" smtClean="0"/>
              <a:t>US DOT – transportation of dangerous goods</a:t>
            </a:r>
          </a:p>
          <a:p>
            <a:r>
              <a:rPr lang="en-US" altLang="en-US" dirty="0" smtClean="0"/>
              <a:t>EPA – labeling of pesticides</a:t>
            </a:r>
          </a:p>
          <a:p>
            <a:r>
              <a:rPr lang="en-US" altLang="en-US" dirty="0" smtClean="0"/>
              <a:t>CPSC (chemicals in consumer products)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502276" y="321972"/>
            <a:ext cx="7727324" cy="10956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GHS Design/Basis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15154" y="1600200"/>
            <a:ext cx="7714445" cy="4533900"/>
          </a:xfrm>
        </p:spPr>
        <p:txBody>
          <a:bodyPr/>
          <a:lstStyle/>
          <a:p>
            <a:r>
              <a:rPr lang="en-US" altLang="en-US" dirty="0" smtClean="0"/>
              <a:t>Based on hazard assessment </a:t>
            </a:r>
          </a:p>
          <a:p>
            <a:pPr lvl="1"/>
            <a:r>
              <a:rPr lang="en-US" altLang="en-US" dirty="0" smtClean="0"/>
              <a:t>i.e., the intrinsic hazardous properties of the chemical</a:t>
            </a:r>
          </a:p>
          <a:p>
            <a:r>
              <a:rPr lang="en-US" altLang="en-US" dirty="0" smtClean="0"/>
              <a:t>Not risk-based </a:t>
            </a:r>
          </a:p>
          <a:p>
            <a:pPr lvl="1"/>
            <a:r>
              <a:rPr lang="en-US" altLang="en-US" dirty="0" smtClean="0"/>
              <a:t>acceptable </a:t>
            </a:r>
            <a:r>
              <a:rPr lang="en-US" altLang="en-US" dirty="0" smtClean="0"/>
              <a:t>risk must be determined by user counties and application situations</a:t>
            </a:r>
          </a:p>
          <a:p>
            <a:pPr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>
          <a:xfrm>
            <a:off x="528034" y="334851"/>
            <a:ext cx="7701566" cy="89387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GHS Provisions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476518" y="1612900"/>
            <a:ext cx="7753082" cy="4533900"/>
          </a:xfrm>
        </p:spPr>
        <p:txBody>
          <a:bodyPr/>
          <a:lstStyle/>
          <a:p>
            <a:r>
              <a:rPr lang="en-US" altLang="en-US" dirty="0" smtClean="0"/>
              <a:t>Scope: </a:t>
            </a:r>
            <a:r>
              <a:rPr lang="en-US" altLang="en-US" dirty="0" smtClean="0"/>
              <a:t>covers </a:t>
            </a:r>
            <a:r>
              <a:rPr lang="en-US" altLang="en-US" dirty="0" smtClean="0"/>
              <a:t>all chemicals in all usage situations</a:t>
            </a:r>
          </a:p>
          <a:p>
            <a:pPr lvl="1"/>
            <a:r>
              <a:rPr lang="en-US" altLang="en-US" dirty="0" smtClean="0"/>
              <a:t>i.e., no exemption of certain classes of chemicals (e.g. pesticides)</a:t>
            </a:r>
          </a:p>
          <a:p>
            <a:r>
              <a:rPr lang="en-US" altLang="en-US" dirty="0" smtClean="0"/>
              <a:t>Products </a:t>
            </a:r>
            <a:r>
              <a:rPr lang="en-US" altLang="en-US" dirty="0" smtClean="0"/>
              <a:t>may be covered in some parts of the life cycle of the but not others (e.g. pharmaceuticals) </a:t>
            </a:r>
          </a:p>
          <a:p>
            <a:r>
              <a:rPr lang="en-US" altLang="en-US" dirty="0" smtClean="0"/>
              <a:t>Chemical </a:t>
            </a:r>
            <a:r>
              <a:rPr lang="en-US" altLang="en-US" dirty="0" smtClean="0"/>
              <a:t>manufacturer or importer responsible for evaluating hazards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0912" y="412124"/>
            <a:ext cx="8145887" cy="11118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Hazard Classification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Classification </a:t>
            </a:r>
            <a:r>
              <a:rPr lang="en-US" altLang="en-US" dirty="0" smtClean="0"/>
              <a:t>criteria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Physical </a:t>
            </a:r>
            <a:r>
              <a:rPr lang="en-US" altLang="en-US" dirty="0" smtClean="0"/>
              <a:t>hazards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Health and </a:t>
            </a:r>
            <a:r>
              <a:rPr lang="en-US" altLang="en-US" dirty="0" smtClean="0"/>
              <a:t>environmental hazards</a:t>
            </a:r>
            <a:endParaRPr lang="en-US" altLang="en-US" dirty="0" smtClean="0"/>
          </a:p>
          <a:p>
            <a:pPr lvl="1">
              <a:buFont typeface="Wingdings" pitchFamily="2" charset="2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76" y="476518"/>
            <a:ext cx="7498724" cy="82424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Physical </a:t>
            </a:r>
            <a:r>
              <a:rPr lang="en-CA" dirty="0"/>
              <a:t>Hazards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63638" y="1600200"/>
            <a:ext cx="8299361" cy="5257800"/>
          </a:xfrm>
        </p:spPr>
        <p:txBody>
          <a:bodyPr/>
          <a:lstStyle/>
          <a:p>
            <a:pPr marL="231775" indent="-231775"/>
            <a:r>
              <a:rPr lang="en-CA" altLang="en-US" dirty="0" smtClean="0"/>
              <a:t>Explosives</a:t>
            </a:r>
            <a:endParaRPr lang="en-US" altLang="en-US" dirty="0" smtClean="0"/>
          </a:p>
          <a:p>
            <a:pPr marL="231775" indent="-231775"/>
            <a:r>
              <a:rPr lang="en-CA" altLang="en-US" dirty="0" smtClean="0"/>
              <a:t>Flammability</a:t>
            </a:r>
            <a:r>
              <a:rPr lang="en-US" altLang="en-US" dirty="0" smtClean="0"/>
              <a:t> – gases, aerosols, liquids, solids</a:t>
            </a:r>
          </a:p>
          <a:p>
            <a:pPr marL="231775" indent="-231775"/>
            <a:r>
              <a:rPr lang="en-CA" altLang="en-US" dirty="0" smtClean="0"/>
              <a:t>Oxidizers</a:t>
            </a:r>
            <a:r>
              <a:rPr lang="en-US" altLang="en-US" dirty="0" smtClean="0"/>
              <a:t> – liquid, solid, gases</a:t>
            </a:r>
          </a:p>
          <a:p>
            <a:pPr marL="231775" indent="-231775"/>
            <a:r>
              <a:rPr lang="en-US" altLang="en-US" dirty="0" smtClean="0"/>
              <a:t>Gases </a:t>
            </a:r>
            <a:r>
              <a:rPr lang="en-US" altLang="en-US" dirty="0" smtClean="0"/>
              <a:t>under pressure</a:t>
            </a:r>
            <a:endParaRPr lang="en-US" altLang="en-US" dirty="0" smtClean="0"/>
          </a:p>
          <a:p>
            <a:pPr marL="231775" indent="-231775"/>
            <a:r>
              <a:rPr lang="en-US" altLang="en-US" dirty="0" smtClean="0"/>
              <a:t>Aerosols</a:t>
            </a:r>
          </a:p>
          <a:p>
            <a:pPr marL="457200" indent="-457200">
              <a:buFont typeface="Wingdings" pitchFamily="2" charset="2"/>
              <a:buNone/>
            </a:pPr>
            <a:endParaRPr lang="en-US" altLang="en-US" dirty="0" smtClean="0"/>
          </a:p>
          <a:p>
            <a:pPr marL="457200" indent="-457200"/>
            <a:endParaRPr lang="en-CA" altLang="en-US" dirty="0" smtClean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76" y="450762"/>
            <a:ext cx="7498724" cy="92727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Physical </a:t>
            </a:r>
            <a:r>
              <a:rPr lang="en-CA" dirty="0"/>
              <a:t>Hazards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502276" y="1600200"/>
            <a:ext cx="7841624" cy="5257800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defRPr/>
            </a:pPr>
            <a:r>
              <a:rPr lang="en-CA" dirty="0"/>
              <a:t>Self-Reactive Substances and Mixtures</a:t>
            </a:r>
            <a:endParaRPr lang="en-US" dirty="0"/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CA" dirty="0"/>
              <a:t>Pyrophoric</a:t>
            </a:r>
            <a:r>
              <a:rPr lang="en-US" dirty="0"/>
              <a:t> – liquids, solids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CA" dirty="0"/>
              <a:t>Self-Heating substances and mixtures</a:t>
            </a:r>
            <a:endParaRPr lang="en-US" dirty="0"/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CA" dirty="0"/>
              <a:t>Organic </a:t>
            </a:r>
            <a:r>
              <a:rPr lang="en-CA" dirty="0" smtClean="0"/>
              <a:t>peroxide</a:t>
            </a:r>
            <a:r>
              <a:rPr lang="en-US" dirty="0"/>
              <a:t>s</a:t>
            </a:r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CA" dirty="0"/>
              <a:t>Corrosive to </a:t>
            </a:r>
            <a:r>
              <a:rPr lang="en-CA" dirty="0" smtClean="0"/>
              <a:t>metals</a:t>
            </a:r>
            <a:endParaRPr lang="en-US" dirty="0"/>
          </a:p>
          <a:p>
            <a:pPr marL="457200" indent="-457200" fontAlgn="auto">
              <a:spcAft>
                <a:spcPts val="0"/>
              </a:spcAft>
              <a:defRPr/>
            </a:pPr>
            <a:r>
              <a:rPr lang="en-US" dirty="0" smtClean="0"/>
              <a:t>Water-activated flammable gases</a:t>
            </a:r>
            <a:endParaRPr lang="en-CA" dirty="0"/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CC680A97E1C40AF050045783C8667" ma:contentTypeVersion="0" ma:contentTypeDescription="Create a new document." ma:contentTypeScope="" ma:versionID="3812dd1121bf833e8deae658c465e2c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856c988c67c08041d1f76481abc744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6953958-A6C6-4F52-909E-466BF1D86F1B}"/>
</file>

<file path=customXml/itemProps2.xml><?xml version="1.0" encoding="utf-8"?>
<ds:datastoreItem xmlns:ds="http://schemas.openxmlformats.org/officeDocument/2006/customXml" ds:itemID="{B4D1DFE8-3CBB-4FFE-8601-4AD0A00DF450}"/>
</file>

<file path=customXml/itemProps3.xml><?xml version="1.0" encoding="utf-8"?>
<ds:datastoreItem xmlns:ds="http://schemas.openxmlformats.org/officeDocument/2006/customXml" ds:itemID="{90868142-C8FB-4BFA-95DE-073D7D3BB9A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491</TotalTime>
  <Words>884</Words>
  <Application>Microsoft Office PowerPoint</Application>
  <PresentationFormat>On-screen Show (4:3)</PresentationFormat>
  <Paragraphs>150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Calibri</vt:lpstr>
      <vt:lpstr>Trump Mediaeval</vt:lpstr>
      <vt:lpstr>MS PGothic</vt:lpstr>
      <vt:lpstr>Wingdings</vt:lpstr>
      <vt:lpstr>Times New Roman</vt:lpstr>
      <vt:lpstr>Monotype Sorts</vt:lpstr>
      <vt:lpstr>Times</vt:lpstr>
      <vt:lpstr>Clarity</vt:lpstr>
      <vt:lpstr>1_Clarity</vt:lpstr>
      <vt:lpstr>Fundamentals of Industrial Hygiene 6th Edition  </vt:lpstr>
      <vt:lpstr>Globally Harmonized System of Classification and Labeling of Chemicals (GHS)</vt:lpstr>
      <vt:lpstr>History of GHS</vt:lpstr>
      <vt:lpstr>Additional Domestic Harmonization</vt:lpstr>
      <vt:lpstr>GHS Design/Basis</vt:lpstr>
      <vt:lpstr>GHS Provisions</vt:lpstr>
      <vt:lpstr>Hazard Classification</vt:lpstr>
      <vt:lpstr>Physical Hazards</vt:lpstr>
      <vt:lpstr>Physical Hazards (cont.)</vt:lpstr>
      <vt:lpstr>Health Hazards</vt:lpstr>
      <vt:lpstr>Health Hazards (cont.)</vt:lpstr>
      <vt:lpstr>Environmental Hazards</vt:lpstr>
      <vt:lpstr>Forms of Hazard Communication</vt:lpstr>
      <vt:lpstr>Key Label Elements </vt:lpstr>
      <vt:lpstr>PowerPoint Presentation</vt:lpstr>
      <vt:lpstr>Signal Words</vt:lpstr>
      <vt:lpstr>Hazard Statements</vt:lpstr>
      <vt:lpstr>Precautionary Statements</vt:lpstr>
      <vt:lpstr>Role of the SDS in the GHS</vt:lpstr>
      <vt:lpstr>SDS Format: 16 headings</vt:lpstr>
      <vt:lpstr>SDS Format: 16 headings (cont.)</vt:lpstr>
      <vt:lpstr>Training</vt:lpstr>
      <vt:lpstr>Control Banding</vt:lpstr>
      <vt:lpstr>Control Banding (cont.) </vt:lpstr>
      <vt:lpstr>PowerPoint Presentation</vt:lpstr>
      <vt:lpstr>REACH</vt:lpstr>
      <vt:lpstr>REACH Requirements</vt:lpstr>
      <vt:lpstr>REACH Requirements (cont.)</vt:lpstr>
      <vt:lpstr>Occupational Health and Safety Management Systems (Examples)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Developments in Occupational Safety and Health</dc:title>
  <dc:creator>David May</dc:creator>
  <cp:lastModifiedBy>Deborah Meyer</cp:lastModifiedBy>
  <cp:revision>35</cp:revision>
  <dcterms:created xsi:type="dcterms:W3CDTF">2014-07-16T14:18:12Z</dcterms:created>
  <dcterms:modified xsi:type="dcterms:W3CDTF">2016-05-16T15:59:42Z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0x010100A87CC680A97E1C40AF050045783C8667</vt:lpwstr>
  </property>
</Properties>
</file>