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0" r:id="rId1"/>
  </p:sldMasterIdLst>
  <p:notesMasterIdLst>
    <p:notesMasterId r:id="rId36"/>
  </p:notesMasterIdLst>
  <p:handoutMasterIdLst>
    <p:handoutMasterId r:id="rId37"/>
  </p:handoutMasterIdLst>
  <p:sldIdLst>
    <p:sldId id="552" r:id="rId2"/>
    <p:sldId id="370" r:id="rId3"/>
    <p:sldId id="509" r:id="rId4"/>
    <p:sldId id="525" r:id="rId5"/>
    <p:sldId id="512" r:id="rId6"/>
    <p:sldId id="550" r:id="rId7"/>
    <p:sldId id="511" r:id="rId8"/>
    <p:sldId id="549" r:id="rId9"/>
    <p:sldId id="526" r:id="rId10"/>
    <p:sldId id="533" r:id="rId11"/>
    <p:sldId id="528" r:id="rId12"/>
    <p:sldId id="529" r:id="rId13"/>
    <p:sldId id="530" r:id="rId14"/>
    <p:sldId id="517" r:id="rId15"/>
    <p:sldId id="496" r:id="rId16"/>
    <p:sldId id="481" r:id="rId17"/>
    <p:sldId id="534" r:id="rId18"/>
    <p:sldId id="535" r:id="rId19"/>
    <p:sldId id="536" r:id="rId20"/>
    <p:sldId id="537" r:id="rId21"/>
    <p:sldId id="513" r:id="rId22"/>
    <p:sldId id="518" r:id="rId23"/>
    <p:sldId id="551" r:id="rId24"/>
    <p:sldId id="522" r:id="rId25"/>
    <p:sldId id="538" r:id="rId26"/>
    <p:sldId id="524" r:id="rId27"/>
    <p:sldId id="523" r:id="rId28"/>
    <p:sldId id="539" r:id="rId29"/>
    <p:sldId id="545" r:id="rId30"/>
    <p:sldId id="540" r:id="rId31"/>
    <p:sldId id="542" r:id="rId32"/>
    <p:sldId id="546" r:id="rId33"/>
    <p:sldId id="547" r:id="rId34"/>
    <p:sldId id="548" r:id="rId3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3300"/>
    <a:srgbClr val="A19157"/>
    <a:srgbClr val="CCCC99"/>
    <a:srgbClr val="BBE0E3"/>
    <a:srgbClr val="475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6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1" d="100"/>
          <a:sy n="151" d="100"/>
        </p:scale>
        <p:origin x="-211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535E228-9799-2D45-825B-7171CA1D1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2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C534E3A-0430-BC47-8809-8A0C62BF7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8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April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0A5F8-42A7-D644-8329-B9D75FB5D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4B774-0AF2-7845-9AF6-6CDAA3162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455613"/>
            <a:ext cx="731361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5986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5025" y="1598613"/>
            <a:ext cx="3581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5229-741E-554B-8925-87A062911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669AC-01E5-9942-9245-A71AD3C08D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FD03-89E3-6B4F-AB30-121E3E90CC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FD5F-F2BA-034C-8CAC-F2741E694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478C5-CDEE-7E4F-A12E-330C8894C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E0DED-7C17-CB46-B76A-A4A5FB49A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52873-0931-C647-9CB1-1959A76787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3921B-CFE7-B048-B3A1-2A8F54A6DE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CDA3D-BA50-944B-ADE4-CF0E164B5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April 18,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01E915-6857-6043-B30A-89C09EB9BC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2590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Fundamentals of Industrial Hygiene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4410456"/>
          </a:xfrm>
        </p:spPr>
        <p:txBody>
          <a:bodyPr>
            <a:normAutofit fontScale="92500" lnSpcReduction="10000"/>
          </a:bodyPr>
          <a:lstStyle/>
          <a:p>
            <a:pPr marL="3175" indent="4763" algn="ctr">
              <a:buNone/>
              <a:defRPr/>
            </a:pPr>
            <a:endParaRPr lang="en-US" sz="4400" b="1" dirty="0">
              <a:solidFill>
                <a:srgbClr val="000000"/>
              </a:solidFill>
            </a:endParaRPr>
          </a:p>
          <a:p>
            <a:pPr marL="3175" indent="4763" algn="ctr">
              <a:buNone/>
              <a:defRPr/>
            </a:pPr>
            <a:r>
              <a:rPr lang="en-US" sz="3000" b="1" dirty="0">
                <a:solidFill>
                  <a:srgbClr val="000000"/>
                </a:solidFill>
              </a:rPr>
              <a:t>Chapter </a:t>
            </a:r>
            <a:r>
              <a:rPr lang="en-US" sz="3000" b="1" dirty="0" smtClean="0">
                <a:solidFill>
                  <a:srgbClr val="000000"/>
                </a:solidFill>
              </a:rPr>
              <a:t>21</a:t>
            </a:r>
            <a:r>
              <a:rPr lang="en-US" sz="3000" dirty="0" smtClean="0">
                <a:solidFill>
                  <a:srgbClr val="000000"/>
                </a:solidFill>
              </a:rPr>
              <a:t>:</a:t>
            </a:r>
            <a:endParaRPr lang="en-US" sz="3000" dirty="0">
              <a:solidFill>
                <a:srgbClr val="000000"/>
              </a:solidFill>
            </a:endParaRPr>
          </a:p>
          <a:p>
            <a:pPr marL="3175" indent="4763" algn="ctr">
              <a:buNone/>
              <a:defRPr/>
            </a:pPr>
            <a:r>
              <a:rPr lang="en-US" sz="3000" dirty="0">
                <a:solidFill>
                  <a:srgbClr val="000000"/>
                </a:solidFill>
              </a:rPr>
              <a:t>Dilution Ventilation of</a:t>
            </a:r>
          </a:p>
          <a:p>
            <a:pPr marL="3175" indent="4763" algn="ctr">
              <a:buNone/>
              <a:defRPr/>
            </a:pPr>
            <a:r>
              <a:rPr lang="en-US" sz="3000" dirty="0">
                <a:solidFill>
                  <a:srgbClr val="000000"/>
                </a:solidFill>
              </a:rPr>
              <a:t>Non-Industrial Workplaces</a:t>
            </a:r>
          </a:p>
          <a:p>
            <a:pPr marL="3175" indent="4763" algn="ctr">
              <a:buNone/>
              <a:defRPr/>
            </a:pPr>
            <a:endParaRPr lang="en-US" sz="3000" dirty="0"/>
          </a:p>
          <a:p>
            <a:pPr marL="3175" indent="4763" algn="ctr">
              <a:buNone/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3175" indent="4763" algn="ctr">
              <a:buNone/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3175" indent="4763" algn="ctr">
              <a:buNone/>
              <a:defRPr/>
            </a:pPr>
            <a:r>
              <a:rPr lang="en-US" sz="1900" dirty="0"/>
              <a:t>Compiled by Allen Sullivan, </a:t>
            </a:r>
          </a:p>
          <a:p>
            <a:pPr marL="3175" indent="4763" algn="ctr">
              <a:buNone/>
              <a:defRPr/>
            </a:pPr>
            <a:r>
              <a:rPr lang="en-US" sz="1900" dirty="0"/>
              <a:t>Assistant Professor, Safety and Health Management</a:t>
            </a:r>
            <a:br>
              <a:rPr lang="en-US" sz="1900" dirty="0"/>
            </a:br>
            <a:r>
              <a:rPr lang="en-US" sz="1900" dirty="0"/>
              <a:t>Central Washington University</a:t>
            </a:r>
            <a:endParaRPr lang="en-US" sz="19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1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Air Circulation in an HVAC System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324600" cy="540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781800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5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705600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5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199"/>
            <a:ext cx="7010400" cy="6400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5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455613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HVAC System Components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10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Unit ventilators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ampers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fire dampers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erminal devices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improper or malfunctioning devices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obtaining good air mixing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thermal comfort considerations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eturn air systems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ucts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cleaning</a:t>
            </a:r>
            <a:endParaRPr lang="en-US" dirty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US" sz="2000" i="1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sz="2000" i="1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43400"/>
            <a:ext cx="16002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828800"/>
            <a:ext cx="2616200" cy="1487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3288588"/>
            <a:ext cx="2103120" cy="1574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880" y="1752600"/>
            <a:ext cx="2103120" cy="139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80" y="4964430"/>
            <a:ext cx="2103120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Indoor Air Quality Issues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The U.S. EPA attributes most IAQ problems in commercial buildings to: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indoor air pollutants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ventilation issues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unintended, unplanned, or poorly planned uses of buildings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733800"/>
            <a:ext cx="5943600" cy="29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HVAC Standards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ASHRAE is the primary consensus organization that develops standards regarding HVAC systems and indoor air quality: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ASHRAE 62.1: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Ventilation for Acceptable Air Quality</a:t>
            </a:r>
          </a:p>
          <a:p>
            <a:pPr marL="457200" lvl="1" indent="0" eaLnBrk="1" hangingPunct="1">
              <a:buNone/>
              <a:defRPr/>
            </a:pPr>
            <a:endParaRPr lang="en-US" sz="1000" i="1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ASHRAE 55:   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Thermal Environmental Conditions for Human</a:t>
            </a:r>
          </a:p>
          <a:p>
            <a:pPr marL="457200" lvl="1" indent="0" eaLnBrk="1" hangingPunct="1">
              <a:lnSpc>
                <a:spcPct val="70000"/>
              </a:lnSpc>
              <a:buNone/>
              <a:defRPr/>
            </a:pPr>
            <a:r>
              <a:rPr lang="en-US" i="1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	     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Occupancy</a:t>
            </a:r>
            <a:endParaRPr lang="en-US" i="1" dirty="0" smtClean="0">
              <a:solidFill>
                <a:srgbClr val="000000"/>
              </a:solidFill>
              <a:cs typeface="+mn-cs"/>
            </a:endParaRPr>
          </a:p>
          <a:p>
            <a:pPr marL="457200" lvl="1" indent="0" eaLnBrk="1" hangingPunct="1">
              <a:lnSpc>
                <a:spcPct val="70000"/>
              </a:lnSpc>
              <a:buNone/>
              <a:defRPr/>
            </a:pPr>
            <a:endParaRPr lang="en-US" sz="1000" i="1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ASHRAE 52.2: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Method of Testing General Ventilation Air-</a:t>
            </a:r>
          </a:p>
          <a:p>
            <a:pPr marL="457200" lvl="1" indent="0" eaLnBrk="1" hangingPunct="1">
              <a:lnSpc>
                <a:spcPct val="70000"/>
              </a:lnSpc>
              <a:buNone/>
              <a:defRPr/>
            </a:pPr>
            <a:r>
              <a:rPr lang="en-US" i="1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	    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Cleaning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Devices for Removal Efficiency by </a:t>
            </a:r>
          </a:p>
          <a:p>
            <a:pPr marL="457200" lvl="1" indent="0" eaLnBrk="1" hangingPunct="1">
              <a:lnSpc>
                <a:spcPct val="70000"/>
              </a:lnSpc>
              <a:buNone/>
              <a:defRPr/>
            </a:pPr>
            <a:r>
              <a:rPr lang="en-US" i="1" dirty="0">
                <a:solidFill>
                  <a:srgbClr val="000000"/>
                </a:solidFill>
                <a:cs typeface="+mn-cs"/>
              </a:rPr>
              <a:t>	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	     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Particle </a:t>
            </a:r>
            <a:r>
              <a:rPr lang="en-US" i="1" dirty="0" smtClean="0">
                <a:solidFill>
                  <a:srgbClr val="000000"/>
                </a:solidFill>
                <a:cs typeface="+mn-cs"/>
              </a:rPr>
              <a:t>Size</a:t>
            </a:r>
          </a:p>
          <a:p>
            <a:pPr marL="457200" lvl="1" indent="0" eaLnBrk="1" hangingPunct="1">
              <a:lnSpc>
                <a:spcPct val="6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052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ASHRAE 62.1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Standard covers design and operating guidance to achieve satisfactory IAQ: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ventilation air shall be supplied throughout the occupied zone</a:t>
            </a:r>
          </a:p>
          <a:p>
            <a:pPr marL="457200" lvl="1" indent="0" eaLnBrk="1" hangingPunct="1">
              <a:buNone/>
              <a:defRPr/>
            </a:pPr>
            <a:endParaRPr lang="en-US" sz="500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ventilation systems should be designed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to prevent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growth and dissemination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of microorganisms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marL="457200" lvl="1" indent="0" eaLnBrk="1" hangingPunct="1">
              <a:buNone/>
              <a:defRPr/>
            </a:pPr>
            <a:endParaRPr lang="en-US" sz="500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where air-intensive activities occur (e.g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., combustion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sources, clothes dryers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), adequate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make-up air should be provided</a:t>
            </a:r>
          </a:p>
          <a:p>
            <a:pPr marL="457200" lvl="1" indent="0" eaLnBrk="1" hangingPunct="1">
              <a:buNone/>
              <a:defRPr/>
            </a:pPr>
            <a:endParaRPr lang="en-US" sz="500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relative humidity should be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maintained between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30% and 60%</a:t>
            </a:r>
          </a:p>
          <a:p>
            <a:pPr marL="457200" lvl="1" indent="0" eaLnBrk="1" hangingPunct="1">
              <a:buNone/>
              <a:defRPr/>
            </a:pPr>
            <a:endParaRPr lang="en-US" sz="500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indoor air should not contain concentrations of contaminants known to impair health or cause discomfort	</a:t>
            </a:r>
          </a:p>
        </p:txBody>
      </p:sp>
    </p:spTree>
    <p:extLst>
      <p:ext uri="{BB962C8B-B14F-4D97-AF65-F5344CB8AC3E}">
        <p14:creationId xmlns:p14="http://schemas.microsoft.com/office/powerpoint/2010/main" val="39788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ASHRAE 55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Standard specifies conditions in which 80% or more of occupants should find the environment thermally acceptable.</a:t>
            </a:r>
          </a:p>
          <a:p>
            <a:pPr marL="463550" lvl="1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It does not address other environmental factors (e.g., air quality, contaminants).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Attempts to predict appropriate conditions of: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temperature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humidity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activity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clothing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air movement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radiant heat sources</a:t>
            </a:r>
          </a:p>
          <a:p>
            <a:pPr marL="457200" lvl="1" indent="0" eaLnBrk="1" hangingPunct="1">
              <a:lnSpc>
                <a:spcPct val="6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788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ASHRAE 52.2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Standard describes the test methods for two types of air filters used in HVAC systems: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roughing (</a:t>
            </a:r>
            <a:r>
              <a:rPr lang="en-US" dirty="0" err="1" smtClean="0">
                <a:solidFill>
                  <a:srgbClr val="000000"/>
                </a:solidFill>
                <a:cs typeface="+mn-cs"/>
              </a:rPr>
              <a:t>arrestance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) filters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remove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large particles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dust spot filters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remove smaller particles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performance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characteristics of greatest importance in selecting an air filter: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filter’s efficiency in removing particles from air stream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resistance to airflow through the air filter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time interval between filter cleaning or changing	</a:t>
            </a:r>
          </a:p>
        </p:txBody>
      </p:sp>
    </p:spTree>
    <p:extLst>
      <p:ext uri="{BB962C8B-B14F-4D97-AF65-F5344CB8AC3E}">
        <p14:creationId xmlns:p14="http://schemas.microsoft.com/office/powerpoint/2010/main" val="39788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Introduction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Industrial hygienists usually get involved with heating, ventilating, and air conditioning (HVAC) systems in response to complaints about indoor air quality (IAQ).</a:t>
            </a:r>
          </a:p>
          <a:p>
            <a:pPr marL="160338" indent="-201613">
              <a:defRPr/>
            </a:pPr>
            <a:r>
              <a:rPr lang="en-US" dirty="0" smtClean="0">
                <a:solidFill>
                  <a:srgbClr val="000000"/>
                </a:solidFill>
              </a:rPr>
              <a:t>HVAC systems are built to provide: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fresh air </a:t>
            </a:r>
            <a:r>
              <a:rPr lang="en-US" sz="2000" dirty="0" smtClean="0">
                <a:solidFill>
                  <a:srgbClr val="000000"/>
                </a:solidFill>
              </a:rPr>
              <a:t>(provide sufficient oxygen)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clean air </a:t>
            </a:r>
            <a:r>
              <a:rPr lang="en-US" sz="2000" dirty="0">
                <a:solidFill>
                  <a:srgbClr val="000000"/>
                </a:solidFill>
              </a:rPr>
              <a:t>(maintain contaminant levels at acceptable </a:t>
            </a:r>
            <a:r>
              <a:rPr lang="en-US" sz="2000" dirty="0" smtClean="0">
                <a:solidFill>
                  <a:srgbClr val="000000"/>
                </a:solidFill>
              </a:rPr>
              <a:t>levels)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tempered air </a:t>
            </a:r>
            <a:r>
              <a:rPr lang="en-US" sz="2000" dirty="0" smtClean="0">
                <a:solidFill>
                  <a:srgbClr val="000000"/>
                </a:solidFill>
              </a:rPr>
              <a:t>(temperature and humidity regulation)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maintain odors at acceptable levels</a:t>
            </a:r>
          </a:p>
          <a:p>
            <a:pPr lvl="1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Other Regulatory Standards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All existing buildings should have been built to comply with local building codes and fire codes in force at the time of construction or major remodeling.</a:t>
            </a:r>
          </a:p>
          <a:p>
            <a:pPr marL="463550" lvl="1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Many jurisdictions have adopted some version of ASHRAE 62.1 and 55.</a:t>
            </a:r>
          </a:p>
          <a:p>
            <a:pPr marL="0" lvl="1" indent="0" eaLnBrk="1" hangingPunct="1">
              <a:buNone/>
              <a:defRPr/>
            </a:pPr>
            <a:endParaRPr lang="en-US" sz="2800" dirty="0">
              <a:solidFill>
                <a:srgbClr val="000000"/>
              </a:solidFill>
              <a:cs typeface="+mn-cs"/>
            </a:endParaRPr>
          </a:p>
          <a:p>
            <a:pPr marL="0" lvl="1" indent="0" eaLnBrk="1" hangingPunct="1">
              <a:lnSpc>
                <a:spcPct val="70000"/>
              </a:lnSpc>
              <a:buNone/>
              <a:defRPr/>
            </a:pPr>
            <a:r>
              <a:rPr lang="en-US" sz="2000" i="1" dirty="0" smtClean="0">
                <a:solidFill>
                  <a:srgbClr val="000000"/>
                </a:solidFill>
                <a:cs typeface="+mn-cs"/>
              </a:rPr>
              <a:t>Note</a:t>
            </a:r>
            <a:r>
              <a:rPr lang="en-US" sz="2000" i="1" dirty="0" smtClean="0">
                <a:solidFill>
                  <a:srgbClr val="000000"/>
                </a:solidFill>
                <a:cs typeface="+mn-cs"/>
              </a:rPr>
              <a:t>:  </a:t>
            </a:r>
            <a:r>
              <a:rPr lang="en-US" sz="2000" i="1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building owner or manager should have records of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 			HVAC-related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standards that applied when the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building 			was constructed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or renovated.</a:t>
            </a:r>
          </a:p>
        </p:txBody>
      </p:sp>
    </p:spTree>
    <p:extLst>
      <p:ext uri="{BB962C8B-B14F-4D97-AF65-F5344CB8AC3E}">
        <p14:creationId xmlns:p14="http://schemas.microsoft.com/office/powerpoint/2010/main" val="25669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5344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Ensuring Proper HVAC Performance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Most HVAC systems function properly and are never the cause of potential comfort or health problems.</a:t>
            </a:r>
          </a:p>
          <a:p>
            <a:pPr marL="463550" lvl="1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For an HVAC system to function properly over its lifetime, the following checks are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required:</a:t>
            </a:r>
          </a:p>
          <a:p>
            <a:pPr marL="737870" lvl="2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commissioning 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(start-up)</a:t>
            </a:r>
          </a:p>
          <a:p>
            <a:pPr marL="737870" lvl="2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testing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and balancing (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periodic)</a:t>
            </a:r>
          </a:p>
          <a:p>
            <a:pPr marL="737870" lvl="2" indent="-230188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maintenance 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(routine)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5" y="3332678"/>
            <a:ext cx="27432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340" y="4749800"/>
            <a:ext cx="292166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Diagnosing IAQ Issues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marL="225425" lvl="1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IAQ problems are often difficult to diagnose because of confounding factors: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arise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from general complaints by a few affected individuals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odors, headaches, respiratory tract irritation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indoor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air contaminant levels are generally very low compared to published allowable levels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individual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health problems (e.g., flu, allergies) may be involved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general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stress from work pressures may be involved</a:t>
            </a:r>
          </a:p>
          <a:p>
            <a:pPr marL="457200" lvl="1" indent="0" eaLnBrk="1" hangingPunct="1">
              <a:lnSpc>
                <a:spcPct val="6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56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5971900" cy="5298704"/>
          </a:xfrm>
          <a:prstGeom prst="rect">
            <a:avLst/>
          </a:prstGeom>
        </p:spPr>
      </p:pic>
      <p:sp>
        <p:nvSpPr>
          <p:cNvPr id="3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Diagnosing IAQ </a:t>
            </a:r>
            <a:r>
              <a:rPr lang="en-US" dirty="0" smtClean="0">
                <a:cs typeface="+mj-cs"/>
              </a:rPr>
              <a:t>Issues (cont.)</a:t>
            </a:r>
            <a:endParaRPr lang="en-US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98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IAQ Issue Investigation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IAQ investigation protocols usually consist of: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employees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fill out a questionnaire or are interviewed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initial survey is conducted (see Table </a:t>
            </a:r>
            <a:r>
              <a:rPr lang="en-US" dirty="0">
                <a:solidFill>
                  <a:srgbClr val="000000"/>
                </a:solidFill>
              </a:rPr>
              <a:t>21–D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in text)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relevant records are collected and reviewed (see Table </a:t>
            </a:r>
            <a:r>
              <a:rPr lang="en-US" dirty="0">
                <a:solidFill>
                  <a:srgbClr val="000000"/>
                </a:solidFill>
              </a:rPr>
              <a:t>21–C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walkthrough inspection is conducted (see Table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21–E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in text)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readings of temperature, relative humidity, CO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 levels, and any common contaminants are taken	</a:t>
            </a:r>
          </a:p>
        </p:txBody>
      </p:sp>
    </p:spTree>
    <p:extLst>
      <p:ext uri="{BB962C8B-B14F-4D97-AF65-F5344CB8AC3E}">
        <p14:creationId xmlns:p14="http://schemas.microsoft.com/office/powerpoint/2010/main" val="6683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05800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Measuring Building Ventilation Rates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HVAC ventilation rates are usually measured to estimate the amount of outdoor air (OA) being delivered to each area of a building.</a:t>
            </a:r>
          </a:p>
          <a:p>
            <a:pPr marL="225425" indent="-225425"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Must first measure the total airflow to each area, and then determine the proportion of total that consists of outside air </a:t>
            </a:r>
            <a:r>
              <a:rPr lang="en-US" sz="2400" dirty="0" smtClean="0">
                <a:solidFill>
                  <a:srgbClr val="000000"/>
                </a:solidFill>
                <a:cs typeface="+mn-cs"/>
              </a:rPr>
              <a:t>(rem</a:t>
            </a:r>
            <a:r>
              <a:rPr lang="en-US" sz="2400" dirty="0" smtClean="0">
                <a:solidFill>
                  <a:srgbClr val="000000"/>
                </a:solidFill>
                <a:cs typeface="+mn-cs"/>
              </a:rPr>
              <a:t>. mixed air).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two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methods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direct airflow measurements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use of tracer technique</a:t>
            </a: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marL="457200" lvl="1" indent="0" eaLnBrk="1" hangingPunct="1">
              <a:lnSpc>
                <a:spcPct val="6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052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Airflow Measurements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Very similar to measurements taken to evaluate local exhaust systems </a:t>
            </a:r>
            <a:r>
              <a:rPr lang="en-US" sz="2400" dirty="0" smtClean="0">
                <a:solidFill>
                  <a:srgbClr val="000000"/>
                </a:solidFill>
                <a:cs typeface="+mn-cs"/>
              </a:rPr>
              <a:t>(see Chapter 19 in text)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.</a:t>
            </a:r>
          </a:p>
          <a:p>
            <a:pPr lvl="1" eaLnBrk="1" hangingPunct="1">
              <a:defRPr/>
            </a:pPr>
            <a:r>
              <a:rPr lang="en-US" dirty="0" err="1" smtClean="0">
                <a:solidFill>
                  <a:srgbClr val="000000"/>
                </a:solidFill>
                <a:cs typeface="+mn-cs"/>
              </a:rPr>
              <a:t>balometer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n-US" dirty="0" err="1" smtClean="0">
                <a:solidFill>
                  <a:srgbClr val="000000"/>
                </a:solidFill>
                <a:cs typeface="+mn-cs"/>
              </a:rPr>
              <a:t>velometer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marL="457200" lvl="1" indent="0" eaLnBrk="1" hangingPunct="1">
              <a:lnSpc>
                <a:spcPct val="6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38160"/>
            <a:ext cx="53594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84" y="2133600"/>
            <a:ext cx="1765300" cy="2185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312" y="4419600"/>
            <a:ext cx="139216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Determining Proportion of Outside Air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emperature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method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sz="1400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Carbon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dioxide method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5943600" cy="1801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18" y="4535832"/>
            <a:ext cx="6019800" cy="1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Example Calculation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Given </a:t>
            </a:r>
            <a:r>
              <a:rPr lang="en-US" dirty="0" err="1" smtClean="0">
                <a:solidFill>
                  <a:srgbClr val="000000"/>
                </a:solidFill>
                <a:cs typeface="+mn-cs"/>
              </a:rPr>
              <a:t>balometer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 readings at the terminal devices serving a work area show the total air supplied to the space is 875 ft.</a:t>
            </a:r>
            <a:r>
              <a:rPr lang="en-US" baseline="30000" dirty="0" smtClean="0">
                <a:solidFill>
                  <a:srgbClr val="000000"/>
                </a:solidFill>
                <a:cs typeface="+mn-cs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/min.  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marL="233363" lvl="1" indent="0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  <a:p>
            <a:pPr marL="233363" lvl="1" indent="0" eaLnBrk="1" hangingPunct="1">
              <a:lnSpc>
                <a:spcPct val="8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readings at the specified locations were: 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+mn-cs"/>
              </a:rPr>
            </a:br>
            <a:r>
              <a:rPr lang="en-US" dirty="0" smtClean="0">
                <a:solidFill>
                  <a:srgbClr val="000000"/>
                </a:solidFill>
                <a:cs typeface="+mn-cs"/>
              </a:rPr>
              <a:t>		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CO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2(return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610 ppm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		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CO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2(mixed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465 ppm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		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CO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2(outdoor</a:t>
            </a:r>
            <a:r>
              <a:rPr lang="en-US" sz="2000" baseline="-25000" dirty="0" smtClean="0">
                <a:solidFill>
                  <a:srgbClr val="000000"/>
                </a:solidFill>
                <a:cs typeface="+mn-cs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cs typeface="+mn-cs"/>
              </a:rPr>
              <a:t>	400 ppm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	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marL="285750" lvl="1" indent="0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If there are 25 people in the work area, how much outdoor air is being supplied per person?</a:t>
            </a:r>
          </a:p>
        </p:txBody>
      </p:sp>
    </p:spTree>
    <p:extLst>
      <p:ext uri="{BB962C8B-B14F-4D97-AF65-F5344CB8AC3E}">
        <p14:creationId xmlns:p14="http://schemas.microsoft.com/office/powerpoint/2010/main" val="8026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Example </a:t>
            </a:r>
            <a:r>
              <a:rPr lang="en-US" dirty="0" smtClean="0">
                <a:cs typeface="+mj-cs"/>
              </a:rPr>
              <a:t>Calculation—Solution</a:t>
            </a:r>
            <a:endParaRPr lang="en-US" dirty="0" smtClean="0"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5092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455613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Fresh Air Quantity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The recommended quantity of fresh air </a:t>
            </a:r>
            <a:r>
              <a:rPr lang="en-US" sz="2400" i="1" dirty="0" smtClean="0">
                <a:solidFill>
                  <a:srgbClr val="000000"/>
                </a:solidFill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</a:rPr>
              <a:t>cfm</a:t>
            </a:r>
            <a:r>
              <a:rPr lang="en-US" sz="2400" dirty="0" smtClean="0">
                <a:solidFill>
                  <a:srgbClr val="000000"/>
                </a:solidFill>
              </a:rPr>
              <a:t> OA/person</a:t>
            </a:r>
            <a:r>
              <a:rPr lang="en-US" sz="2400" i="1" dirty="0" smtClean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00"/>
                </a:solidFill>
              </a:rPr>
              <a:t>has varied over the years.</a:t>
            </a:r>
          </a:p>
          <a:p>
            <a:pPr marL="463550" indent="-296863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In commercial buildings, heating, air conditioning, and ventilation account for about 50% of energy consumed by building.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dirty="0" smtClean="0">
                <a:solidFill>
                  <a:srgbClr val="000000"/>
                </a:solidFill>
              </a:rPr>
              <a:t>buildings constructed in the 1970s and 1980s</a:t>
            </a:r>
          </a:p>
          <a:p>
            <a:pPr lvl="3">
              <a:defRPr/>
            </a:pPr>
            <a:r>
              <a:rPr lang="en-US" dirty="0" smtClean="0">
                <a:solidFill>
                  <a:srgbClr val="000000"/>
                </a:solidFill>
              </a:rPr>
              <a:t>OA supply rates as low as 5 </a:t>
            </a:r>
            <a:r>
              <a:rPr lang="en-US" dirty="0" err="1" smtClean="0">
                <a:solidFill>
                  <a:srgbClr val="000000"/>
                </a:solidFill>
              </a:rPr>
              <a:t>cfm</a:t>
            </a:r>
            <a:r>
              <a:rPr lang="en-US" dirty="0" smtClean="0">
                <a:solidFill>
                  <a:srgbClr val="000000"/>
                </a:solidFill>
              </a:rPr>
              <a:t> OA/person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also: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building methods</a:t>
            </a:r>
            <a:endParaRPr lang="en-US" dirty="0">
              <a:solidFill>
                <a:srgbClr val="000000"/>
              </a:solidFill>
            </a:endParaRPr>
          </a:p>
          <a:p>
            <a:pPr lvl="3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building materials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furnishings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maintenance/cleaning products</a:t>
            </a:r>
          </a:p>
        </p:txBody>
      </p:sp>
    </p:spTree>
    <p:extLst>
      <p:ext uri="{BB962C8B-B14F-4D97-AF65-F5344CB8AC3E}">
        <p14:creationId xmlns:p14="http://schemas.microsoft.com/office/powerpoint/2010/main" val="36434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Tracer Techniques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686800" cy="5410200"/>
          </a:xfrm>
        </p:spPr>
        <p:txBody>
          <a:bodyPr>
            <a:normAutofit/>
          </a:bodyPr>
          <a:lstStyle/>
          <a:p>
            <a:pPr marL="225425" indent="-225425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Utilize stable, nontoxic, easily measured gas, ideally with a density near that of air.</a:t>
            </a:r>
          </a:p>
          <a:p>
            <a:pPr marL="457200" lvl="1" indent="0" eaLnBrk="1" hangingPunct="1">
              <a:buNone/>
              <a:defRPr/>
            </a:pPr>
            <a:endParaRPr lang="en-US" sz="1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Ensure HVAC controls are set in a manner typical of the time period when workers are present.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Set up mixing fans to circulate the air to maintain constant concentrations of tracer gas.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Measure background levels of tracer gas (indoors and outdoors).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Release tracer gas and allow to thoroughly mix.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Take the initial reading and record concentration and time.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Periodically repeat concentration measurements and record.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Continue taking measurement until indoor and outdoor concentrations are notably different.</a:t>
            </a: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Calculate the air exchange rate.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Convert the air exchange rate into volumetric airflow by multiplying by the room volume.	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Typical Approach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Air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exchange rate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Volumetric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air flow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76800"/>
            <a:ext cx="6781800" cy="1513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81200"/>
            <a:ext cx="6781800" cy="21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381000" y="455613"/>
            <a:ext cx="8001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Example Calculation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marL="0" lvl="1" indent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 tracer study using released CO</a:t>
            </a:r>
            <a:r>
              <a:rPr lang="en-US" sz="2400" baseline="-25000" dirty="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+mn-cs"/>
              </a:rPr>
              <a:t> (from a fire extinguisher) is to be performed in one large room in an office building.  The test will begin after employees leave.  </a:t>
            </a:r>
          </a:p>
          <a:p>
            <a:pPr marL="576263" lvl="1" indent="-3429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Room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dimensions </a:t>
            </a:r>
            <a:r>
              <a:rPr lang="en-US" dirty="0" smtClean="0">
                <a:solidFill>
                  <a:srgbClr val="000000"/>
                </a:solidFill>
              </a:rPr>
              <a:t>are 50 ft.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×</a:t>
            </a:r>
            <a:r>
              <a:rPr lang="en-US" dirty="0" smtClean="0">
                <a:solidFill>
                  <a:srgbClr val="000000"/>
                </a:solidFill>
                <a:ea typeface="Wingdings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Wingdings"/>
                <a:sym typeface="Wingdings"/>
              </a:rPr>
              <a:t>25 ft.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×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10 ft.  </a:t>
            </a:r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pPr marL="576263" lvl="1" indent="-3429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Room 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occupancy is usually 15, with the people performing sedentary office work.  </a:t>
            </a:r>
            <a:endParaRPr lang="en-US" dirty="0" smtClean="0">
              <a:solidFill>
                <a:srgbClr val="000000"/>
              </a:solidFill>
              <a:cs typeface="+mn-cs"/>
              <a:sym typeface="Wingdings"/>
            </a:endParaRPr>
          </a:p>
          <a:p>
            <a:pPr marL="576263" lvl="1" indent="-3429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Outdoor 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  <a:sym typeface="Wingding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 level at test start was 425 </a:t>
            </a:r>
            <a:r>
              <a:rPr lang="en-US" i="1" dirty="0" smtClean="0">
                <a:solidFill>
                  <a:srgbClr val="000000"/>
                </a:solidFill>
                <a:cs typeface="+mn-cs"/>
                <a:sym typeface="Wingdings"/>
              </a:rPr>
              <a:t>ppm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.</a:t>
            </a:r>
          </a:p>
          <a:p>
            <a:pPr marL="0" lvl="1" indent="0" eaLnBrk="1" hangingPunct="1">
              <a:lnSpc>
                <a:spcPct val="80000"/>
              </a:lnSpc>
              <a:buNone/>
              <a:defRPr/>
            </a:pPr>
            <a:endParaRPr lang="en-US" dirty="0">
              <a:solidFill>
                <a:srgbClr val="000000"/>
              </a:solidFill>
              <a:cs typeface="+mn-cs"/>
              <a:sym typeface="Wingdings"/>
            </a:endParaRPr>
          </a:p>
          <a:p>
            <a:pPr marL="0" lvl="1" indent="0" eaLnBrk="1" hangingPunct="1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The following CO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  <a:sym typeface="Wingding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  <a:sym typeface="Wingdings"/>
              </a:rPr>
              <a:t> levels were measured during the test: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419600"/>
            <a:ext cx="5715000" cy="18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Example </a:t>
            </a:r>
            <a:r>
              <a:rPr lang="en-US" dirty="0" smtClean="0">
                <a:cs typeface="+mj-cs"/>
              </a:rPr>
              <a:t>Calculation—Solution</a:t>
            </a:r>
            <a:endParaRPr lang="en-US" dirty="0" smtClean="0"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638300"/>
            <a:ext cx="33909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534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Example Calculation – Solution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2044700"/>
            <a:ext cx="51435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Fresh Air Quantity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Since the 1980s, building and ventilation standards have been revised: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IAQ considerations now a selection criterion for materials and furnishings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building managers more aware of impacts of maintenance and landscaping activities on IAQ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elimination of smoking in most occupancies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more attention of role of microorganisms on IAQ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sz="2000" i="1" dirty="0" smtClean="0">
                <a:solidFill>
                  <a:srgbClr val="000000"/>
                </a:solidFill>
              </a:rPr>
              <a:t>Note</a:t>
            </a:r>
            <a:r>
              <a:rPr lang="en-US" sz="2000" dirty="0" smtClean="0">
                <a:solidFill>
                  <a:srgbClr val="000000"/>
                </a:solidFill>
              </a:rPr>
              <a:t>:  Currently, the American Society of Heating, Refrigerating, and Air-Conditioning (ASHRAE) recommends 15–20 </a:t>
            </a:r>
            <a:r>
              <a:rPr lang="en-US" sz="2000" dirty="0" err="1" smtClean="0">
                <a:solidFill>
                  <a:srgbClr val="000000"/>
                </a:solidFill>
              </a:rPr>
              <a:t>cfm</a:t>
            </a:r>
            <a:r>
              <a:rPr lang="en-US" sz="2000" dirty="0" smtClean="0">
                <a:solidFill>
                  <a:srgbClr val="000000"/>
                </a:solidFill>
              </a:rPr>
              <a:t> OA/person.</a:t>
            </a:r>
          </a:p>
        </p:txBody>
      </p:sp>
    </p:spTree>
    <p:extLst>
      <p:ext uri="{BB962C8B-B14F-4D97-AF65-F5344CB8AC3E}">
        <p14:creationId xmlns:p14="http://schemas.microsoft.com/office/powerpoint/2010/main" val="25264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620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HVAC Systems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HVAC implies mechanically ventilating, heating, cooling, humidifying, dehumidifying, and cleaning air for comfort, safety, and health.</a:t>
            </a:r>
          </a:p>
          <a:p>
            <a:pPr marL="576263" indent="-342900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HVAC systems also provide for odor control and maintenance of oxygen and carbon dioxide levels.</a:t>
            </a:r>
          </a:p>
          <a:p>
            <a:pPr lvl="2">
              <a:defRPr/>
            </a:pPr>
            <a:r>
              <a:rPr lang="en-US" dirty="0" smtClean="0">
                <a:solidFill>
                  <a:srgbClr val="000000"/>
                </a:solidFill>
              </a:rPr>
              <a:t>zoned systems</a:t>
            </a:r>
          </a:p>
          <a:p>
            <a:pPr lvl="2">
              <a:defRPr/>
            </a:pPr>
            <a:r>
              <a:rPr lang="en-US" dirty="0" smtClean="0">
                <a:solidFill>
                  <a:srgbClr val="000000"/>
                </a:solidFill>
              </a:rPr>
              <a:t>constant air-volume (CV) systems</a:t>
            </a:r>
          </a:p>
          <a:p>
            <a:pPr lvl="2">
              <a:defRPr/>
            </a:pPr>
            <a:r>
              <a:rPr lang="en-US" dirty="0" smtClean="0">
                <a:solidFill>
                  <a:srgbClr val="000000"/>
                </a:solidFill>
              </a:rPr>
              <a:t>variable air-volume (VAV) systems</a:t>
            </a:r>
          </a:p>
          <a:p>
            <a:pPr lvl="3">
              <a:defRPr/>
            </a:pPr>
            <a:r>
              <a:rPr lang="en-US" dirty="0" smtClean="0">
                <a:solidFill>
                  <a:srgbClr val="000000"/>
                </a:solidFill>
              </a:rPr>
              <a:t>relationship of horsepower and fan speed</a:t>
            </a:r>
          </a:p>
          <a:p>
            <a:pPr lvl="1" eaLnBrk="1" hangingPunct="1">
              <a:defRPr/>
            </a:pPr>
            <a:endParaRPr lang="en-US" sz="20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Zoning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27" y="1676400"/>
            <a:ext cx="4233333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66" y="4267200"/>
            <a:ext cx="3425807" cy="22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Terms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eating, ventilating, and air conditioning (HVAC) system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ir-handling unit (AHU)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8" y="3276600"/>
            <a:ext cx="3107224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532850"/>
            <a:ext cx="2616200" cy="1487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138" y="4191000"/>
            <a:ext cx="5872862" cy="26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384933"/>
            <a:ext cx="6705600" cy="4244467"/>
          </a:xfrm>
          <a:prstGeom prst="rect">
            <a:avLst/>
          </a:prstGeom>
        </p:spPr>
      </p:pic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Terms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ccupied </a:t>
            </a:r>
            <a:r>
              <a:rPr lang="en-US" dirty="0">
                <a:solidFill>
                  <a:srgbClr val="000000"/>
                </a:solidFill>
              </a:rPr>
              <a:t>zone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cceptable indoor air quality</a:t>
            </a:r>
          </a:p>
        </p:txBody>
      </p:sp>
    </p:spTree>
    <p:extLst>
      <p:ext uri="{BB962C8B-B14F-4D97-AF65-F5344CB8AC3E}">
        <p14:creationId xmlns:p14="http://schemas.microsoft.com/office/powerpoint/2010/main" val="12655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Terms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Outdoor air (OA)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Return air (RA)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Exhaust air (EA)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Mixed air (MA)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Supply air (SA)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Bypass air (BA)</a:t>
            </a:r>
          </a:p>
        </p:txBody>
      </p:sp>
    </p:spTree>
    <p:extLst>
      <p:ext uri="{BB962C8B-B14F-4D97-AF65-F5344CB8AC3E}">
        <p14:creationId xmlns:p14="http://schemas.microsoft.com/office/powerpoint/2010/main" val="9964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CC680A97E1C40AF050045783C8667" ma:contentTypeVersion="0" ma:contentTypeDescription="Create a new document." ma:contentTypeScope="" ma:versionID="3812dd1121bf833e8deae658c465e2c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856c988c67c08041d1f76481abc74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HeadLin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C90135-1515-4E00-86DA-54DCFA89B49E}"/>
</file>

<file path=customXml/itemProps2.xml><?xml version="1.0" encoding="utf-8"?>
<ds:datastoreItem xmlns:ds="http://schemas.openxmlformats.org/officeDocument/2006/customXml" ds:itemID="{54DF3D21-1D54-4AE9-B651-792AC75FE35D}"/>
</file>

<file path=customXml/itemProps3.xml><?xml version="1.0" encoding="utf-8"?>
<ds:datastoreItem xmlns:ds="http://schemas.openxmlformats.org/officeDocument/2006/customXml" ds:itemID="{E8960E26-2D5C-433D-937A-7698B41A623D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45379</TotalTime>
  <Words>1240</Words>
  <Application>Microsoft Office PowerPoint</Application>
  <PresentationFormat>On-screen Show (4:3)</PresentationFormat>
  <Paragraphs>210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Clarity</vt:lpstr>
      <vt:lpstr>Fundamentals of Industrial Hygiene 6th Edition  </vt:lpstr>
      <vt:lpstr>Introduction</vt:lpstr>
      <vt:lpstr>Fresh Air Quantity</vt:lpstr>
      <vt:lpstr>Fresh Air Quantity (cont.)</vt:lpstr>
      <vt:lpstr>HVAC Systems</vt:lpstr>
      <vt:lpstr>Zoning</vt:lpstr>
      <vt:lpstr>Terms</vt:lpstr>
      <vt:lpstr>Terms (cont.)</vt:lpstr>
      <vt:lpstr>Terms (cont.)</vt:lpstr>
      <vt:lpstr>Air Circulation in an HVAC System</vt:lpstr>
      <vt:lpstr>PowerPoint Presentation</vt:lpstr>
      <vt:lpstr>PowerPoint Presentation</vt:lpstr>
      <vt:lpstr>PowerPoint Presentation</vt:lpstr>
      <vt:lpstr>HVAC System Components</vt:lpstr>
      <vt:lpstr>Indoor Air Quality Issues</vt:lpstr>
      <vt:lpstr>HVAC Standards</vt:lpstr>
      <vt:lpstr>ASHRAE 62.1</vt:lpstr>
      <vt:lpstr>ASHRAE 55</vt:lpstr>
      <vt:lpstr>ASHRAE 52.2</vt:lpstr>
      <vt:lpstr>Other Regulatory Standards</vt:lpstr>
      <vt:lpstr>Ensuring Proper HVAC Performance</vt:lpstr>
      <vt:lpstr>Diagnosing IAQ Issues</vt:lpstr>
      <vt:lpstr>Diagnosing IAQ Issues (cont.)</vt:lpstr>
      <vt:lpstr>IAQ Issue Investigation</vt:lpstr>
      <vt:lpstr>Measuring Building Ventilation Rates</vt:lpstr>
      <vt:lpstr>Airflow Measurements</vt:lpstr>
      <vt:lpstr>Determining Proportion of Outside Air</vt:lpstr>
      <vt:lpstr>Example Calculation</vt:lpstr>
      <vt:lpstr>Example Calculation—Solution</vt:lpstr>
      <vt:lpstr>Tracer Techniques</vt:lpstr>
      <vt:lpstr>Typical Approach (cont.)</vt:lpstr>
      <vt:lpstr>Example Calculation</vt:lpstr>
      <vt:lpstr>Example Calculation—Solution</vt:lpstr>
      <vt:lpstr>Example Calculation – Solution (cont.)</vt:lpstr>
    </vt:vector>
  </TitlesOfParts>
  <Company>John Wiley and Sons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Wiley &amp; Sons</dc:title>
  <dc:creator>Nicole Spiegel</dc:creator>
  <cp:lastModifiedBy>Deborah Meyer</cp:lastModifiedBy>
  <cp:revision>556</cp:revision>
  <dcterms:created xsi:type="dcterms:W3CDTF">2004-12-09T15:05:43Z</dcterms:created>
  <dcterms:modified xsi:type="dcterms:W3CDTF">2016-04-18T21:14:35Z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0x010100A87CC680A97E1C40AF050045783C8667</vt:lpwstr>
  </property>
</Properties>
</file>