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14"/>
  </p:notesMasterIdLst>
  <p:handoutMasterIdLst>
    <p:handoutMasterId r:id="rId15"/>
  </p:handoutMasterIdLst>
  <p:sldIdLst>
    <p:sldId id="517" r:id="rId2"/>
    <p:sldId id="370" r:id="rId3"/>
    <p:sldId id="509" r:id="rId4"/>
    <p:sldId id="510" r:id="rId5"/>
    <p:sldId id="511" r:id="rId6"/>
    <p:sldId id="512" r:id="rId7"/>
    <p:sldId id="516" r:id="rId8"/>
    <p:sldId id="496" r:id="rId9"/>
    <p:sldId id="515" r:id="rId10"/>
    <p:sldId id="481" r:id="rId11"/>
    <p:sldId id="513" r:id="rId12"/>
    <p:sldId id="514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6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April 08,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April 08,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Fundamentals of Industrial Hygiene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4410456"/>
          </a:xfrm>
        </p:spPr>
        <p:txBody>
          <a:bodyPr>
            <a:normAutofit/>
          </a:bodyPr>
          <a:lstStyle/>
          <a:p>
            <a:pPr marL="3175" indent="4763" algn="ctr">
              <a:buNone/>
              <a:defRPr/>
            </a:pPr>
            <a:endParaRPr lang="en-US" sz="4400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sz="3000" b="1" dirty="0">
                <a:solidFill>
                  <a:srgbClr val="000000"/>
                </a:solidFill>
              </a:rPr>
              <a:t>Chapter </a:t>
            </a:r>
            <a:r>
              <a:rPr lang="en-US" sz="3000" b="1" dirty="0" smtClean="0">
                <a:solidFill>
                  <a:srgbClr val="000000"/>
                </a:solidFill>
              </a:rPr>
              <a:t>19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endParaRPr lang="en-US" sz="3000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Local Exhaust Ventilation</a:t>
            </a:r>
            <a:endParaRPr lang="en-US" sz="3000" dirty="0"/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r>
              <a:rPr lang="en-US" sz="1800" dirty="0"/>
              <a:t>Compiled by Allen Sullivan, </a:t>
            </a:r>
          </a:p>
          <a:p>
            <a:pPr marL="3175" indent="4763" algn="ctr">
              <a:buNone/>
              <a:defRPr/>
            </a:pPr>
            <a:r>
              <a:rPr lang="en-US" sz="1800" dirty="0"/>
              <a:t>Assistant Professor, Safety and Health Management</a:t>
            </a:r>
            <a:br>
              <a:rPr lang="en-US" sz="1800" dirty="0"/>
            </a:br>
            <a:r>
              <a:rPr lang="en-US" sz="1800" dirty="0"/>
              <a:t>Central Washington University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Performance Evaluation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velocity measures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thermo-anemometer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rotating vane anemometer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swinging vane anemometer</a:t>
            </a: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82932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8" y="3543300"/>
            <a:ext cx="2086022" cy="2831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648199"/>
            <a:ext cx="1727033" cy="1727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511632"/>
            <a:ext cx="2514600" cy="2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Performance Evaluation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duct velocity traverse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typically a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velometer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is used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multiple measuring points</a:t>
            </a: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69" y="148491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20786"/>
            <a:ext cx="4064000" cy="270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400149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Performance Evaluation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static pressure measurements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potential energy available to move air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83873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System Components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 typical LEV system consists of: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hoods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point where air is drawn in to capture or control contaminants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hood </a:t>
            </a:r>
            <a:r>
              <a:rPr lang="en-US" dirty="0" smtClean="0">
                <a:solidFill>
                  <a:srgbClr val="000000"/>
                </a:solidFill>
              </a:rPr>
              <a:t>types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capturing hoods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enclosures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receiving hoods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slot </a:t>
            </a:r>
            <a:r>
              <a:rPr lang="en-US" dirty="0" smtClean="0">
                <a:solidFill>
                  <a:srgbClr val="000000"/>
                </a:solidFill>
              </a:rPr>
              <a:t>hoods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canopy hoods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324054"/>
            <a:ext cx="1524000" cy="2076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1965817" cy="177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090990"/>
            <a:ext cx="1447800" cy="232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System Components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ducts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carry air between hoods, air cleaners, fan, and discharge stack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duct considerations:</a:t>
            </a:r>
            <a:endParaRPr lang="en-US" dirty="0" smtClean="0">
              <a:solidFill>
                <a:srgbClr val="000000"/>
              </a:solidFill>
            </a:endParaRP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light weight</a:t>
            </a:r>
            <a:r>
              <a:rPr lang="en-US" dirty="0" smtClean="0">
                <a:solidFill>
                  <a:srgbClr val="000000"/>
                </a:solidFill>
              </a:rPr>
              <a:t>, flexible fabric ducts are not </a:t>
            </a:r>
            <a:r>
              <a:rPr lang="en-US" dirty="0" smtClean="0">
                <a:solidFill>
                  <a:srgbClr val="000000"/>
                </a:solidFill>
              </a:rPr>
              <a:t>recommended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(accumulate </a:t>
            </a:r>
            <a:r>
              <a:rPr lang="en-US" dirty="0" smtClean="0">
                <a:solidFill>
                  <a:srgbClr val="000000"/>
                </a:solidFill>
              </a:rPr>
              <a:t>material and sag, collapse under suction)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air movement is always accompanied by </a:t>
            </a:r>
            <a:r>
              <a:rPr lang="en-US" dirty="0" smtClean="0">
                <a:solidFill>
                  <a:srgbClr val="000000"/>
                </a:solidFill>
              </a:rPr>
              <a:t>friction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(contaminants </a:t>
            </a:r>
            <a:r>
              <a:rPr lang="en-US" dirty="0" smtClean="0">
                <a:solidFill>
                  <a:srgbClr val="000000"/>
                </a:solidFill>
              </a:rPr>
              <a:t>tend to settle on walls of ducts)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turbulence occurs in ducts due to changes in direction and </a:t>
            </a:r>
            <a:r>
              <a:rPr lang="en-US" dirty="0" smtClean="0">
                <a:solidFill>
                  <a:srgbClr val="000000"/>
                </a:solidFill>
              </a:rPr>
              <a:t>velocity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(may cause unnecessary pressure drops)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fans </a:t>
            </a:r>
            <a:r>
              <a:rPr lang="en-US" dirty="0" smtClean="0">
                <a:solidFill>
                  <a:srgbClr val="000000"/>
                </a:solidFill>
              </a:rPr>
              <a:t>are most efficient if incoming air is straight and </a:t>
            </a:r>
            <a:r>
              <a:rPr lang="en-US" dirty="0" smtClean="0">
                <a:solidFill>
                  <a:srgbClr val="000000"/>
                </a:solidFill>
              </a:rPr>
              <a:t>uniform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(elbows</a:t>
            </a:r>
            <a:r>
              <a:rPr lang="en-US" dirty="0" smtClean="0">
                <a:solidFill>
                  <a:srgbClr val="000000"/>
                </a:solidFill>
              </a:rPr>
              <a:t>, dampers, duct junctions)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762000" y="455613"/>
            <a:ext cx="762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System Components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exhaust stacks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point where air is discharged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exhaust </a:t>
            </a:r>
            <a:r>
              <a:rPr lang="en-US" dirty="0" smtClean="0">
                <a:solidFill>
                  <a:srgbClr val="000000"/>
                </a:solidFill>
              </a:rPr>
              <a:t>stack </a:t>
            </a:r>
            <a:r>
              <a:rPr lang="en-US" dirty="0" smtClean="0">
                <a:solidFill>
                  <a:srgbClr val="000000"/>
                </a:solidFill>
              </a:rPr>
              <a:t>considerations:</a:t>
            </a:r>
            <a:endParaRPr lang="en-US" dirty="0" smtClean="0">
              <a:solidFill>
                <a:srgbClr val="000000"/>
              </a:solidFill>
            </a:endParaRP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roof boundary wake </a:t>
            </a:r>
            <a:r>
              <a:rPr lang="en-US" dirty="0" smtClean="0">
                <a:solidFill>
                  <a:srgbClr val="000000"/>
                </a:solidFill>
              </a:rPr>
              <a:t>re-entry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(use </a:t>
            </a:r>
            <a:r>
              <a:rPr lang="en-US" dirty="0" smtClean="0">
                <a:solidFill>
                  <a:srgbClr val="000000"/>
                </a:solidFill>
              </a:rPr>
              <a:t>high stack discharge velocity to address)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crosswind-induced downdraft </a:t>
            </a:r>
            <a:r>
              <a:rPr lang="en-US" dirty="0" smtClean="0">
                <a:solidFill>
                  <a:srgbClr val="000000"/>
                </a:solidFill>
              </a:rPr>
              <a:t>re-entry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(best </a:t>
            </a:r>
            <a:r>
              <a:rPr lang="en-US" dirty="0" smtClean="0">
                <a:solidFill>
                  <a:srgbClr val="000000"/>
                </a:solidFill>
              </a:rPr>
              <a:t>dispersion occurs when stack velocity is &gt;150% wind velocity)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wind direction </a:t>
            </a:r>
            <a:r>
              <a:rPr lang="en-US" dirty="0" smtClean="0">
                <a:solidFill>
                  <a:srgbClr val="000000"/>
                </a:solidFill>
              </a:rPr>
              <a:t>re-entry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(locate </a:t>
            </a:r>
            <a:r>
              <a:rPr lang="en-US" dirty="0" smtClean="0">
                <a:solidFill>
                  <a:srgbClr val="000000"/>
                </a:solidFill>
              </a:rPr>
              <a:t>exhaust stack on downwind side of roof)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8800"/>
            <a:ext cx="2940799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343400"/>
            <a:ext cx="1986279" cy="21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762000" y="455613"/>
            <a:ext cx="762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System Components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fans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generate </a:t>
            </a:r>
            <a:r>
              <a:rPr lang="en-US" dirty="0" smtClean="0">
                <a:solidFill>
                  <a:srgbClr val="000000"/>
                </a:solidFill>
              </a:rPr>
              <a:t>the suction (negative air pressure) to draw contaminated air into hoods and through ducts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fan </a:t>
            </a:r>
            <a:r>
              <a:rPr lang="en-US" dirty="0" smtClean="0">
                <a:solidFill>
                  <a:srgbClr val="000000"/>
                </a:solidFill>
              </a:rPr>
              <a:t>types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axial flow fans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centrifugal flow fans (quieter, cheaper,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produce </a:t>
            </a:r>
            <a:r>
              <a:rPr lang="en-US" dirty="0" smtClean="0">
                <a:solidFill>
                  <a:srgbClr val="000000"/>
                </a:solidFill>
              </a:rPr>
              <a:t>higher pressures)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radial-blade fans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forward-curved blade fans</a:t>
            </a:r>
          </a:p>
          <a:p>
            <a:pPr lvl="4">
              <a:defRPr/>
            </a:pPr>
            <a:r>
              <a:rPr lang="en-US" dirty="0" smtClean="0">
                <a:solidFill>
                  <a:srgbClr val="000000"/>
                </a:solidFill>
              </a:rPr>
              <a:t>backward-curved blade fans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86100"/>
            <a:ext cx="342598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System Components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air-cleaning devices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remove contaminants prior to discharge to the environment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particulate </a:t>
            </a:r>
            <a:r>
              <a:rPr lang="en-US" dirty="0" smtClean="0">
                <a:solidFill>
                  <a:srgbClr val="000000"/>
                </a:solidFill>
              </a:rPr>
              <a:t>air-cleaning devices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filters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electrostatic precipitators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cyclones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wet scrubbers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373" y="4606240"/>
            <a:ext cx="3160427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602480"/>
            <a:ext cx="2103120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14600"/>
            <a:ext cx="2514600" cy="1888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602480"/>
            <a:ext cx="184023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System Components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air-cleaning </a:t>
            </a:r>
            <a:r>
              <a:rPr lang="en-US" dirty="0" smtClean="0">
                <a:solidFill>
                  <a:srgbClr val="000000"/>
                </a:solidFill>
              </a:rPr>
              <a:t>devices (cont.)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gas and vapor air-cleaning devices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absorption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adsorption</a:t>
            </a:r>
          </a:p>
          <a:p>
            <a:pPr lvl="3">
              <a:defRPr/>
            </a:pPr>
            <a:r>
              <a:rPr lang="en-US" dirty="0" smtClean="0">
                <a:solidFill>
                  <a:srgbClr val="000000"/>
                </a:solidFill>
              </a:rPr>
              <a:t>oxidation (combustion)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" y="3352800"/>
            <a:ext cx="2835349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17" y="4191000"/>
            <a:ext cx="3285067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76400"/>
            <a:ext cx="23929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Make-Up Air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Air that enters the workroom to replace air exhausted through the ventilation system.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Should be supplied through a planned system rather than through random infiltration to prevent a workplace from becoming air bound.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should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exceed exhaust rate by 10%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should flow from cleaner areas through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cs typeface="+mn-cs"/>
              </a:rPr>
              <a:t>contaminated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areas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should flow from normal temperature areas to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cs typeface="+mn-cs"/>
              </a:rPr>
              <a:t>high-heat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areas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should be introduced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8–10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feet above the floor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should be heated in winter to about 65°F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air inlets should be located to prevent contaminated air from entering</a:t>
            </a: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29000"/>
            <a:ext cx="2799080" cy="13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LEV Performance Evaluation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Typical tests used to evaluate LEV performance include: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smoke tube tests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capture range of hoods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identifying drafts and infiltrations into hoods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demonstrating capture distances to workers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38600"/>
            <a:ext cx="2362200" cy="137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86200"/>
            <a:ext cx="3429000" cy="19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3977F6-4342-4A46-BFCB-65849C05F2A8}"/>
</file>

<file path=customXml/itemProps2.xml><?xml version="1.0" encoding="utf-8"?>
<ds:datastoreItem xmlns:ds="http://schemas.openxmlformats.org/officeDocument/2006/customXml" ds:itemID="{22A6BD6C-4A63-48A3-9606-6A62FC7D508D}"/>
</file>

<file path=customXml/itemProps3.xml><?xml version="1.0" encoding="utf-8"?>
<ds:datastoreItem xmlns:ds="http://schemas.openxmlformats.org/officeDocument/2006/customXml" ds:itemID="{6CDEB5EE-B2C4-41CD-BF53-3A345FCCC339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42095</TotalTime>
  <Words>422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Fundamentals of Industrial Hygiene 6th Edition  </vt:lpstr>
      <vt:lpstr>LEV System Components</vt:lpstr>
      <vt:lpstr>LEV System Components (cont.)</vt:lpstr>
      <vt:lpstr>LEV System Components (cont.)</vt:lpstr>
      <vt:lpstr>LEV System Components (cont.)</vt:lpstr>
      <vt:lpstr>LEV System Components (cont.)</vt:lpstr>
      <vt:lpstr>LEV System Components (cont.)</vt:lpstr>
      <vt:lpstr>Make-Up Air</vt:lpstr>
      <vt:lpstr>LEV Performance Evaluation</vt:lpstr>
      <vt:lpstr>LEV Performance Evaluation (cont.)</vt:lpstr>
      <vt:lpstr>LEV Performance Evaluation (cont.)</vt:lpstr>
      <vt:lpstr>LEV Performance Evaluation (cont.)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510</cp:revision>
  <dcterms:created xsi:type="dcterms:W3CDTF">2004-12-09T15:05:43Z</dcterms:created>
  <dcterms:modified xsi:type="dcterms:W3CDTF">2016-04-08T20:09:28Z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