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257" r:id="rId4"/>
    <p:sldId id="263" r:id="rId5"/>
    <p:sldId id="277" r:id="rId6"/>
    <p:sldId id="276" r:id="rId7"/>
    <p:sldId id="275" r:id="rId8"/>
    <p:sldId id="285" r:id="rId9"/>
    <p:sldId id="278" r:id="rId10"/>
    <p:sldId id="272" r:id="rId11"/>
    <p:sldId id="283" r:id="rId12"/>
    <p:sldId id="282" r:id="rId13"/>
    <p:sldId id="279" r:id="rId14"/>
    <p:sldId id="265" r:id="rId15"/>
    <p:sldId id="289" r:id="rId16"/>
    <p:sldId id="284" r:id="rId17"/>
    <p:sldId id="286" r:id="rId18"/>
    <p:sldId id="287" r:id="rId19"/>
    <p:sldId id="288" r:id="rId20"/>
    <p:sldId id="2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ED1"/>
    <a:srgbClr val="FFCC00"/>
    <a:srgbClr val="FF0000"/>
    <a:srgbClr val="0D0B0B"/>
    <a:srgbClr val="305E30"/>
    <a:srgbClr val="9D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42" autoAdjust="0"/>
  </p:normalViewPr>
  <p:slideViewPr>
    <p:cSldViewPr>
      <p:cViewPr>
        <p:scale>
          <a:sx n="70" d="100"/>
          <a:sy n="70" d="100"/>
        </p:scale>
        <p:origin x="-148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6/10/2016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Heat-Related Illness</a:t>
            </a: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4700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Heatstroke: </a:t>
            </a:r>
            <a:r>
              <a:rPr lang="en-US" sz="1200" b="0" i="0" u="none" strike="noStrike" kern="1200" baseline="0" dirty="0" smtClean="0">
                <a:solidFill>
                  <a:schemeClr val="tx1"/>
                </a:solidFill>
                <a:latin typeface="+mn-lt"/>
                <a:ea typeface="+mn-ea"/>
                <a:cs typeface="+mn-cs"/>
              </a:rPr>
              <a:t>Call for medical help immediately. While you wait for help to arrive, immediately cool the victim with any means at hand, preferably by immersing the victim up to the neck in cold water. Alternatively, move the worker to a cool place and remove clothing down to the underwear, then apply ice packs at the neck, armpits and groin. Or, cover the worker with wet towels or cloths or spray him or her with cool water, and fan the worker to quickly evaporate the dampness on the skin.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Catch it early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Awareness is vital to prevent heat-related illnesses. Supervisors need to watch for warning signs of heat illness in workers. Workers also should be educated on what to look for in victims. </a:t>
            </a:r>
          </a:p>
          <a:p>
            <a:r>
              <a:rPr lang="en-US" sz="1200" b="0" i="0" u="none" strike="noStrike" kern="1200" baseline="0" dirty="0" smtClean="0">
                <a:solidFill>
                  <a:schemeClr val="tx1"/>
                </a:solidFill>
                <a:latin typeface="+mn-lt"/>
                <a:ea typeface="+mn-ea"/>
                <a:cs typeface="+mn-cs"/>
              </a:rPr>
              <a:t>Many companies that have workers exposed to heat year-round, provide supervisors with lectures, videos and even first aid training to prevent and treat heat-related illnesses.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Workers adapt to the heat, but they should know their limits and supervisors should never push beyond those limits. Workers can take other preventive measures to combat the heat: </a:t>
            </a: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Eat </a:t>
            </a:r>
            <a:r>
              <a:rPr lang="en-US" sz="1200" b="1" i="0" u="none" strike="noStrike" kern="1200" baseline="0" dirty="0" smtClean="0">
                <a:solidFill>
                  <a:schemeClr val="tx1"/>
                </a:solidFill>
                <a:latin typeface="+mn-lt"/>
                <a:ea typeface="+mn-ea"/>
                <a:cs typeface="+mn-cs"/>
              </a:rPr>
              <a:t>light. The more calories you take in, the more body heat you produce. </a:t>
            </a: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Drink </a:t>
            </a:r>
            <a:r>
              <a:rPr lang="en-US" sz="1200" b="1" i="0" u="none" strike="noStrike" kern="1200" baseline="0" dirty="0" smtClean="0">
                <a:solidFill>
                  <a:schemeClr val="tx1"/>
                </a:solidFill>
                <a:latin typeface="+mn-lt"/>
                <a:ea typeface="+mn-ea"/>
                <a:cs typeface="+mn-cs"/>
              </a:rPr>
              <a:t>plenty of fluids before work and throughout the day. Avoid caffeine. </a:t>
            </a: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Wear </a:t>
            </a:r>
            <a:r>
              <a:rPr lang="en-US" sz="1200" b="1" i="0" u="none" strike="noStrike" kern="1200" baseline="0" dirty="0" smtClean="0">
                <a:solidFill>
                  <a:schemeClr val="tx1"/>
                </a:solidFill>
                <a:latin typeface="+mn-lt"/>
                <a:ea typeface="+mn-ea"/>
                <a:cs typeface="+mn-cs"/>
              </a:rPr>
              <a:t>lightweight clothing. </a:t>
            </a:r>
            <a:endParaRPr lang="en-US" sz="1200" b="1"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1" i="0" u="none" strike="noStrike" kern="1200" baseline="0" dirty="0" smtClean="0">
                <a:solidFill>
                  <a:schemeClr val="tx1"/>
                </a:solidFill>
                <a:latin typeface="+mn-lt"/>
                <a:ea typeface="+mn-ea"/>
                <a:cs typeface="+mn-cs"/>
              </a:rPr>
              <a:t>Wide-brimmed </a:t>
            </a:r>
            <a:r>
              <a:rPr lang="en-US" sz="1200" b="1" i="0" u="none" strike="noStrike" kern="1200" baseline="0" dirty="0" smtClean="0">
                <a:solidFill>
                  <a:schemeClr val="tx1"/>
                </a:solidFill>
                <a:latin typeface="+mn-lt"/>
                <a:ea typeface="+mn-ea"/>
                <a:cs typeface="+mn-cs"/>
              </a:rPr>
              <a:t>hats protect workers from direct sunlight.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252716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Heat illnesses, especially in the summer, are the consequence of not recognizing the warning signs on the job. Hot conditions don’t have to be dangerous if you watch for the warning signs, and get cooperation from workers to prevent heat-related illness.</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115064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smtClean="0"/>
              <a:t>BEAT THE HEAT</a:t>
            </a:r>
          </a:p>
          <a:p>
            <a:pPr algn="l"/>
            <a:r>
              <a:rPr lang="en-US" sz="1200" i="1" dirty="0" smtClean="0"/>
              <a:t>Hang this poster in high traffic areas to share tips about how everyone can help prevent heat-related illnesses</a:t>
            </a:r>
            <a:endParaRPr lang="en-US" sz="1200" i="1" dirty="0"/>
          </a:p>
        </p:txBody>
      </p:sp>
      <p:sp>
        <p:nvSpPr>
          <p:cNvPr id="4" name="Slide Number Placeholder 3"/>
          <p:cNvSpPr>
            <a:spLocks noGrp="1"/>
          </p:cNvSpPr>
          <p:nvPr>
            <p:ph type="sldNum" sz="quarter" idx="10"/>
          </p:nvPr>
        </p:nvSpPr>
        <p:spPr/>
        <p:txBody>
          <a:bodyPr/>
          <a:lstStyle/>
          <a:p>
            <a:fld id="{C3FF4A83-3598-424A-9C26-3094308D3E8F}" type="slidenum">
              <a:rPr lang="en-US" smtClean="0"/>
              <a:t>15</a:t>
            </a:fld>
            <a:endParaRPr lang="en-US" dirty="0"/>
          </a:p>
        </p:txBody>
      </p:sp>
    </p:spTree>
    <p:extLst>
      <p:ext uri="{BB962C8B-B14F-4D97-AF65-F5344CB8AC3E}">
        <p14:creationId xmlns:p14="http://schemas.microsoft.com/office/powerpoint/2010/main" val="48015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Summer Safety Checklist</a:t>
            </a:r>
          </a:p>
          <a:p>
            <a:pPr algn="l"/>
            <a:r>
              <a:rPr lang="en-US" sz="1200" i="1" dirty="0" smtClean="0"/>
              <a:t>Don’t Sweat It!   Share this checklist to help everyone stay safe during extreme heat! </a:t>
            </a:r>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16</a:t>
            </a:fld>
            <a:endParaRPr lang="en-US" dirty="0"/>
          </a:p>
        </p:txBody>
      </p:sp>
    </p:spTree>
    <p:extLst>
      <p:ext uri="{BB962C8B-B14F-4D97-AF65-F5344CB8AC3E}">
        <p14:creationId xmlns:p14="http://schemas.microsoft.com/office/powerpoint/2010/main" val="48015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Summer Safety</a:t>
            </a:r>
            <a:r>
              <a:rPr lang="en-US" b="1" baseline="0" dirty="0" smtClean="0"/>
              <a:t> Tips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Be in the know. Bring these Summer Safety and First Aid Tips  home and help keep the whole family safe.</a:t>
            </a:r>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C3FF4A83-3598-424A-9C26-3094308D3E8F}" type="slidenum">
              <a:rPr lang="en-US" smtClean="0"/>
              <a:t>17</a:t>
            </a:fld>
            <a:endParaRPr lang="en-US" dirty="0"/>
          </a:p>
        </p:txBody>
      </p:sp>
    </p:spTree>
    <p:extLst>
      <p:ext uri="{BB962C8B-B14F-4D97-AF65-F5344CB8AC3E}">
        <p14:creationId xmlns:p14="http://schemas.microsoft.com/office/powerpoint/2010/main" val="48015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Summer Safety Quiz</a:t>
            </a:r>
          </a:p>
          <a:p>
            <a:pPr algn="l"/>
            <a:r>
              <a:rPr lang="en-US" sz="1200" i="1" dirty="0" smtClean="0"/>
              <a:t>Are you ready for the heat?  Brush up on summer safety  using the  Summer Safety Tips  sheet and test your knowledge.</a:t>
            </a:r>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C3FF4A83-3598-424A-9C26-3094308D3E8F}" type="slidenum">
              <a:rPr lang="en-US" smtClean="0"/>
              <a:t>18</a:t>
            </a:fld>
            <a:endParaRPr lang="en-US" dirty="0"/>
          </a:p>
        </p:txBody>
      </p:sp>
    </p:spTree>
    <p:extLst>
      <p:ext uri="{BB962C8B-B14F-4D97-AF65-F5344CB8AC3E}">
        <p14:creationId xmlns:p14="http://schemas.microsoft.com/office/powerpoint/2010/main" val="480157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more member-exclusive safety presentations, webinars, posters and resources at nsc.org/members</a:t>
            </a:r>
          </a:p>
          <a:p>
            <a:endParaRPr lang="en-US" dirty="0" smtClean="0"/>
          </a:p>
          <a:p>
            <a:r>
              <a:rPr lang="en-US" dirty="0" smtClean="0"/>
              <a:t>For discussion:</a:t>
            </a:r>
          </a:p>
          <a:p>
            <a:pPr marL="171450" indent="-171450">
              <a:buFont typeface="Arial" pitchFamily="34" charset="0"/>
              <a:buChar char="•"/>
            </a:pPr>
            <a:r>
              <a:rPr lang="en-US" dirty="0" smtClean="0"/>
              <a:t>Questions</a:t>
            </a:r>
          </a:p>
          <a:p>
            <a:pPr marL="171450" indent="-171450">
              <a:buFont typeface="Arial" pitchFamily="34" charset="0"/>
              <a:buChar char="•"/>
            </a:pPr>
            <a:r>
              <a:rPr lang="en-US" dirty="0" smtClean="0"/>
              <a:t>Observations &amp; Concerns</a:t>
            </a:r>
          </a:p>
          <a:p>
            <a:pPr marL="171450" indent="-171450">
              <a:buFont typeface="Arial" pitchFamily="34" charset="0"/>
              <a:buChar char="•"/>
            </a:pPr>
            <a:r>
              <a:rPr lang="en-US" dirty="0" smtClean="0"/>
              <a:t>Safety</a:t>
            </a:r>
            <a:r>
              <a:rPr lang="en-US" baseline="0" dirty="0" smtClean="0"/>
              <a:t> Action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19</a:t>
            </a:fld>
            <a:endParaRPr lang="en-US" dirty="0"/>
          </a:p>
        </p:txBody>
      </p:sp>
    </p:spTree>
    <p:extLst>
      <p:ext uri="{BB962C8B-B14F-4D97-AF65-F5344CB8AC3E}">
        <p14:creationId xmlns:p14="http://schemas.microsoft.com/office/powerpoint/2010/main" val="48015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body burns calories and produces heat to keep its temperature at 98.6 degrees Fahrenheit. In a hot environment or during vigorous physical activity, the body will rid itself of excess heat. Two effective ways it does this are sweating and dilation of blood vessels. When sweat evaporates from the skin, you begin to cool off. When blood vessels dilate, blood is brought to the skin surface to release heat.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194989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Problems develop when the body’s cooling mechanisms do not work properly. For example, when the air temperature exceeds body temperature, the body cannot easily cool itself. If the air is humid, sweat also does not evaporate quickly. Sweat also does not evaporate from a person who works hard or exercises while wrapped in heavy clothing or protective gear. That makes heat-related illness a concern in any weather, anywhere.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365112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Heat-related illness takes several forms. Heat rash occurs when sweat ducts get clogged. </a:t>
            </a:r>
          </a:p>
          <a:p>
            <a:r>
              <a:rPr lang="en-US" sz="1200" b="0" i="0" u="none" strike="noStrike" kern="1200" baseline="0" dirty="0" smtClean="0">
                <a:solidFill>
                  <a:schemeClr val="tx1"/>
                </a:solidFill>
                <a:latin typeface="+mn-lt"/>
                <a:ea typeface="+mn-ea"/>
                <a:cs typeface="+mn-cs"/>
              </a:rPr>
              <a:t>Heat cramps are painful muscle spasms caused by the loss of electrolytes from heavy sweating. </a:t>
            </a:r>
          </a:p>
          <a:p>
            <a:r>
              <a:rPr lang="en-US" sz="1200" b="0" i="0" u="none" strike="noStrike" kern="1200" baseline="0" dirty="0" smtClean="0">
                <a:solidFill>
                  <a:schemeClr val="tx1"/>
                </a:solidFill>
                <a:latin typeface="+mn-lt"/>
                <a:ea typeface="+mn-ea"/>
                <a:cs typeface="+mn-cs"/>
              </a:rPr>
              <a:t>If workers develop these conditions, immediately get them out of the heat so they can rest. </a:t>
            </a:r>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32536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next stage of heat-related illness may not be far away. Heat syncope, heat exhaustion and heatstroke develop from prolonged exposure to heat. A victim of heat syncope becomes light-headed and faints when blood flow to the brain decreases. This is because blood pressure is lowered when blood vessels dilate to rid the body of heat. Blood pressure lowers further when blood volume drops as water is evaporated from the blood.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135200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the body loses too much water and salt, heat exhaustion sets in. Signs include weakness, dizziness, nausea, headache, heavy sweating and clammy skin.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419654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heatstroke victim has a rapid pulse, hot, red skin and has stopped sweating. The victim may show mental confusion, a decrease in alertness and blurred judgment. Heatstroke can be extremely serious and lead to brain damage or even death if not treated promptly and properly.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419654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Hot tips to cool conditions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should know how to recognize a victim of heat-related illness, evaluate the symptoms and act.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Heat cramps: </a:t>
            </a:r>
            <a:r>
              <a:rPr lang="en-US" sz="1200" b="0" i="0" u="none" strike="noStrike" kern="1200" baseline="0" dirty="0" smtClean="0">
                <a:solidFill>
                  <a:schemeClr val="tx1"/>
                </a:solidFill>
                <a:latin typeface="+mn-lt"/>
                <a:ea typeface="+mn-ea"/>
                <a:cs typeface="+mn-cs"/>
              </a:rPr>
              <a:t>Have the worker sip water or a sports drink. Gently stretch, massage and ice the muscle. </a:t>
            </a:r>
            <a:r>
              <a:rPr lang="en-US" sz="1200" dirty="0" smtClean="0">
                <a:solidFill>
                  <a:srgbClr val="FF0000"/>
                </a:solidFill>
                <a:effectLst/>
              </a:rPr>
              <a:t>Seek medical attention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effectLst/>
              </a:rPr>
              <a:t>if the victim</a:t>
            </a:r>
            <a:r>
              <a:rPr lang="en-US" sz="1200" baseline="0" dirty="0" smtClean="0">
                <a:solidFill>
                  <a:srgbClr val="FF0000"/>
                </a:solidFill>
                <a:effectLst/>
              </a:rPr>
              <a:t> has a </a:t>
            </a:r>
            <a:r>
              <a:rPr lang="en-US" sz="1200" dirty="0" smtClean="0">
                <a:solidFill>
                  <a:srgbClr val="FF0000"/>
                </a:solidFill>
                <a:effectLst/>
              </a:rPr>
              <a:t>heart problem or if the cramps don't get better in an hour.</a:t>
            </a:r>
            <a:endParaRPr lang="en-US" sz="1200" baseline="0" dirty="0" smtClean="0">
              <a:solidFill>
                <a:srgbClr val="FF0000"/>
              </a:solidFill>
              <a:latin typeface="Arial" pitchFamily="34" charset="0"/>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Heat syncope: </a:t>
            </a:r>
            <a:r>
              <a:rPr lang="en-US" sz="1200" b="0" i="0" u="none" strike="noStrike" kern="1200" baseline="0" dirty="0" smtClean="0">
                <a:solidFill>
                  <a:schemeClr val="tx1"/>
                </a:solidFill>
                <a:latin typeface="+mn-lt"/>
                <a:ea typeface="+mn-ea"/>
                <a:cs typeface="+mn-cs"/>
              </a:rPr>
              <a:t>Have the worker lie down in a cool area. Call for medical help.</a:t>
            </a:r>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226775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Heat exhaustion: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Lay the worker down on his or her back in a cool area. Call for medical help. Remove excessive layers of clothing. Give a sports drink or water. Do not give anything to drink if the worker vomits. Cool the worker with a cool water spray or wet cloths and a fan. </a:t>
            </a:r>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252716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pic>
        <p:nvPicPr>
          <p:cNvPr id="8" name="Picture 16" descr="MGM.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73800" y="6173788"/>
            <a:ext cx="28702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6/10/2016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2" name="Picture 2" descr="MGM.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21463" y="6257925"/>
            <a:ext cx="2522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EM_halo_2685_logo.png"/>
          <p:cNvPicPr>
            <a:picLocks noChangeAspect="1"/>
          </p:cNvPicPr>
          <p:nvPr userDrawn="1"/>
        </p:nvPicPr>
        <p:blipFill rotWithShape="1">
          <a:blip r:embed="rId9"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00400"/>
            <a:ext cx="8229600" cy="1981200"/>
          </a:xfrm>
        </p:spPr>
        <p:txBody>
          <a:bodyPr/>
          <a:lstStyle/>
          <a:p>
            <a:pPr algn="ctr"/>
            <a:r>
              <a:rPr lang="en-US" sz="4800" dirty="0" smtClean="0"/>
              <a:t>Heat-Related Illness</a:t>
            </a:r>
            <a:endParaRPr lang="en-US" sz="4800" b="1" dirty="0"/>
          </a:p>
        </p:txBody>
      </p:sp>
      <p:sp>
        <p:nvSpPr>
          <p:cNvPr id="3" name="TextBox 2"/>
          <p:cNvSpPr txBox="1"/>
          <p:nvPr/>
        </p:nvSpPr>
        <p:spPr>
          <a:xfrm>
            <a:off x="369570" y="5879931"/>
            <a:ext cx="46596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9122">
            <a:off x="6640414" y="1921690"/>
            <a:ext cx="2389401" cy="2049913"/>
          </a:xfrm>
          <a:prstGeom prst="rect">
            <a:avLst/>
          </a:prstGeom>
        </p:spPr>
      </p:pic>
      <p:sp>
        <p:nvSpPr>
          <p:cNvPr id="6" name="Content Placeholder 2"/>
          <p:cNvSpPr txBox="1">
            <a:spLocks/>
          </p:cNvSpPr>
          <p:nvPr/>
        </p:nvSpPr>
        <p:spPr bwMode="auto">
          <a:xfrm>
            <a:off x="304800" y="1371600"/>
            <a:ext cx="8534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2600" b="1" dirty="0" smtClean="0"/>
              <a:t>4. Heatstroke - Call </a:t>
            </a:r>
            <a:r>
              <a:rPr lang="en-US" sz="2600" b="1" dirty="0"/>
              <a:t>for medical help </a:t>
            </a:r>
            <a:r>
              <a:rPr lang="en-US" sz="2600" b="1" dirty="0" smtClean="0"/>
              <a:t>immediately! </a:t>
            </a:r>
          </a:p>
          <a:p>
            <a:pPr marL="0" indent="0">
              <a:spcBef>
                <a:spcPts val="0"/>
              </a:spcBef>
              <a:buNone/>
            </a:pPr>
            <a:r>
              <a:rPr lang="en-US" sz="2600" dirty="0" smtClean="0"/>
              <a:t>While </a:t>
            </a:r>
            <a:r>
              <a:rPr lang="en-US" sz="2600" dirty="0"/>
              <a:t>you wait for help to </a:t>
            </a:r>
            <a:r>
              <a:rPr lang="en-US" sz="2600" dirty="0" smtClean="0"/>
              <a:t>arrive, immediately </a:t>
            </a:r>
          </a:p>
          <a:p>
            <a:pPr marL="0" indent="0">
              <a:spcBef>
                <a:spcPts val="0"/>
              </a:spcBef>
              <a:buNone/>
            </a:pPr>
            <a:r>
              <a:rPr lang="en-US" sz="2600" dirty="0" smtClean="0"/>
              <a:t>cool </a:t>
            </a:r>
            <a:r>
              <a:rPr lang="en-US" sz="2600" dirty="0"/>
              <a:t>the victim with any means at </a:t>
            </a:r>
            <a:r>
              <a:rPr lang="en-US" sz="2600" dirty="0" smtClean="0"/>
              <a:t>hand</a:t>
            </a:r>
            <a:r>
              <a:rPr lang="en-US" sz="2600" dirty="0"/>
              <a:t>, </a:t>
            </a:r>
            <a:endParaRPr lang="en-US" sz="2600" dirty="0" smtClean="0"/>
          </a:p>
          <a:p>
            <a:pPr marL="0" indent="0">
              <a:spcBef>
                <a:spcPts val="0"/>
              </a:spcBef>
              <a:buNone/>
            </a:pPr>
            <a:r>
              <a:rPr lang="en-US" sz="2600" dirty="0" smtClean="0"/>
              <a:t>preferably </a:t>
            </a:r>
            <a:r>
              <a:rPr lang="en-US" sz="2600" dirty="0"/>
              <a:t>by immersing the victim up to </a:t>
            </a:r>
            <a:r>
              <a:rPr lang="en-US" sz="2600" dirty="0" smtClean="0"/>
              <a:t>the</a:t>
            </a:r>
          </a:p>
          <a:p>
            <a:pPr marL="0" indent="0">
              <a:spcBef>
                <a:spcPts val="0"/>
              </a:spcBef>
              <a:buNone/>
            </a:pPr>
            <a:r>
              <a:rPr lang="en-US" sz="2600" dirty="0" smtClean="0"/>
              <a:t>neck </a:t>
            </a:r>
            <a:r>
              <a:rPr lang="en-US" sz="2600" dirty="0"/>
              <a:t>in </a:t>
            </a:r>
            <a:r>
              <a:rPr lang="en-US" sz="2600" dirty="0" smtClean="0"/>
              <a:t>cold water.</a:t>
            </a:r>
          </a:p>
          <a:p>
            <a:pPr marL="0" indent="0">
              <a:buNone/>
            </a:pPr>
            <a:r>
              <a:rPr lang="en-US" sz="2600" dirty="0" smtClean="0"/>
              <a:t>Alternatively:</a:t>
            </a:r>
          </a:p>
          <a:p>
            <a:pPr lvl="1"/>
            <a:r>
              <a:rPr lang="en-US" sz="2600" dirty="0"/>
              <a:t>M</a:t>
            </a:r>
            <a:r>
              <a:rPr lang="en-US" sz="2600" dirty="0" smtClean="0"/>
              <a:t>ove </a:t>
            </a:r>
            <a:r>
              <a:rPr lang="en-US" sz="2600" dirty="0"/>
              <a:t>the worker to a cool place and remove clothing down to the underwear, then apply ice packs at the neck, armpits and </a:t>
            </a:r>
            <a:r>
              <a:rPr lang="en-US" sz="2600" dirty="0" smtClean="0"/>
              <a:t>groin.</a:t>
            </a:r>
          </a:p>
          <a:p>
            <a:pPr lvl="1"/>
            <a:r>
              <a:rPr lang="en-US" sz="2600" dirty="0" smtClean="0"/>
              <a:t>Or</a:t>
            </a:r>
            <a:r>
              <a:rPr lang="en-US" sz="2600" dirty="0"/>
              <a:t>, cover the worker with wet towels or cloths or spray him or her with cool water, and fan the worker to quickly evaporate the dampness on the </a:t>
            </a:r>
            <a:r>
              <a:rPr lang="en-US" sz="2600" dirty="0" smtClean="0"/>
              <a:t>skin. </a:t>
            </a:r>
            <a:endParaRPr lang="en-US" sz="2600" dirty="0"/>
          </a:p>
        </p:txBody>
      </p:sp>
      <p:sp>
        <p:nvSpPr>
          <p:cNvPr id="2" name="Title 1"/>
          <p:cNvSpPr>
            <a:spLocks noGrp="1"/>
          </p:cNvSpPr>
          <p:nvPr>
            <p:ph type="title"/>
          </p:nvPr>
        </p:nvSpPr>
        <p:spPr>
          <a:xfrm>
            <a:off x="457200" y="533400"/>
            <a:ext cx="8229600" cy="685800"/>
          </a:xfrm>
        </p:spPr>
        <p:txBody>
          <a:bodyPr/>
          <a:lstStyle/>
          <a:p>
            <a:r>
              <a:rPr lang="en-US" b="1" dirty="0" smtClean="0"/>
              <a:t>                    </a:t>
            </a:r>
            <a:r>
              <a:rPr lang="en-US" sz="4000" b="1" dirty="0" smtClean="0"/>
              <a:t>Heatstroke</a:t>
            </a:r>
            <a:endParaRPr lang="en-US" sz="4000" dirty="0"/>
          </a:p>
        </p:txBody>
      </p:sp>
      <p:sp>
        <p:nvSpPr>
          <p:cNvPr id="3" name="Content Placeholder 2"/>
          <p:cNvSpPr>
            <a:spLocks noGrp="1"/>
          </p:cNvSpPr>
          <p:nvPr>
            <p:ph idx="1"/>
          </p:nvPr>
        </p:nvSpPr>
        <p:spPr>
          <a:xfrm>
            <a:off x="533400" y="1295400"/>
            <a:ext cx="8077200" cy="4686300"/>
          </a:xfrm>
        </p:spPr>
        <p:txBody>
          <a:bodyPr/>
          <a:lstStyle/>
          <a:p>
            <a:pPr marL="0" indent="0">
              <a:buNone/>
            </a:pPr>
            <a:r>
              <a:rPr lang="en-US" dirty="0"/>
              <a:t>	</a:t>
            </a:r>
            <a:r>
              <a:rPr lang="en-US" dirty="0" smtClean="0"/>
              <a:t>	</a:t>
            </a:r>
            <a:r>
              <a:rPr lang="en-US" dirty="0"/>
              <a:t>	</a:t>
            </a:r>
          </a:p>
        </p:txBody>
      </p:sp>
    </p:spTree>
    <p:extLst>
      <p:ext uri="{BB962C8B-B14F-4D97-AF65-F5344CB8AC3E}">
        <p14:creationId xmlns:p14="http://schemas.microsoft.com/office/powerpoint/2010/main" val="153552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685800"/>
          </a:xfrm>
        </p:spPr>
        <p:txBody>
          <a:bodyPr/>
          <a:lstStyle/>
          <a:p>
            <a:pPr algn="ctr"/>
            <a:r>
              <a:rPr lang="en-US" sz="4000" b="1" dirty="0" smtClean="0"/>
              <a:t>  Catch it Early</a:t>
            </a:r>
            <a:endParaRPr lang="en-US" sz="4000" dirty="0"/>
          </a:p>
        </p:txBody>
      </p:sp>
      <p:sp>
        <p:nvSpPr>
          <p:cNvPr id="3" name="Content Placeholder 2"/>
          <p:cNvSpPr>
            <a:spLocks noGrp="1"/>
          </p:cNvSpPr>
          <p:nvPr>
            <p:ph idx="1"/>
          </p:nvPr>
        </p:nvSpPr>
        <p:spPr>
          <a:xfrm>
            <a:off x="381000" y="1828800"/>
            <a:ext cx="8077200" cy="4457700"/>
          </a:xfrm>
        </p:spPr>
        <p:txBody>
          <a:bodyPr/>
          <a:lstStyle/>
          <a:p>
            <a:pPr marL="0" indent="0">
              <a:buNone/>
            </a:pPr>
            <a:r>
              <a:rPr lang="en-US" sz="3600" kern="1200" dirty="0"/>
              <a:t>Awareness is </a:t>
            </a:r>
            <a:r>
              <a:rPr lang="en-US" sz="3600" kern="1200" dirty="0" smtClean="0"/>
              <a:t>vital! </a:t>
            </a:r>
          </a:p>
          <a:p>
            <a:pPr marL="0" indent="0">
              <a:buNone/>
            </a:pPr>
            <a:endParaRPr lang="en-US" sz="2600" kern="1200" dirty="0" smtClean="0"/>
          </a:p>
          <a:p>
            <a:pPr marL="0" indent="0">
              <a:buNone/>
            </a:pPr>
            <a:r>
              <a:rPr lang="en-US" sz="2600" kern="1200" dirty="0" smtClean="0"/>
              <a:t>Both supervisors and workers</a:t>
            </a:r>
          </a:p>
          <a:p>
            <a:pPr marL="0" indent="0">
              <a:buNone/>
            </a:pPr>
            <a:r>
              <a:rPr lang="en-US" sz="2600" kern="1200" dirty="0" smtClean="0"/>
              <a:t>should be on the lookout </a:t>
            </a:r>
            <a:r>
              <a:rPr lang="en-US" sz="2600" kern="1200" dirty="0"/>
              <a:t>for </a:t>
            </a:r>
            <a:endParaRPr lang="en-US" sz="2600" kern="1200" dirty="0" smtClean="0"/>
          </a:p>
          <a:p>
            <a:pPr marL="0" indent="0">
              <a:buNone/>
            </a:pPr>
            <a:r>
              <a:rPr lang="en-US" sz="2600" kern="1200" dirty="0" smtClean="0"/>
              <a:t>warning signs of heat-related illness.</a:t>
            </a:r>
          </a:p>
          <a:p>
            <a:pPr marL="0" indent="0">
              <a:buNone/>
            </a:pPr>
            <a:endParaRPr lang="en-US" sz="1800" kern="1200" dirty="0" smtClean="0"/>
          </a:p>
          <a:p>
            <a:pPr marL="0" indent="0">
              <a:spcBef>
                <a:spcPts val="0"/>
              </a:spcBef>
              <a:buNone/>
            </a:pPr>
            <a:r>
              <a:rPr lang="en-US" sz="2600" kern="1200" dirty="0" smtClean="0"/>
              <a:t>Safety </a:t>
            </a:r>
            <a:r>
              <a:rPr lang="en-US" sz="2600" kern="1200" dirty="0"/>
              <a:t>is everyone’s responsibility.</a:t>
            </a:r>
          </a:p>
          <a:p>
            <a:pPr marL="0" indent="0">
              <a:buNone/>
            </a:pPr>
            <a:r>
              <a:rPr lang="en-US" sz="2600" kern="1200" dirty="0" smtClean="0"/>
              <a:t>	</a:t>
            </a:r>
            <a:r>
              <a:rPr lang="en-US" sz="28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676400"/>
            <a:ext cx="2971800" cy="4454728"/>
          </a:xfrm>
          <a:prstGeom prst="rect">
            <a:avLst/>
          </a:prstGeom>
        </p:spPr>
      </p:pic>
    </p:spTree>
    <p:extLst>
      <p:ext uri="{BB962C8B-B14F-4D97-AF65-F5344CB8AC3E}">
        <p14:creationId xmlns:p14="http://schemas.microsoft.com/office/powerpoint/2010/main" val="85868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lstStyle/>
          <a:p>
            <a:pPr algn="ctr"/>
            <a:r>
              <a:rPr lang="en-US" dirty="0" smtClean="0"/>
              <a:t>Preventive Measures</a:t>
            </a:r>
            <a:endParaRPr lang="en-US" dirty="0"/>
          </a:p>
        </p:txBody>
      </p:sp>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68000"/>
                    </a14:imgEffect>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3124200" y="4572000"/>
            <a:ext cx="2820794" cy="20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524000"/>
            <a:ext cx="8686800" cy="3314700"/>
          </a:xfrm>
        </p:spPr>
        <p:txBody>
          <a:bodyPr/>
          <a:lstStyle/>
          <a:p>
            <a:pPr marL="514350" indent="-514350">
              <a:spcAft>
                <a:spcPts val="600"/>
              </a:spcAft>
              <a:buFont typeface="+mj-lt"/>
              <a:buAutoNum type="arabicPeriod"/>
            </a:pPr>
            <a:r>
              <a:rPr lang="en-US" sz="2600" dirty="0" smtClean="0"/>
              <a:t>Eat light - The </a:t>
            </a:r>
            <a:r>
              <a:rPr lang="en-US" sz="2600" dirty="0"/>
              <a:t>more calories you take in, the more body heat you </a:t>
            </a:r>
            <a:r>
              <a:rPr lang="en-US" sz="2600" dirty="0" smtClean="0"/>
              <a:t>produce </a:t>
            </a:r>
            <a:endParaRPr lang="en-US" sz="2600" dirty="0"/>
          </a:p>
          <a:p>
            <a:pPr marL="514350" indent="-514350">
              <a:spcAft>
                <a:spcPts val="600"/>
              </a:spcAft>
              <a:buFont typeface="+mj-lt"/>
              <a:buAutoNum type="arabicPeriod"/>
            </a:pPr>
            <a:r>
              <a:rPr lang="en-US" sz="2600" dirty="0"/>
              <a:t>Drink plenty of fluids before work and throughout the </a:t>
            </a:r>
            <a:r>
              <a:rPr lang="en-US" sz="2600" dirty="0" smtClean="0"/>
              <a:t>day &amp; avoid caffeine </a:t>
            </a:r>
            <a:endParaRPr lang="en-US" sz="2600" dirty="0"/>
          </a:p>
          <a:p>
            <a:pPr marL="514350" indent="-514350">
              <a:spcAft>
                <a:spcPts val="600"/>
              </a:spcAft>
              <a:buFont typeface="+mj-lt"/>
              <a:buAutoNum type="arabicPeriod"/>
            </a:pPr>
            <a:r>
              <a:rPr lang="en-US" sz="2600" dirty="0"/>
              <a:t>Wear lightweight </a:t>
            </a:r>
            <a:r>
              <a:rPr lang="en-US" sz="2600" dirty="0" smtClean="0"/>
              <a:t>clothing</a:t>
            </a:r>
          </a:p>
          <a:p>
            <a:pPr marL="514350" indent="-514350">
              <a:spcAft>
                <a:spcPts val="600"/>
              </a:spcAft>
              <a:buFont typeface="+mj-lt"/>
              <a:buAutoNum type="arabicPeriod"/>
            </a:pPr>
            <a:r>
              <a:rPr lang="en-US" sz="2600" dirty="0" smtClean="0"/>
              <a:t>Wide-brimmed </a:t>
            </a:r>
            <a:r>
              <a:rPr lang="en-US" sz="2600" dirty="0"/>
              <a:t>hats protect workers from direct </a:t>
            </a:r>
            <a:r>
              <a:rPr lang="en-US" sz="2600" dirty="0" smtClean="0"/>
              <a:t>sunlight </a:t>
            </a:r>
            <a:endParaRPr lang="en-US" sz="2600" dirty="0"/>
          </a:p>
          <a:p>
            <a:pPr marL="0" indent="0">
              <a:buNone/>
            </a:pPr>
            <a:endParaRPr lang="en-US" sz="2600" dirty="0"/>
          </a:p>
        </p:txBody>
      </p:sp>
    </p:spTree>
    <p:extLst>
      <p:ext uri="{BB962C8B-B14F-4D97-AF65-F5344CB8AC3E}">
        <p14:creationId xmlns:p14="http://schemas.microsoft.com/office/powerpoint/2010/main" val="3822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229600" cy="5257800"/>
          </a:xfrm>
        </p:spPr>
        <p:txBody>
          <a:bodyPr/>
          <a:lstStyle/>
          <a:p>
            <a:pPr marL="0" indent="0">
              <a:buNone/>
            </a:pPr>
            <a:r>
              <a:rPr lang="en-US" dirty="0"/>
              <a:t>	</a:t>
            </a:r>
            <a:r>
              <a:rPr lang="en-US" dirty="0" smtClean="0"/>
              <a:t>	</a:t>
            </a:r>
            <a:r>
              <a:rPr lang="en-US" dirty="0"/>
              <a:t>	</a:t>
            </a:r>
          </a:p>
        </p:txBody>
      </p:sp>
      <p:sp>
        <p:nvSpPr>
          <p:cNvPr id="7" name="TextBox 6"/>
          <p:cNvSpPr txBox="1"/>
          <p:nvPr/>
        </p:nvSpPr>
        <p:spPr>
          <a:xfrm>
            <a:off x="381000" y="1066800"/>
            <a:ext cx="8534400" cy="3970318"/>
          </a:xfrm>
          <a:prstGeom prst="rect">
            <a:avLst/>
          </a:prstGeom>
          <a:noFill/>
        </p:spPr>
        <p:txBody>
          <a:bodyPr wrap="square" rtlCol="0">
            <a:spAutoFit/>
          </a:bodyPr>
          <a:lstStyle/>
          <a:p>
            <a:r>
              <a:rPr lang="en-US" sz="2700" dirty="0"/>
              <a:t>Heat </a:t>
            </a:r>
            <a:r>
              <a:rPr lang="en-US" sz="2700" dirty="0" smtClean="0"/>
              <a:t>illnesses </a:t>
            </a:r>
            <a:r>
              <a:rPr lang="en-US" sz="2700" dirty="0"/>
              <a:t>are the consequence of not recognizing the warning signs on the job. </a:t>
            </a:r>
            <a:endParaRPr lang="en-US" sz="2700" dirty="0" smtClean="0"/>
          </a:p>
          <a:p>
            <a:endParaRPr lang="en-US" sz="2700" dirty="0"/>
          </a:p>
          <a:p>
            <a:r>
              <a:rPr lang="en-US" sz="2700" dirty="0" smtClean="0"/>
              <a:t>Hot </a:t>
            </a:r>
            <a:r>
              <a:rPr lang="en-US" sz="2700" dirty="0"/>
              <a:t>conditions don’t have to be dangerous if you watch for the warning </a:t>
            </a:r>
            <a:r>
              <a:rPr lang="en-US" sz="2700" dirty="0" smtClean="0"/>
              <a:t>signs </a:t>
            </a:r>
            <a:r>
              <a:rPr lang="en-US" sz="2700" dirty="0"/>
              <a:t>and get cooperation from workers to prevent heat-related illness</a:t>
            </a:r>
            <a:r>
              <a:rPr lang="en-US" sz="2700" dirty="0" smtClean="0"/>
              <a:t>.</a:t>
            </a:r>
          </a:p>
          <a:p>
            <a:endParaRPr lang="en-US" sz="2800" dirty="0"/>
          </a:p>
          <a:p>
            <a:endParaRPr lang="en-US" sz="2800" dirty="0"/>
          </a:p>
          <a:p>
            <a:pPr>
              <a:spcBef>
                <a:spcPts val="1200"/>
              </a:spcBef>
              <a:spcAft>
                <a:spcPts val="1200"/>
              </a:spcAft>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683036"/>
            <a:ext cx="4191000" cy="2794403"/>
          </a:xfrm>
          <a:prstGeom prst="rect">
            <a:avLst/>
          </a:prstGeom>
        </p:spPr>
      </p:pic>
    </p:spTree>
    <p:extLst>
      <p:ext uri="{BB962C8B-B14F-4D97-AF65-F5344CB8AC3E}">
        <p14:creationId xmlns:p14="http://schemas.microsoft.com/office/powerpoint/2010/main" val="15462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96200" cy="685800"/>
          </a:xfrm>
        </p:spPr>
        <p:txBody>
          <a:bodyPr/>
          <a:lstStyle/>
          <a:p>
            <a:r>
              <a:rPr lang="en-US" dirty="0" smtClean="0"/>
              <a:t>Heat-Related Illness Resources</a:t>
            </a:r>
            <a:endParaRPr lang="en-US" dirty="0"/>
          </a:p>
        </p:txBody>
      </p:sp>
      <p:sp>
        <p:nvSpPr>
          <p:cNvPr id="3" name="Content Placeholder 2"/>
          <p:cNvSpPr>
            <a:spLocks noGrp="1"/>
          </p:cNvSpPr>
          <p:nvPr>
            <p:ph idx="1"/>
          </p:nvPr>
        </p:nvSpPr>
        <p:spPr>
          <a:xfrm>
            <a:off x="762000" y="1524000"/>
            <a:ext cx="7924800" cy="5257800"/>
          </a:xfrm>
        </p:spPr>
        <p:txBody>
          <a:bodyPr/>
          <a:lstStyle/>
          <a:p>
            <a:pPr marL="0" indent="0">
              <a:buNone/>
            </a:pPr>
            <a:r>
              <a:rPr lang="en-US" dirty="0" smtClean="0"/>
              <a:t>Available in the Member-Exclusive section of NSC.ORG. </a:t>
            </a:r>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667000"/>
            <a:ext cx="1600200" cy="225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981" y="3962400"/>
            <a:ext cx="1631419" cy="20792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743200"/>
            <a:ext cx="1670364" cy="21288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513" y="3931246"/>
            <a:ext cx="1758287" cy="224095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3003" y="2669275"/>
            <a:ext cx="1634197" cy="2283725"/>
          </a:xfrm>
          <a:prstGeom prst="rect">
            <a:avLst/>
          </a:prstGeom>
        </p:spPr>
      </p:pic>
    </p:spTree>
    <p:extLst>
      <p:ext uri="{BB962C8B-B14F-4D97-AF65-F5344CB8AC3E}">
        <p14:creationId xmlns:p14="http://schemas.microsoft.com/office/powerpoint/2010/main" val="104078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074"/>
            <a:ext cx="8077200" cy="677108"/>
          </a:xfrm>
          <a:prstGeom prst="rect">
            <a:avLst/>
          </a:prstGeom>
          <a:noFill/>
        </p:spPr>
        <p:txBody>
          <a:bodyPr wrap="square" rtlCol="0">
            <a:spAutoFit/>
          </a:bodyPr>
          <a:lstStyle/>
          <a:p>
            <a:pPr algn="ctr"/>
            <a:r>
              <a:rPr lang="en-US" sz="3800" b="1" dirty="0"/>
              <a:t>Poster</a:t>
            </a:r>
            <a:endParaRPr lang="en-US" sz="3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015" y="1600200"/>
            <a:ext cx="3000984" cy="467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5800" y="1905000"/>
            <a:ext cx="3886200" cy="3323987"/>
          </a:xfrm>
          <a:prstGeom prst="rect">
            <a:avLst/>
          </a:prstGeom>
        </p:spPr>
        <p:txBody>
          <a:bodyPr wrap="square">
            <a:spAutoFit/>
          </a:bodyPr>
          <a:lstStyle/>
          <a:p>
            <a:pPr algn="ctr"/>
            <a:r>
              <a:rPr lang="en-US" sz="2800" dirty="0" smtClean="0"/>
              <a:t>BEAT THE HEAT!</a:t>
            </a:r>
          </a:p>
          <a:p>
            <a:pPr algn="ctr"/>
            <a:endParaRPr lang="en-US" sz="1400" b="1" dirty="0" smtClean="0"/>
          </a:p>
          <a:p>
            <a:pPr algn="ctr"/>
            <a:r>
              <a:rPr lang="en-US" sz="2800" i="1" dirty="0" smtClean="0"/>
              <a:t>Hang </a:t>
            </a:r>
            <a:r>
              <a:rPr lang="en-US" sz="2800" i="1" dirty="0"/>
              <a:t>this poster in high traffic areas </a:t>
            </a:r>
            <a:r>
              <a:rPr lang="en-US" sz="2800" i="1" dirty="0" smtClean="0"/>
              <a:t>to share tips about how everyone can help prevent heat-related illnesses</a:t>
            </a:r>
            <a:endParaRPr lang="en-US" sz="2800" i="1" dirty="0"/>
          </a:p>
        </p:txBody>
      </p:sp>
    </p:spTree>
    <p:extLst>
      <p:ext uri="{BB962C8B-B14F-4D97-AF65-F5344CB8AC3E}">
        <p14:creationId xmlns:p14="http://schemas.microsoft.com/office/powerpoint/2010/main" val="42385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074"/>
            <a:ext cx="8077200" cy="677108"/>
          </a:xfrm>
          <a:prstGeom prst="rect">
            <a:avLst/>
          </a:prstGeom>
          <a:noFill/>
        </p:spPr>
        <p:txBody>
          <a:bodyPr wrap="square" rtlCol="0">
            <a:spAutoFit/>
          </a:bodyPr>
          <a:lstStyle/>
          <a:p>
            <a:pPr algn="ctr"/>
            <a:r>
              <a:rPr lang="en-US" sz="3800" b="1" dirty="0" smtClean="0"/>
              <a:t>Summer Safety Checklist</a:t>
            </a:r>
            <a:endParaRPr lang="en-US" sz="3800" dirty="0" smtClean="0"/>
          </a:p>
        </p:txBody>
      </p:sp>
      <p:sp>
        <p:nvSpPr>
          <p:cNvPr id="4" name="Rectangle 3"/>
          <p:cNvSpPr/>
          <p:nvPr/>
        </p:nvSpPr>
        <p:spPr>
          <a:xfrm>
            <a:off x="4648200" y="2057400"/>
            <a:ext cx="3886200" cy="2431435"/>
          </a:xfrm>
          <a:prstGeom prst="rect">
            <a:avLst/>
          </a:prstGeom>
        </p:spPr>
        <p:txBody>
          <a:bodyPr wrap="square">
            <a:spAutoFit/>
          </a:bodyPr>
          <a:lstStyle/>
          <a:p>
            <a:pPr algn="ctr"/>
            <a:r>
              <a:rPr lang="en-US" sz="2800" i="1" dirty="0" smtClean="0"/>
              <a:t>Don’t Sweat It!</a:t>
            </a:r>
          </a:p>
          <a:p>
            <a:pPr algn="ctr"/>
            <a:endParaRPr lang="en-US" sz="1200" i="1" dirty="0"/>
          </a:p>
          <a:p>
            <a:pPr algn="ctr"/>
            <a:r>
              <a:rPr lang="en-US" sz="2800" i="1" dirty="0" smtClean="0"/>
              <a:t>Share this checklist to help everyone stay safe during extreme heat! </a:t>
            </a:r>
            <a:endParaRPr lang="en-US" sz="2800"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886200" cy="5054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5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074"/>
            <a:ext cx="8077200" cy="677108"/>
          </a:xfrm>
          <a:prstGeom prst="rect">
            <a:avLst/>
          </a:prstGeom>
          <a:noFill/>
        </p:spPr>
        <p:txBody>
          <a:bodyPr wrap="square" rtlCol="0">
            <a:spAutoFit/>
          </a:bodyPr>
          <a:lstStyle/>
          <a:p>
            <a:pPr algn="ctr"/>
            <a:r>
              <a:rPr lang="en-US" sz="3800" b="1" dirty="0" smtClean="0"/>
              <a:t>Summer Safety Tips</a:t>
            </a:r>
            <a:endParaRPr lang="en-US" sz="3800" dirty="0" smtClean="0"/>
          </a:p>
        </p:txBody>
      </p:sp>
      <p:sp>
        <p:nvSpPr>
          <p:cNvPr id="4" name="Rectangle 3"/>
          <p:cNvSpPr/>
          <p:nvPr/>
        </p:nvSpPr>
        <p:spPr>
          <a:xfrm>
            <a:off x="4648200" y="2477631"/>
            <a:ext cx="3886200" cy="1815882"/>
          </a:xfrm>
          <a:prstGeom prst="rect">
            <a:avLst/>
          </a:prstGeom>
        </p:spPr>
        <p:txBody>
          <a:bodyPr wrap="square">
            <a:spAutoFit/>
          </a:bodyPr>
          <a:lstStyle/>
          <a:p>
            <a:pPr algn="ctr"/>
            <a:r>
              <a:rPr lang="en-US" sz="2800" i="1" dirty="0" smtClean="0"/>
              <a:t>Bring these summer safety and first aid tips  home and help keep the whole family safe.</a:t>
            </a:r>
            <a:endParaRPr lang="en-US" sz="28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49" y="1343025"/>
            <a:ext cx="3947051" cy="51339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60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074"/>
            <a:ext cx="8077200" cy="677108"/>
          </a:xfrm>
          <a:prstGeom prst="rect">
            <a:avLst/>
          </a:prstGeom>
          <a:noFill/>
        </p:spPr>
        <p:txBody>
          <a:bodyPr wrap="square" rtlCol="0">
            <a:spAutoFit/>
          </a:bodyPr>
          <a:lstStyle/>
          <a:p>
            <a:pPr algn="ctr"/>
            <a:r>
              <a:rPr lang="en-US" sz="3800" b="1" dirty="0" smtClean="0"/>
              <a:t>Summer Safety Quiz</a:t>
            </a:r>
            <a:endParaRPr lang="en-US" sz="3800" dirty="0" smtClean="0"/>
          </a:p>
        </p:txBody>
      </p:sp>
      <p:sp>
        <p:nvSpPr>
          <p:cNvPr id="4" name="Rectangle 3"/>
          <p:cNvSpPr/>
          <p:nvPr/>
        </p:nvSpPr>
        <p:spPr>
          <a:xfrm>
            <a:off x="4429125" y="2477631"/>
            <a:ext cx="4410075" cy="2446824"/>
          </a:xfrm>
          <a:prstGeom prst="rect">
            <a:avLst/>
          </a:prstGeom>
        </p:spPr>
        <p:txBody>
          <a:bodyPr wrap="square">
            <a:spAutoFit/>
          </a:bodyPr>
          <a:lstStyle/>
          <a:p>
            <a:pPr algn="ctr"/>
            <a:r>
              <a:rPr lang="en-US" sz="2700" i="1" dirty="0" smtClean="0"/>
              <a:t>Are you ready for the heat? </a:t>
            </a:r>
          </a:p>
          <a:p>
            <a:pPr algn="ctr"/>
            <a:endParaRPr lang="en-US" i="1" dirty="0"/>
          </a:p>
          <a:p>
            <a:pPr algn="ctr"/>
            <a:r>
              <a:rPr lang="en-US" sz="2700" i="1" dirty="0" smtClean="0"/>
              <a:t>Brush up on summer safety  using the Summer Safety Tips sheet and test your knowledge.</a:t>
            </a:r>
            <a:endParaRPr lang="en-US" sz="27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0" y="1447800"/>
            <a:ext cx="3898590" cy="50371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656" y="1905000"/>
            <a:ext cx="8001000" cy="3785652"/>
          </a:xfrm>
          <a:prstGeom prst="rect">
            <a:avLst/>
          </a:prstGeom>
          <a:noFill/>
        </p:spPr>
        <p:txBody>
          <a:bodyPr wrap="square" rtlCol="0">
            <a:spAutoFit/>
          </a:bodyPr>
          <a:lstStyle/>
          <a:p>
            <a:pPr algn="ctr"/>
            <a:r>
              <a:rPr lang="en-US" sz="2400" dirty="0" smtClean="0"/>
              <a:t>For more member-exclusive safety presentations, webinars, posters and resources visit: </a:t>
            </a:r>
            <a:r>
              <a:rPr lang="en-US" sz="2400" b="1" dirty="0" smtClean="0">
                <a:latin typeface="Arial"/>
                <a:cs typeface="Arial"/>
              </a:rPr>
              <a:t>nsc.org/members</a:t>
            </a:r>
          </a:p>
          <a:p>
            <a:pPr algn="ctr"/>
            <a:endParaRPr lang="en-US" sz="2400" dirty="0"/>
          </a:p>
          <a:p>
            <a:pPr algn="ctr"/>
            <a:r>
              <a:rPr lang="en-US" sz="2400" dirty="0" smtClean="0"/>
              <a:t>Customer Service</a:t>
            </a:r>
            <a:r>
              <a:rPr lang="en-US" sz="2400" dirty="0"/>
              <a:t> </a:t>
            </a:r>
            <a:r>
              <a:rPr lang="en-US" sz="2400" dirty="0" smtClean="0"/>
              <a:t>– (800) 621-7619 </a:t>
            </a:r>
          </a:p>
          <a:p>
            <a:pPr algn="ctr"/>
            <a:r>
              <a:rPr lang="en-US" sz="2400" dirty="0" smtClean="0"/>
              <a:t>Outside U.S. – +1-630-775-2056</a:t>
            </a:r>
          </a:p>
          <a:p>
            <a:pPr algn="ctr"/>
            <a:endParaRPr lang="en-US" sz="2400" dirty="0"/>
          </a:p>
          <a:p>
            <a:pPr algn="ctr"/>
            <a:r>
              <a:rPr lang="en-US" sz="2400" dirty="0" smtClean="0"/>
              <a:t>Email us at: </a:t>
            </a:r>
          </a:p>
          <a:p>
            <a:pPr algn="ctr"/>
            <a:r>
              <a:rPr lang="en-US" sz="2400" dirty="0" smtClean="0">
                <a:solidFill>
                  <a:srgbClr val="305E30"/>
                </a:solidFill>
                <a:hlinkClick r:id="rId3"/>
              </a:rPr>
              <a:t>MEMBERSHIPINFO@nsc.org</a:t>
            </a:r>
            <a:r>
              <a:rPr lang="en-US" sz="2400" dirty="0" smtClean="0">
                <a:solidFill>
                  <a:srgbClr val="305E30"/>
                </a:solidFill>
              </a:rPr>
              <a:t> </a:t>
            </a:r>
          </a:p>
          <a:p>
            <a:pPr algn="ctr"/>
            <a:endParaRPr lang="en-US" sz="2400" dirty="0"/>
          </a:p>
          <a:p>
            <a:pPr algn="ctr"/>
            <a:endParaRPr lang="en-US" sz="2400" dirty="0" smtClean="0"/>
          </a:p>
        </p:txBody>
      </p:sp>
    </p:spTree>
    <p:extLst>
      <p:ext uri="{BB962C8B-B14F-4D97-AF65-F5344CB8AC3E}">
        <p14:creationId xmlns:p14="http://schemas.microsoft.com/office/powerpoint/2010/main" val="32252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657600"/>
            <a:ext cx="3657600" cy="2438400"/>
          </a:xfrm>
          <a:prstGeom prst="rect">
            <a:avLst/>
          </a:prstGeom>
        </p:spPr>
      </p:pic>
      <p:sp>
        <p:nvSpPr>
          <p:cNvPr id="3" name="Content Placeholder 2"/>
          <p:cNvSpPr>
            <a:spLocks noGrp="1"/>
          </p:cNvSpPr>
          <p:nvPr>
            <p:ph idx="1"/>
          </p:nvPr>
        </p:nvSpPr>
        <p:spPr>
          <a:xfrm>
            <a:off x="685800" y="1142999"/>
            <a:ext cx="8153400" cy="4419601"/>
          </a:xfrm>
        </p:spPr>
        <p:txBody>
          <a:bodyPr>
            <a:normAutofit fontScale="92500" lnSpcReduction="10000"/>
          </a:bodyPr>
          <a:lstStyle/>
          <a:p>
            <a:pPr marL="0" indent="0">
              <a:spcAft>
                <a:spcPts val="600"/>
              </a:spcAft>
              <a:buNone/>
            </a:pPr>
            <a:r>
              <a:rPr lang="en-US" sz="3000" dirty="0" smtClean="0"/>
              <a:t>The body burns calories and produces heat to maintain 98.6 Fahrenheit temperature.</a:t>
            </a:r>
          </a:p>
          <a:p>
            <a:pPr marL="0" indent="0">
              <a:spcAft>
                <a:spcPts val="600"/>
              </a:spcAft>
              <a:buNone/>
            </a:pPr>
            <a:endParaRPr lang="en-US" sz="1300" dirty="0" smtClean="0"/>
          </a:p>
          <a:p>
            <a:pPr marL="0" indent="0">
              <a:spcAft>
                <a:spcPts val="1800"/>
              </a:spcAft>
              <a:buNone/>
            </a:pPr>
            <a:r>
              <a:rPr lang="en-US" sz="3000" dirty="0" smtClean="0"/>
              <a:t>Two effective ways the body rids itself of heat are: </a:t>
            </a:r>
            <a:endParaRPr lang="en-US" sz="3000" dirty="0"/>
          </a:p>
          <a:p>
            <a:pPr marL="514350" indent="-514350">
              <a:lnSpc>
                <a:spcPct val="110000"/>
              </a:lnSpc>
              <a:spcBef>
                <a:spcPts val="0"/>
              </a:spcBef>
              <a:spcAft>
                <a:spcPts val="0"/>
              </a:spcAft>
              <a:buFont typeface="+mj-lt"/>
              <a:buAutoNum type="arabicPeriod"/>
            </a:pPr>
            <a:r>
              <a:rPr lang="en-US" sz="3000" dirty="0" smtClean="0"/>
              <a:t>Sweating - Sweat </a:t>
            </a:r>
            <a:r>
              <a:rPr lang="en-US" sz="3000" dirty="0"/>
              <a:t>evaporating </a:t>
            </a:r>
            <a:endParaRPr lang="en-US" sz="3000" dirty="0" smtClean="0"/>
          </a:p>
          <a:p>
            <a:pPr marL="0" indent="0">
              <a:lnSpc>
                <a:spcPct val="110000"/>
              </a:lnSpc>
              <a:spcBef>
                <a:spcPts val="0"/>
              </a:spcBef>
              <a:spcAft>
                <a:spcPts val="0"/>
              </a:spcAft>
              <a:buNone/>
            </a:pPr>
            <a:r>
              <a:rPr lang="en-US" sz="3000" dirty="0" smtClean="0"/>
              <a:t>     from skin </a:t>
            </a:r>
            <a:r>
              <a:rPr lang="en-US" sz="3000" dirty="0" smtClean="0"/>
              <a:t>cools the body</a:t>
            </a:r>
            <a:endParaRPr lang="en-US" sz="3000" dirty="0" smtClean="0"/>
          </a:p>
          <a:p>
            <a:pPr marL="0" indent="0">
              <a:lnSpc>
                <a:spcPct val="110000"/>
              </a:lnSpc>
              <a:spcBef>
                <a:spcPts val="0"/>
              </a:spcBef>
              <a:spcAft>
                <a:spcPts val="0"/>
              </a:spcAft>
              <a:buNone/>
            </a:pPr>
            <a:endParaRPr lang="en-US" sz="1500" dirty="0"/>
          </a:p>
          <a:p>
            <a:pPr marL="0" indent="0">
              <a:lnSpc>
                <a:spcPct val="110000"/>
              </a:lnSpc>
              <a:spcBef>
                <a:spcPts val="0"/>
              </a:spcBef>
              <a:spcAft>
                <a:spcPts val="0"/>
              </a:spcAft>
              <a:buNone/>
            </a:pPr>
            <a:r>
              <a:rPr lang="en-US" sz="3000" dirty="0" smtClean="0"/>
              <a:t>2.  Dilation of blood vessels – </a:t>
            </a:r>
          </a:p>
          <a:p>
            <a:pPr marL="0" indent="0">
              <a:spcBef>
                <a:spcPts val="0"/>
              </a:spcBef>
              <a:spcAft>
                <a:spcPts val="0"/>
              </a:spcAft>
              <a:buNone/>
            </a:pPr>
            <a:r>
              <a:rPr lang="en-US" sz="3000" dirty="0" smtClean="0"/>
              <a:t>     Blood is brought to the skin</a:t>
            </a:r>
          </a:p>
          <a:p>
            <a:pPr marL="0" indent="0">
              <a:spcBef>
                <a:spcPts val="0"/>
              </a:spcBef>
              <a:spcAft>
                <a:spcPts val="0"/>
              </a:spcAft>
              <a:buNone/>
            </a:pPr>
            <a:r>
              <a:rPr lang="en-US" sz="3000" dirty="0" smtClean="0"/>
              <a:t>     surface to release heat</a:t>
            </a:r>
          </a:p>
          <a:p>
            <a:pPr marL="0" indent="0">
              <a:spcAft>
                <a:spcPts val="600"/>
              </a:spcAft>
              <a:buNone/>
            </a:pPr>
            <a:endParaRPr lang="en-US" sz="2800" dirty="0" smtClean="0"/>
          </a:p>
          <a:p>
            <a:pPr marL="0" indent="0">
              <a:spcAft>
                <a:spcPts val="600"/>
              </a:spcAft>
              <a:buNone/>
            </a:pPr>
            <a:endParaRPr lang="en-US" sz="2800" b="1" dirty="0"/>
          </a:p>
          <a:p>
            <a:pPr marL="0" indent="0">
              <a:spcAft>
                <a:spcPts val="600"/>
              </a:spcAft>
              <a:buNone/>
            </a:pPr>
            <a:endParaRPr lang="en-US" sz="2800" dirty="0"/>
          </a:p>
        </p:txBody>
      </p:sp>
      <p:sp>
        <p:nvSpPr>
          <p:cNvPr id="2" name="Title 1"/>
          <p:cNvSpPr>
            <a:spLocks noGrp="1"/>
          </p:cNvSpPr>
          <p:nvPr>
            <p:ph type="title"/>
          </p:nvPr>
        </p:nvSpPr>
        <p:spPr>
          <a:xfrm>
            <a:off x="457200" y="838200"/>
            <a:ext cx="8229600" cy="685800"/>
          </a:xfrm>
        </p:spPr>
        <p:txBody>
          <a:bodyPr/>
          <a:lstStyle/>
          <a:p>
            <a:pPr lvl="0" algn="ctr"/>
            <a:r>
              <a:rPr lang="en-US" sz="3600" dirty="0" smtClean="0"/>
              <a:t/>
            </a:r>
            <a:br>
              <a:rPr lang="en-US" sz="3600" dirty="0" smtClean="0"/>
            </a:br>
            <a:r>
              <a:rPr lang="en-US" sz="3600" dirty="0" smtClean="0"/>
              <a:t> </a:t>
            </a:r>
            <a:r>
              <a:rPr lang="en-US" sz="4000" dirty="0" smtClean="0"/>
              <a:t/>
            </a:r>
            <a:br>
              <a:rPr lang="en-US" sz="4000" dirty="0" smtClean="0"/>
            </a:br>
            <a:r>
              <a:rPr lang="en-US" b="1" dirty="0" smtClean="0"/>
              <a:t>	</a:t>
            </a:r>
            <a:endParaRPr lang="en-US" dirty="0"/>
          </a:p>
        </p:txBody>
      </p:sp>
    </p:spTree>
    <p:extLst>
      <p:ext uri="{BB962C8B-B14F-4D97-AF65-F5344CB8AC3E}">
        <p14:creationId xmlns:p14="http://schemas.microsoft.com/office/powerpoint/2010/main" val="1404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838200"/>
          </a:xfrm>
        </p:spPr>
        <p:txBody>
          <a:bodyPr/>
          <a:lstStyle/>
          <a:p>
            <a:pPr algn="ctr"/>
            <a:r>
              <a:rPr lang="en-US" sz="4000" dirty="0" smtClean="0"/>
              <a:t>Warning Signs</a:t>
            </a:r>
            <a:endParaRPr lang="en-US" sz="4000" dirty="0"/>
          </a:p>
        </p:txBody>
      </p:sp>
      <p:sp>
        <p:nvSpPr>
          <p:cNvPr id="3" name="Content Placeholder 2"/>
          <p:cNvSpPr>
            <a:spLocks noGrp="1"/>
          </p:cNvSpPr>
          <p:nvPr>
            <p:ph idx="1"/>
          </p:nvPr>
        </p:nvSpPr>
        <p:spPr>
          <a:xfrm>
            <a:off x="381000" y="1371600"/>
            <a:ext cx="8229600" cy="4953000"/>
          </a:xfrm>
        </p:spPr>
        <p:txBody>
          <a:bodyPr>
            <a:noAutofit/>
          </a:bodyPr>
          <a:lstStyle/>
          <a:p>
            <a:pPr marL="0" indent="0">
              <a:spcBef>
                <a:spcPts val="0"/>
              </a:spcBef>
              <a:spcAft>
                <a:spcPts val="0"/>
              </a:spcAft>
              <a:buNone/>
            </a:pPr>
            <a:r>
              <a:rPr lang="en-US" sz="2600" kern="1200" dirty="0"/>
              <a:t>Problems develop when the </a:t>
            </a:r>
            <a:r>
              <a:rPr lang="en-US" sz="2600" kern="1200" dirty="0" smtClean="0"/>
              <a:t>body’s</a:t>
            </a:r>
          </a:p>
          <a:p>
            <a:pPr marL="0" indent="0">
              <a:spcBef>
                <a:spcPts val="0"/>
              </a:spcBef>
              <a:spcAft>
                <a:spcPts val="0"/>
              </a:spcAft>
              <a:buNone/>
            </a:pPr>
            <a:r>
              <a:rPr lang="en-US" sz="2600" kern="1200" dirty="0" smtClean="0"/>
              <a:t> </a:t>
            </a:r>
            <a:r>
              <a:rPr lang="en-US" sz="2600" kern="1200" dirty="0"/>
              <a:t>cooling mechanisms </a:t>
            </a:r>
            <a:r>
              <a:rPr lang="en-US" sz="2600" kern="1200" dirty="0" smtClean="0"/>
              <a:t>aren’t able to work</a:t>
            </a:r>
          </a:p>
          <a:p>
            <a:pPr marL="0" indent="0">
              <a:spcBef>
                <a:spcPts val="0"/>
              </a:spcBef>
              <a:spcAft>
                <a:spcPts val="0"/>
              </a:spcAft>
              <a:buNone/>
            </a:pPr>
            <a:r>
              <a:rPr lang="en-US" sz="2600" kern="1200" dirty="0" smtClean="0"/>
              <a:t> properly, such as when:</a:t>
            </a:r>
          </a:p>
          <a:p>
            <a:pPr>
              <a:spcBef>
                <a:spcPts val="600"/>
              </a:spcBef>
              <a:spcAft>
                <a:spcPts val="1200"/>
              </a:spcAft>
            </a:pPr>
            <a:r>
              <a:rPr lang="en-US" sz="2600" kern="1200" dirty="0" smtClean="0"/>
              <a:t>Air </a:t>
            </a:r>
            <a:r>
              <a:rPr lang="en-US" sz="2600" kern="1200" dirty="0"/>
              <a:t>temperature exceeds body </a:t>
            </a:r>
            <a:r>
              <a:rPr lang="en-US" sz="2600" kern="1200" dirty="0" smtClean="0"/>
              <a:t>temperature - the </a:t>
            </a:r>
            <a:r>
              <a:rPr lang="en-US" sz="2600" kern="1200" dirty="0"/>
              <a:t>body cannot easily cool </a:t>
            </a:r>
            <a:r>
              <a:rPr lang="en-US" sz="2600" kern="1200" dirty="0" smtClean="0"/>
              <a:t>itself </a:t>
            </a:r>
          </a:p>
          <a:p>
            <a:pPr>
              <a:spcBef>
                <a:spcPts val="600"/>
              </a:spcBef>
              <a:spcAft>
                <a:spcPts val="1200"/>
              </a:spcAft>
            </a:pPr>
            <a:r>
              <a:rPr lang="en-US" sz="2600" kern="1200" dirty="0" smtClean="0"/>
              <a:t>Air is humid - sweat doesn’t evaporate quickly </a:t>
            </a:r>
          </a:p>
          <a:p>
            <a:pPr>
              <a:spcBef>
                <a:spcPts val="600"/>
              </a:spcBef>
              <a:spcAft>
                <a:spcPts val="1200"/>
              </a:spcAft>
            </a:pPr>
            <a:r>
              <a:rPr lang="en-US" sz="2600" kern="1200" dirty="0" smtClean="0"/>
              <a:t>Sweat doesn’t evaporate easily from </a:t>
            </a:r>
            <a:r>
              <a:rPr lang="en-US" sz="2600" kern="1200" dirty="0"/>
              <a:t>a person who </a:t>
            </a:r>
            <a:r>
              <a:rPr lang="en-US" sz="2600" kern="1200" dirty="0" smtClean="0"/>
              <a:t>works/exercises hard while </a:t>
            </a:r>
            <a:r>
              <a:rPr lang="en-US" sz="2600" kern="1200" dirty="0"/>
              <a:t>wrapped in heavy clothing or protective </a:t>
            </a:r>
            <a:r>
              <a:rPr lang="en-US" sz="2600" kern="1200" dirty="0" smtClean="0"/>
              <a:t>gear</a:t>
            </a:r>
            <a:endParaRPr lang="en-US" sz="2600" kern="1200" dirty="0"/>
          </a:p>
          <a:p>
            <a:pPr marL="0" indent="0" algn="ctr">
              <a:spcBef>
                <a:spcPts val="0"/>
              </a:spcBef>
              <a:spcAft>
                <a:spcPts val="0"/>
              </a:spcAft>
              <a:buNone/>
            </a:pPr>
            <a:r>
              <a:rPr lang="en-US" sz="2600" b="1" kern="1200" dirty="0" smtClean="0"/>
              <a:t>Heat-related </a:t>
            </a:r>
            <a:r>
              <a:rPr lang="en-US" sz="2600" b="1" kern="1200" dirty="0"/>
              <a:t>illness </a:t>
            </a:r>
            <a:r>
              <a:rPr lang="en-US" sz="2600" b="1" kern="1200" dirty="0" smtClean="0"/>
              <a:t>is a concern </a:t>
            </a:r>
            <a:r>
              <a:rPr lang="en-US" sz="2600" b="1" kern="1200" dirty="0"/>
              <a:t>in </a:t>
            </a:r>
            <a:endParaRPr lang="en-US" sz="2600" b="1" kern="1200" dirty="0" smtClean="0"/>
          </a:p>
          <a:p>
            <a:pPr marL="0" indent="0" algn="ctr">
              <a:spcBef>
                <a:spcPts val="0"/>
              </a:spcBef>
              <a:spcAft>
                <a:spcPts val="0"/>
              </a:spcAft>
              <a:buNone/>
            </a:pPr>
            <a:r>
              <a:rPr lang="en-US" sz="2600" b="1" kern="1200" dirty="0" smtClean="0"/>
              <a:t>any weather - anywhere! </a:t>
            </a:r>
            <a:endParaRPr lang="en-US" sz="2600" b="1" dirty="0"/>
          </a:p>
          <a:p>
            <a:pPr>
              <a:spcBef>
                <a:spcPts val="600"/>
              </a:spcBef>
              <a:spcAft>
                <a:spcPts val="1200"/>
              </a:spcAft>
            </a:pP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181100"/>
            <a:ext cx="1981200" cy="1485900"/>
          </a:xfrm>
          <a:prstGeom prst="rect">
            <a:avLst/>
          </a:prstGeom>
        </p:spPr>
      </p:pic>
    </p:spTree>
    <p:extLst>
      <p:ext uri="{BB962C8B-B14F-4D97-AF65-F5344CB8AC3E}">
        <p14:creationId xmlns:p14="http://schemas.microsoft.com/office/powerpoint/2010/main" val="1877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sz="4000" b="1" dirty="0" smtClean="0"/>
              <a:t>Heat Rash &amp; Heat Cramps</a:t>
            </a:r>
            <a:endParaRPr lang="en-US" sz="4000" dirty="0"/>
          </a:p>
        </p:txBody>
      </p:sp>
      <p:sp>
        <p:nvSpPr>
          <p:cNvPr id="3" name="Content Placeholder 2"/>
          <p:cNvSpPr>
            <a:spLocks noGrp="1"/>
          </p:cNvSpPr>
          <p:nvPr>
            <p:ph idx="1"/>
          </p:nvPr>
        </p:nvSpPr>
        <p:spPr>
          <a:xfrm>
            <a:off x="3962400" y="1523999"/>
            <a:ext cx="4724400" cy="4572001"/>
          </a:xfrm>
        </p:spPr>
        <p:txBody>
          <a:bodyPr>
            <a:noAutofit/>
          </a:bodyPr>
          <a:lstStyle/>
          <a:p>
            <a:pPr marL="0" indent="0">
              <a:buNone/>
            </a:pPr>
            <a:r>
              <a:rPr lang="en-US" sz="2400" b="1" dirty="0" smtClean="0"/>
              <a:t>Heat Rash</a:t>
            </a:r>
          </a:p>
          <a:p>
            <a:pPr marL="0" indent="0">
              <a:buNone/>
            </a:pPr>
            <a:r>
              <a:rPr lang="en-US" sz="2400" dirty="0" smtClean="0"/>
              <a:t>Occurs when sweat ducts get clogged</a:t>
            </a:r>
          </a:p>
          <a:p>
            <a:pPr marL="0" indent="0">
              <a:buNone/>
            </a:pPr>
            <a:endParaRPr lang="en-US" sz="1000" dirty="0"/>
          </a:p>
          <a:p>
            <a:pPr marL="0" indent="0">
              <a:buNone/>
            </a:pPr>
            <a:r>
              <a:rPr lang="en-US" sz="2400" b="1" dirty="0" smtClean="0"/>
              <a:t>Heat Cramps</a:t>
            </a:r>
          </a:p>
          <a:p>
            <a:pPr marL="0" indent="0">
              <a:buNone/>
            </a:pPr>
            <a:r>
              <a:rPr lang="en-US" sz="2400" dirty="0" smtClean="0"/>
              <a:t>Painful muscle spasms caused by loss of electrolytes from heavy sweating</a:t>
            </a:r>
          </a:p>
          <a:p>
            <a:pPr marL="0" indent="0">
              <a:buNone/>
            </a:pPr>
            <a:endParaRPr lang="en-US" sz="1000" b="1" dirty="0" smtClean="0"/>
          </a:p>
          <a:p>
            <a:pPr marL="0" indent="0">
              <a:buNone/>
            </a:pPr>
            <a:r>
              <a:rPr lang="en-US" sz="2400" b="1" dirty="0" smtClean="0"/>
              <a:t>If workers develop these conditions, immediately get them out of the heat so they can rest.</a:t>
            </a: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00200"/>
            <a:ext cx="3074257" cy="4559022"/>
          </a:xfrm>
          <a:prstGeom prst="rect">
            <a:avLst/>
          </a:prstGeom>
        </p:spPr>
      </p:pic>
    </p:spTree>
    <p:extLst>
      <p:ext uri="{BB962C8B-B14F-4D97-AF65-F5344CB8AC3E}">
        <p14:creationId xmlns:p14="http://schemas.microsoft.com/office/powerpoint/2010/main" val="90991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algn="ctr"/>
            <a:r>
              <a:rPr lang="en-US" sz="4000" kern="1200" dirty="0"/>
              <a:t>Heat Syncope </a:t>
            </a:r>
            <a:br>
              <a:rPr lang="en-US" sz="4000" kern="1200" dirty="0"/>
            </a:br>
            <a:endParaRPr lang="en-US" sz="4000" dirty="0"/>
          </a:p>
        </p:txBody>
      </p:sp>
      <p:sp>
        <p:nvSpPr>
          <p:cNvPr id="3" name="Content Placeholder 2"/>
          <p:cNvSpPr>
            <a:spLocks noGrp="1"/>
          </p:cNvSpPr>
          <p:nvPr>
            <p:ph idx="1"/>
          </p:nvPr>
        </p:nvSpPr>
        <p:spPr>
          <a:xfrm>
            <a:off x="457200" y="1371600"/>
            <a:ext cx="8229600" cy="4533900"/>
          </a:xfrm>
        </p:spPr>
        <p:txBody>
          <a:bodyPr>
            <a:normAutofit/>
          </a:bodyPr>
          <a:lstStyle/>
          <a:p>
            <a:pPr marL="0" indent="0">
              <a:buNone/>
            </a:pPr>
            <a:r>
              <a:rPr lang="en-US" sz="2800" kern="1200" dirty="0" smtClean="0"/>
              <a:t>Victim becomes </a:t>
            </a:r>
            <a:r>
              <a:rPr lang="en-US" sz="2800" kern="1200" dirty="0"/>
              <a:t>light-headed and faints when blood flow to the brain decreases</a:t>
            </a:r>
            <a:r>
              <a:rPr lang="en-US" sz="2800" kern="1200" dirty="0" smtClean="0"/>
              <a:t>. This </a:t>
            </a:r>
            <a:r>
              <a:rPr lang="en-US" sz="2800" kern="1200" dirty="0"/>
              <a:t>is because blood pressure is lowered when blood vessels dilate to rid the body of heat. </a:t>
            </a:r>
            <a:endParaRPr lang="en-US" sz="2800" kern="1200" dirty="0" smtClean="0"/>
          </a:p>
          <a:p>
            <a:pPr marL="0" indent="0">
              <a:buNone/>
            </a:pPr>
            <a:endParaRPr lang="en-US" sz="1200" kern="1200" dirty="0" smtClean="0"/>
          </a:p>
          <a:p>
            <a:pPr marL="0" indent="0">
              <a:buNone/>
            </a:pPr>
            <a:r>
              <a:rPr lang="en-US" sz="2800" kern="1200" dirty="0" smtClean="0"/>
              <a:t>Blood </a:t>
            </a:r>
            <a:r>
              <a:rPr lang="en-US" sz="2800" kern="1200" dirty="0"/>
              <a:t>pressure lowers further when blood volume drops as water is evaporated from the blood. </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495800"/>
            <a:ext cx="6019800" cy="1906913"/>
          </a:xfrm>
          <a:prstGeom prst="rect">
            <a:avLst/>
          </a:prstGeom>
        </p:spPr>
      </p:pic>
    </p:spTree>
    <p:extLst>
      <p:ext uri="{BB962C8B-B14F-4D97-AF65-F5344CB8AC3E}">
        <p14:creationId xmlns:p14="http://schemas.microsoft.com/office/powerpoint/2010/main" val="269364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pPr algn="ctr"/>
            <a:r>
              <a:rPr lang="en-US" sz="4000" dirty="0"/>
              <a:t>Heat Exhaustion</a:t>
            </a:r>
            <a:br>
              <a:rPr lang="en-US" sz="4000" dirty="0"/>
            </a:br>
            <a:endParaRPr lang="en-US" dirty="0"/>
          </a:p>
        </p:txBody>
      </p:sp>
      <p:sp>
        <p:nvSpPr>
          <p:cNvPr id="6" name="Content Placeholder 5"/>
          <p:cNvSpPr>
            <a:spLocks noGrp="1"/>
          </p:cNvSpPr>
          <p:nvPr>
            <p:ph idx="1"/>
          </p:nvPr>
        </p:nvSpPr>
        <p:spPr>
          <a:xfrm>
            <a:off x="457200" y="1447800"/>
            <a:ext cx="8686800" cy="4876800"/>
          </a:xfrm>
        </p:spPr>
        <p:txBody>
          <a:bodyPr/>
          <a:lstStyle/>
          <a:p>
            <a:pPr marL="0" indent="0">
              <a:buNone/>
            </a:pPr>
            <a:r>
              <a:rPr lang="en-US" sz="2800" dirty="0" smtClean="0"/>
              <a:t>Occurs when the body loses too much water and salt </a:t>
            </a:r>
          </a:p>
          <a:p>
            <a:pPr marL="0" indent="0">
              <a:buNone/>
            </a:pPr>
            <a:endParaRPr lang="en-US" sz="1200" dirty="0" smtClean="0"/>
          </a:p>
          <a:p>
            <a:pPr marL="0" indent="0">
              <a:buNone/>
            </a:pPr>
            <a:r>
              <a:rPr lang="en-US" sz="2800" dirty="0" smtClean="0"/>
              <a:t>Signs include:</a:t>
            </a:r>
          </a:p>
          <a:p>
            <a:r>
              <a:rPr lang="en-US" sz="2800" dirty="0" smtClean="0"/>
              <a:t>   Weakness</a:t>
            </a:r>
          </a:p>
          <a:p>
            <a:r>
              <a:rPr lang="en-US" sz="2800" dirty="0" smtClean="0"/>
              <a:t>   Dizziness</a:t>
            </a:r>
          </a:p>
          <a:p>
            <a:r>
              <a:rPr lang="en-US" sz="2800" dirty="0" smtClean="0"/>
              <a:t>   Nausea</a:t>
            </a:r>
          </a:p>
          <a:p>
            <a:r>
              <a:rPr lang="en-US" sz="2800" dirty="0" smtClean="0"/>
              <a:t>   Headache</a:t>
            </a:r>
          </a:p>
          <a:p>
            <a:r>
              <a:rPr lang="en-US" sz="2800" dirty="0" smtClean="0"/>
              <a:t>   Heavy sweating</a:t>
            </a:r>
          </a:p>
          <a:p>
            <a:r>
              <a:rPr lang="en-US" sz="2800" dirty="0" smtClean="0"/>
              <a:t>   Clammy skin</a:t>
            </a:r>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133600"/>
            <a:ext cx="2667000" cy="4000500"/>
          </a:xfrm>
          <a:prstGeom prst="rect">
            <a:avLst/>
          </a:prstGeom>
        </p:spPr>
      </p:pic>
    </p:spTree>
    <p:extLst>
      <p:ext uri="{BB962C8B-B14F-4D97-AF65-F5344CB8AC3E}">
        <p14:creationId xmlns:p14="http://schemas.microsoft.com/office/powerpoint/2010/main" val="12809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458200" cy="838200"/>
          </a:xfrm>
        </p:spPr>
        <p:txBody>
          <a:bodyPr/>
          <a:lstStyle/>
          <a:p>
            <a:pPr algn="ctr"/>
            <a:r>
              <a:rPr lang="en-US" sz="4000" dirty="0" smtClean="0"/>
              <a:t>Heatstroke  </a:t>
            </a:r>
            <a:endParaRPr lang="en-US" dirty="0"/>
          </a:p>
        </p:txBody>
      </p:sp>
      <p:sp>
        <p:nvSpPr>
          <p:cNvPr id="6" name="Content Placeholder 5"/>
          <p:cNvSpPr>
            <a:spLocks noGrp="1"/>
          </p:cNvSpPr>
          <p:nvPr>
            <p:ph idx="1"/>
          </p:nvPr>
        </p:nvSpPr>
        <p:spPr>
          <a:xfrm>
            <a:off x="3810000" y="1559002"/>
            <a:ext cx="4724400" cy="4648200"/>
          </a:xfrm>
        </p:spPr>
        <p:txBody>
          <a:bodyPr/>
          <a:lstStyle/>
          <a:p>
            <a:pPr marL="0" indent="0">
              <a:spcBef>
                <a:spcPts val="600"/>
              </a:spcBef>
              <a:spcAft>
                <a:spcPts val="1200"/>
              </a:spcAft>
              <a:buNone/>
            </a:pPr>
            <a:r>
              <a:rPr lang="en-US" sz="2800" dirty="0" smtClean="0"/>
              <a:t>Signs of heatstroke</a:t>
            </a:r>
            <a:r>
              <a:rPr lang="en-US" sz="2600" dirty="0" smtClean="0"/>
              <a:t>: </a:t>
            </a:r>
          </a:p>
          <a:p>
            <a:pPr>
              <a:spcBef>
                <a:spcPts val="0"/>
              </a:spcBef>
            </a:pPr>
            <a:r>
              <a:rPr lang="en-US" sz="2600" dirty="0" smtClean="0"/>
              <a:t>Rapid pulse</a:t>
            </a:r>
          </a:p>
          <a:p>
            <a:pPr>
              <a:spcBef>
                <a:spcPts val="0"/>
              </a:spcBef>
            </a:pPr>
            <a:r>
              <a:rPr lang="en-US" sz="2600" dirty="0" smtClean="0"/>
              <a:t>Hot, red skin </a:t>
            </a:r>
          </a:p>
          <a:p>
            <a:pPr>
              <a:spcBef>
                <a:spcPts val="0"/>
              </a:spcBef>
            </a:pPr>
            <a:r>
              <a:rPr lang="en-US" sz="2600" dirty="0" smtClean="0"/>
              <a:t>Victim stops </a:t>
            </a:r>
            <a:r>
              <a:rPr lang="en-US" sz="2600" dirty="0" smtClean="0"/>
              <a:t>sweating </a:t>
            </a:r>
          </a:p>
          <a:p>
            <a:pPr>
              <a:spcBef>
                <a:spcPts val="0"/>
              </a:spcBef>
            </a:pPr>
            <a:r>
              <a:rPr lang="en-US" sz="2600" dirty="0" smtClean="0"/>
              <a:t>Possible mental confusion, decreased alertness &amp; blurred judgment</a:t>
            </a:r>
          </a:p>
          <a:p>
            <a:pPr marL="0" indent="0">
              <a:spcBef>
                <a:spcPts val="1200"/>
              </a:spcBef>
              <a:buNone/>
            </a:pPr>
            <a:r>
              <a:rPr lang="en-US" sz="2600" dirty="0" smtClean="0"/>
              <a:t>Heatstroke can be extremely serious and lead to brain damage or even death if not treated </a:t>
            </a:r>
            <a:r>
              <a:rPr lang="en-US" sz="2600" u="sng" dirty="0" smtClean="0"/>
              <a:t>promptly</a:t>
            </a:r>
            <a:r>
              <a:rPr lang="en-US" sz="2600" dirty="0" smtClean="0"/>
              <a:t> and </a:t>
            </a:r>
            <a:r>
              <a:rPr lang="en-US" sz="2600" u="sng" dirty="0" smtClean="0"/>
              <a:t>properly</a:t>
            </a:r>
            <a:r>
              <a:rPr lang="en-US" sz="2600" dirty="0" smtClean="0"/>
              <a:t>. </a:t>
            </a:r>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80" y="1524000"/>
            <a:ext cx="3074420" cy="456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45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b="1" dirty="0" smtClean="0"/>
              <a:t>      </a:t>
            </a:r>
            <a:r>
              <a:rPr lang="en-US" sz="4000" b="1" dirty="0" smtClean="0"/>
              <a:t>Recognize - Evaluate - Act</a:t>
            </a:r>
            <a:endParaRPr lang="en-US" sz="4000" dirty="0"/>
          </a:p>
        </p:txBody>
      </p:sp>
      <p:sp>
        <p:nvSpPr>
          <p:cNvPr id="3" name="Content Placeholder 2"/>
          <p:cNvSpPr>
            <a:spLocks noGrp="1"/>
          </p:cNvSpPr>
          <p:nvPr>
            <p:ph idx="1"/>
          </p:nvPr>
        </p:nvSpPr>
        <p:spPr>
          <a:xfrm>
            <a:off x="304800" y="1581150"/>
            <a:ext cx="8382000" cy="4895850"/>
          </a:xfrm>
        </p:spPr>
        <p:txBody>
          <a:bodyPr>
            <a:noAutofit/>
          </a:bodyPr>
          <a:lstStyle/>
          <a:p>
            <a:pPr marL="0" indent="0">
              <a:spcBef>
                <a:spcPts val="0"/>
              </a:spcBef>
              <a:spcAft>
                <a:spcPts val="0"/>
              </a:spcAft>
              <a:buNone/>
            </a:pPr>
            <a:r>
              <a:rPr lang="en-US" sz="2600" kern="1200" dirty="0" smtClean="0"/>
              <a:t>Know </a:t>
            </a:r>
            <a:r>
              <a:rPr lang="en-US" sz="2600" kern="1200" dirty="0"/>
              <a:t>how to </a:t>
            </a:r>
            <a:r>
              <a:rPr lang="en-US" sz="2600" b="1" kern="1200" dirty="0"/>
              <a:t>recognize</a:t>
            </a:r>
            <a:r>
              <a:rPr lang="en-US" sz="2600" kern="1200" dirty="0"/>
              <a:t> a victim of heat-related </a:t>
            </a:r>
            <a:r>
              <a:rPr lang="en-US" sz="2600" kern="1200" dirty="0" smtClean="0"/>
              <a:t>illness, </a:t>
            </a:r>
            <a:r>
              <a:rPr lang="en-US" sz="2600" b="1" kern="1200" dirty="0" smtClean="0"/>
              <a:t>evaluate</a:t>
            </a:r>
            <a:r>
              <a:rPr lang="en-US" sz="2600" kern="1200" dirty="0" smtClean="0"/>
              <a:t> </a:t>
            </a:r>
            <a:r>
              <a:rPr lang="en-US" sz="2600" kern="1200" dirty="0"/>
              <a:t>the </a:t>
            </a:r>
            <a:r>
              <a:rPr lang="en-US" sz="2600" kern="1200" dirty="0" smtClean="0"/>
              <a:t>symptoms and </a:t>
            </a:r>
            <a:r>
              <a:rPr lang="en-US" sz="2600" b="1" kern="1200" dirty="0" smtClean="0"/>
              <a:t>act!</a:t>
            </a:r>
            <a:endParaRPr lang="en-US" sz="2400" kern="1200" dirty="0" smtClean="0"/>
          </a:p>
          <a:p>
            <a:pPr marL="457200" indent="-457200">
              <a:spcBef>
                <a:spcPts val="1200"/>
              </a:spcBef>
              <a:spcAft>
                <a:spcPts val="600"/>
              </a:spcAft>
              <a:buFont typeface="+mj-lt"/>
              <a:buAutoNum type="arabicPeriod"/>
            </a:pPr>
            <a:r>
              <a:rPr lang="en-US" sz="2600" b="1" kern="1200" dirty="0" smtClean="0"/>
              <a:t>Heat Cramps</a:t>
            </a:r>
          </a:p>
          <a:p>
            <a:pPr marL="400050" lvl="1" indent="0">
              <a:spcAft>
                <a:spcPts val="0"/>
              </a:spcAft>
              <a:buNone/>
            </a:pPr>
            <a:r>
              <a:rPr lang="en-US" sz="2200" kern="1200" dirty="0" smtClean="0"/>
              <a:t>Have the worker sip water or a sports drink. Gently stretch, massage and ice the muscle. Seek </a:t>
            </a:r>
            <a:r>
              <a:rPr lang="en-US" sz="2200" kern="1200" dirty="0"/>
              <a:t>medical </a:t>
            </a:r>
            <a:endParaRPr lang="en-US" sz="2200" kern="1200" dirty="0" smtClean="0"/>
          </a:p>
          <a:p>
            <a:pPr marL="400050" lvl="1" indent="0">
              <a:spcAft>
                <a:spcPts val="0"/>
              </a:spcAft>
              <a:buNone/>
            </a:pPr>
            <a:r>
              <a:rPr lang="en-US" sz="2200" kern="1200" dirty="0" smtClean="0"/>
              <a:t>attention </a:t>
            </a:r>
            <a:r>
              <a:rPr lang="en-US" sz="2200" kern="1200" dirty="0"/>
              <a:t>if </a:t>
            </a:r>
            <a:r>
              <a:rPr lang="en-US" sz="2200" kern="1200" dirty="0" smtClean="0"/>
              <a:t>the worker </a:t>
            </a:r>
            <a:r>
              <a:rPr lang="en-US" sz="2200" kern="1200" dirty="0"/>
              <a:t>has heart problems </a:t>
            </a:r>
            <a:endParaRPr lang="en-US" sz="2200" kern="1200" dirty="0" smtClean="0"/>
          </a:p>
          <a:p>
            <a:pPr marL="400050" lvl="1" indent="0">
              <a:spcAft>
                <a:spcPts val="0"/>
              </a:spcAft>
              <a:buNone/>
            </a:pPr>
            <a:r>
              <a:rPr lang="en-US" sz="2200" kern="1200" dirty="0" smtClean="0"/>
              <a:t>or </a:t>
            </a:r>
            <a:r>
              <a:rPr lang="en-US" sz="2200" kern="1200" dirty="0"/>
              <a:t>if cramps </a:t>
            </a:r>
            <a:r>
              <a:rPr lang="en-US" sz="2200" kern="1200" dirty="0" smtClean="0"/>
              <a:t>don’t get </a:t>
            </a:r>
            <a:r>
              <a:rPr lang="en-US" sz="2200" kern="1200" dirty="0"/>
              <a:t>better within an </a:t>
            </a:r>
            <a:r>
              <a:rPr lang="en-US" sz="2200" kern="1200" dirty="0" smtClean="0"/>
              <a:t>hour. </a:t>
            </a:r>
            <a:endParaRPr lang="en-US" sz="2200" dirty="0" smtClean="0">
              <a:latin typeface="Arial" pitchFamily="34" charset="0"/>
            </a:endParaRPr>
          </a:p>
          <a:p>
            <a:pPr marL="457200" indent="-457200">
              <a:spcBef>
                <a:spcPts val="1800"/>
              </a:spcBef>
              <a:spcAft>
                <a:spcPts val="600"/>
              </a:spcAft>
              <a:buFont typeface="+mj-lt"/>
              <a:buAutoNum type="arabicPeriod"/>
            </a:pPr>
            <a:r>
              <a:rPr lang="en-US" sz="2600" b="1" dirty="0" smtClean="0"/>
              <a:t>Heat Syncope</a:t>
            </a:r>
          </a:p>
          <a:p>
            <a:pPr marL="0" indent="0">
              <a:spcBef>
                <a:spcPts val="0"/>
              </a:spcBef>
              <a:spcAft>
                <a:spcPts val="0"/>
              </a:spcAft>
              <a:buNone/>
            </a:pPr>
            <a:r>
              <a:rPr lang="en-US" sz="2200" dirty="0" smtClean="0"/>
              <a:t>     Have the worker lie down in a cool area. </a:t>
            </a:r>
          </a:p>
          <a:p>
            <a:pPr marL="0" indent="0">
              <a:spcBef>
                <a:spcPts val="0"/>
              </a:spcBef>
              <a:spcAft>
                <a:spcPts val="0"/>
              </a:spcAft>
              <a:buNone/>
            </a:pPr>
            <a:r>
              <a:rPr lang="en-US" sz="2200" dirty="0"/>
              <a:t> </a:t>
            </a:r>
            <a:r>
              <a:rPr lang="en-US" sz="2200" dirty="0" smtClean="0"/>
              <a:t>    Call for medical help.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657600"/>
            <a:ext cx="1809135" cy="2858905"/>
          </a:xfrm>
          <a:prstGeom prst="rect">
            <a:avLst/>
          </a:prstGeom>
        </p:spPr>
      </p:pic>
    </p:spTree>
    <p:extLst>
      <p:ext uri="{BB962C8B-B14F-4D97-AF65-F5344CB8AC3E}">
        <p14:creationId xmlns:p14="http://schemas.microsoft.com/office/powerpoint/2010/main" val="14787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n-US" sz="4000" dirty="0" smtClean="0"/>
              <a:t>Heat Exhaustion</a:t>
            </a:r>
            <a:endParaRPr lang="en-US" sz="4000" dirty="0"/>
          </a:p>
        </p:txBody>
      </p:sp>
      <p:sp>
        <p:nvSpPr>
          <p:cNvPr id="3" name="Content Placeholder 2"/>
          <p:cNvSpPr>
            <a:spLocks noGrp="1"/>
          </p:cNvSpPr>
          <p:nvPr>
            <p:ph idx="1"/>
          </p:nvPr>
        </p:nvSpPr>
        <p:spPr>
          <a:xfrm>
            <a:off x="533400" y="1600200"/>
            <a:ext cx="8077200" cy="4686300"/>
          </a:xfrm>
        </p:spPr>
        <p:txBody>
          <a:bodyPr/>
          <a:lstStyle/>
          <a:p>
            <a:pPr marL="0" indent="0">
              <a:buNone/>
            </a:pPr>
            <a:r>
              <a:rPr lang="en-US" dirty="0"/>
              <a:t>	</a:t>
            </a:r>
            <a:r>
              <a:rPr lang="en-US" dirty="0" smtClean="0"/>
              <a:t>	</a:t>
            </a:r>
            <a:r>
              <a:rPr lang="en-US" dirty="0"/>
              <a:t>	</a:t>
            </a:r>
          </a:p>
        </p:txBody>
      </p:sp>
      <p:sp>
        <p:nvSpPr>
          <p:cNvPr id="6" name="Content Placeholder 2"/>
          <p:cNvSpPr txBox="1">
            <a:spLocks/>
          </p:cNvSpPr>
          <p:nvPr/>
        </p:nvSpPr>
        <p:spPr bwMode="auto">
          <a:xfrm>
            <a:off x="228600" y="1066800"/>
            <a:ext cx="853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buFontTx/>
              <a:buNone/>
            </a:pPr>
            <a:endParaRPr lang="en-US" dirty="0" smtClean="0"/>
          </a:p>
          <a:p>
            <a:pPr marL="0" indent="0">
              <a:spcBef>
                <a:spcPts val="600"/>
              </a:spcBef>
              <a:spcAft>
                <a:spcPts val="600"/>
              </a:spcAft>
              <a:buNone/>
            </a:pPr>
            <a:r>
              <a:rPr lang="en-US" sz="4700" b="1" dirty="0"/>
              <a:t>3.   Heat Exhaustion</a:t>
            </a:r>
          </a:p>
          <a:p>
            <a:pPr lvl="1">
              <a:spcBef>
                <a:spcPts val="600"/>
              </a:spcBef>
              <a:spcAft>
                <a:spcPts val="600"/>
              </a:spcAft>
              <a:buFont typeface="Arial" pitchFamily="34" charset="0"/>
              <a:buChar char="•"/>
            </a:pPr>
            <a:r>
              <a:rPr lang="en-US" sz="4400" dirty="0" smtClean="0"/>
              <a:t>Lay the worker down on his or her back in a cool area</a:t>
            </a:r>
          </a:p>
          <a:p>
            <a:pPr lvl="1">
              <a:spcBef>
                <a:spcPts val="600"/>
              </a:spcBef>
              <a:spcAft>
                <a:spcPts val="600"/>
              </a:spcAft>
              <a:buFont typeface="Arial" pitchFamily="34" charset="0"/>
              <a:buChar char="•"/>
            </a:pPr>
            <a:r>
              <a:rPr lang="en-US" sz="4400" dirty="0" smtClean="0"/>
              <a:t>Call for medical help </a:t>
            </a:r>
          </a:p>
          <a:p>
            <a:pPr lvl="1">
              <a:spcBef>
                <a:spcPts val="600"/>
              </a:spcBef>
              <a:spcAft>
                <a:spcPts val="600"/>
              </a:spcAft>
              <a:buFont typeface="Arial" pitchFamily="34" charset="0"/>
              <a:buChar char="•"/>
            </a:pPr>
            <a:r>
              <a:rPr lang="en-US" sz="4400" dirty="0" smtClean="0"/>
              <a:t>Remove excessive layers of clothing </a:t>
            </a:r>
          </a:p>
          <a:p>
            <a:pPr lvl="1">
              <a:spcBef>
                <a:spcPts val="600"/>
              </a:spcBef>
              <a:spcAft>
                <a:spcPts val="600"/>
              </a:spcAft>
              <a:buFont typeface="Arial" pitchFamily="34" charset="0"/>
              <a:buChar char="•"/>
            </a:pPr>
            <a:r>
              <a:rPr lang="en-US" sz="4400" dirty="0" smtClean="0"/>
              <a:t>Give a sports drink or water – don’t give anything to drink if the worker vomits </a:t>
            </a:r>
          </a:p>
          <a:p>
            <a:pPr lvl="1">
              <a:spcBef>
                <a:spcPts val="600"/>
              </a:spcBef>
              <a:spcAft>
                <a:spcPts val="600"/>
              </a:spcAft>
              <a:buFont typeface="Arial" pitchFamily="34" charset="0"/>
              <a:buChar char="•"/>
            </a:pPr>
            <a:r>
              <a:rPr lang="en-US" sz="4400" dirty="0" smtClean="0"/>
              <a:t>Cool the worker with a cool water spray or wet cloths and a fan </a:t>
            </a:r>
          </a:p>
          <a:p>
            <a:pPr marL="0" indent="0">
              <a:buFontTx/>
              <a:buNone/>
            </a:pPr>
            <a:endParaRPr lang="en-US" dirty="0" smtClean="0"/>
          </a:p>
          <a:p>
            <a:pPr marL="0" indent="0">
              <a:buNone/>
            </a:pPr>
            <a:endParaRPr lang="en-US" sz="2800" b="1" i="1" dirty="0"/>
          </a:p>
          <a:p>
            <a:pPr marL="0" indent="0">
              <a:buFontTx/>
              <a:buNone/>
            </a:pPr>
            <a:r>
              <a:rPr lang="en-US" sz="2800" b="1" i="1" dirty="0" smtClean="0"/>
              <a:t> </a:t>
            </a:r>
          </a:p>
          <a:p>
            <a:pPr marL="0" indent="0">
              <a:buNone/>
            </a:pPr>
            <a:r>
              <a:rPr lang="en-US" sz="2800" b="1" i="1" dirty="0"/>
              <a:t> </a:t>
            </a:r>
            <a:endParaRPr lang="en-US" dirty="0" smtClean="0"/>
          </a:p>
          <a:p>
            <a:pPr marL="0" indent="0">
              <a:buFontTx/>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575926"/>
            <a:ext cx="3200400" cy="2129674"/>
          </a:xfrm>
          <a:prstGeom prst="rect">
            <a:avLst/>
          </a:prstGeom>
        </p:spPr>
      </p:pic>
    </p:spTree>
    <p:extLst>
      <p:ext uri="{BB962C8B-B14F-4D97-AF65-F5344CB8AC3E}">
        <p14:creationId xmlns:p14="http://schemas.microsoft.com/office/powerpoint/2010/main" val="244340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tool kit</TermName>
          <TermId xmlns="http://schemas.microsoft.com/office/infopath/2007/PartnerControls">fcb6ef31-8889-4a37-a8b5-b502ed12d9d4</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2099-12-14T06:00:00+00:00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5769</Value>
      <Value>111</Value>
    </TaxCatchAll>
    <LaunchDate xmlns="b35a27d7-1396-409e-8fc2-873a3cc5d79b">2016-06-14T05:00:00+00:00</LaunchDate>
    <Document_x0020_Date xmlns="b35a27d7-1396-409e-8fc2-873a3cc5d79b">2016-06-14T05:00:00+00:00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4AE93320-8F7D-45B3-9EBC-BD17B5E05193}"/>
</file>

<file path=customXml/itemProps2.xml><?xml version="1.0" encoding="utf-8"?>
<ds:datastoreItem xmlns:ds="http://schemas.openxmlformats.org/officeDocument/2006/customXml" ds:itemID="{9D63CC00-08A2-4D37-8059-5B35A648DCBD}"/>
</file>

<file path=customXml/itemProps3.xml><?xml version="1.0" encoding="utf-8"?>
<ds:datastoreItem xmlns:ds="http://schemas.openxmlformats.org/officeDocument/2006/customXml" ds:itemID="{FDE26093-01E7-4726-A5FF-1C9899CC08D7}"/>
</file>

<file path=docProps/app.xml><?xml version="1.0" encoding="utf-8"?>
<Properties xmlns="http://schemas.openxmlformats.org/officeDocument/2006/extended-properties" xmlns:vt="http://schemas.openxmlformats.org/officeDocument/2006/docPropsVTypes">
  <Template>Clarity</Template>
  <TotalTime>5168</TotalTime>
  <Words>1714</Words>
  <Application>Microsoft Office PowerPoint</Application>
  <PresentationFormat>On-screen Show (4:3)</PresentationFormat>
  <Paragraphs>190</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Clarity</vt:lpstr>
      <vt:lpstr>Blank Presentation</vt:lpstr>
      <vt:lpstr>Heat-Related Illness</vt:lpstr>
      <vt:lpstr>    </vt:lpstr>
      <vt:lpstr>Warning Signs</vt:lpstr>
      <vt:lpstr>Heat Rash &amp; Heat Cramps</vt:lpstr>
      <vt:lpstr>Heat Syncope  </vt:lpstr>
      <vt:lpstr>Heat Exhaustion </vt:lpstr>
      <vt:lpstr>Heatstroke  </vt:lpstr>
      <vt:lpstr>      Recognize - Evaluate - Act</vt:lpstr>
      <vt:lpstr>Heat Exhaustion</vt:lpstr>
      <vt:lpstr>                    Heatstroke</vt:lpstr>
      <vt:lpstr>  Catch it Early</vt:lpstr>
      <vt:lpstr>Preventive Measures</vt:lpstr>
      <vt:lpstr>PowerPoint Presentation</vt:lpstr>
      <vt:lpstr>Heat-Related Illness Resources</vt:lpstr>
      <vt:lpstr>PowerPoint Presentation</vt:lpstr>
      <vt:lpstr>PowerPoint Presentation</vt:lpstr>
      <vt:lpstr>PowerPoint Presentation</vt:lpstr>
      <vt:lpstr>PowerPoint Presentation</vt:lpstr>
      <vt:lpstr>PowerPoint Presentation</vt:lpstr>
    </vt:vector>
  </TitlesOfParts>
  <Company>National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related illnesses-5 min safety talk - powerpoint presentation</dc:title>
  <dc:creator>Ingrid Schoen</dc:creator>
  <cp:keywords>tool kit</cp:keywords>
  <dc:description/>
  <cp:lastModifiedBy>Cathy Fornaris</cp:lastModifiedBy>
  <cp:revision>191</cp:revision>
  <cp:lastPrinted>2016-03-17T16:46:56Z</cp:lastPrinted>
  <dcterms:created xsi:type="dcterms:W3CDTF">2016-01-15T19:44:07Z</dcterms:created>
  <dcterms:modified xsi:type="dcterms:W3CDTF">2016-06-10T13:02:01Z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5769;#tool kit|fcb6ef31-8889-4a37-a8b5-b502ed12d9d4</vt:lpwstr>
  </property>
</Properties>
</file>