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61" r:id="rId3"/>
    <p:sldId id="257" r:id="rId4"/>
    <p:sldId id="258" r:id="rId5"/>
    <p:sldId id="265" r:id="rId6"/>
    <p:sldId id="262" r:id="rId7"/>
    <p:sldId id="263" r:id="rId8"/>
    <p:sldId id="264" r:id="rId9"/>
    <p:sldId id="259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9" r:id="rId19"/>
    <p:sldId id="275" r:id="rId20"/>
    <p:sldId id="276" r:id="rId21"/>
    <p:sldId id="277" r:id="rId22"/>
    <p:sldId id="278" r:id="rId23"/>
    <p:sldId id="286" r:id="rId24"/>
    <p:sldId id="280" r:id="rId25"/>
    <p:sldId id="281" r:id="rId26"/>
    <p:sldId id="282" r:id="rId27"/>
    <p:sldId id="283" r:id="rId28"/>
    <p:sldId id="284" r:id="rId29"/>
    <p:sldId id="285" r:id="rId30"/>
    <p:sldId id="260" r:id="rId31"/>
    <p:sldId id="287" r:id="rId32"/>
    <p:sldId id="288" r:id="rId33"/>
    <p:sldId id="291" r:id="rId34"/>
    <p:sldId id="292" r:id="rId35"/>
    <p:sldId id="295" r:id="rId36"/>
    <p:sldId id="293" r:id="rId37"/>
    <p:sldId id="296" r:id="rId38"/>
    <p:sldId id="294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D094-8A7E-441E-8FAF-0D8389DFB9D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26D0-F9DB-497C-A03D-672245FC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3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26D0-F9DB-497C-A03D-672245FC1B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F1910A-67F8-644B-940C-3032F732F4BE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02538E0-AC5C-AD43-83DF-170614DADE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CHAPTER 13</a:t>
            </a:r>
            <a:endParaRPr lang="en-US" sz="40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Thermal Stressors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03" y="1673893"/>
            <a:ext cx="2335739" cy="2894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68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99" y="1614599"/>
            <a:ext cx="3390899" cy="471736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Estimating Metabolic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7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Heat </a:t>
            </a:r>
            <a:r>
              <a:rPr lang="en-US" dirty="0" smtClean="0"/>
              <a:t>Exchange (R)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199"/>
            <a:ext cx="8229600" cy="296348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Clothed worker heat gain:		R = 4.4(</a:t>
            </a:r>
            <a:r>
              <a:rPr lang="en-US" dirty="0" err="1" smtClean="0"/>
              <a:t>tr</a:t>
            </a:r>
            <a:r>
              <a:rPr lang="en-US" dirty="0" smtClean="0"/>
              <a:t> – tsk)</a:t>
            </a:r>
          </a:p>
          <a:p>
            <a:r>
              <a:rPr lang="en-US" dirty="0" smtClean="0"/>
              <a:t>Unclothed worker heat gain:		R = 7.3(</a:t>
            </a:r>
            <a:r>
              <a:rPr lang="en-US" dirty="0" err="1" smtClean="0"/>
              <a:t>tr</a:t>
            </a:r>
            <a:r>
              <a:rPr lang="en-US" dirty="0" smtClean="0"/>
              <a:t> – tsk)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 err="1" smtClean="0"/>
              <a:t>tr</a:t>
            </a:r>
            <a:r>
              <a:rPr lang="en-US" dirty="0" smtClean="0"/>
              <a:t> is &gt; 35°C, there will be a gain in body heat by radiation from ambient air.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tr</a:t>
            </a:r>
            <a:r>
              <a:rPr lang="en-US" dirty="0" smtClean="0"/>
              <a:t> is &lt; 35°C, there will be a loss (negative gain) in body heat by radiation from ambient air.</a:t>
            </a:r>
          </a:p>
        </p:txBody>
      </p:sp>
    </p:spTree>
    <p:extLst>
      <p:ext uri="{BB962C8B-B14F-4D97-AF65-F5344CB8AC3E}">
        <p14:creationId xmlns:p14="http://schemas.microsoft.com/office/powerpoint/2010/main" val="409694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 Heat </a:t>
            </a:r>
            <a:r>
              <a:rPr lang="en-US" dirty="0" smtClean="0"/>
              <a:t>Exchange (C)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199"/>
            <a:ext cx="8229600" cy="419100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Clothed worker heat gain:	C = 4.6V0.6(ta</a:t>
            </a:r>
            <a:r>
              <a:rPr lang="en-US" dirty="0"/>
              <a:t>– tsk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Unclothed worker heat gain:	</a:t>
            </a:r>
            <a:r>
              <a:rPr lang="en-US" dirty="0"/>
              <a:t>C = </a:t>
            </a:r>
            <a:r>
              <a:rPr lang="en-US" dirty="0" smtClean="0"/>
              <a:t>7.6V0.6(ta</a:t>
            </a:r>
            <a:r>
              <a:rPr lang="en-US" dirty="0"/>
              <a:t>– tsk)</a:t>
            </a:r>
          </a:p>
          <a:p>
            <a:endParaRPr lang="en-US" dirty="0"/>
          </a:p>
          <a:p>
            <a:r>
              <a:rPr lang="en-US" dirty="0" smtClean="0"/>
              <a:t>When ta is &gt; 35°C, there will be a gain in body heat by convection from ambient air.</a:t>
            </a:r>
          </a:p>
          <a:p>
            <a:r>
              <a:rPr lang="en-US" dirty="0" smtClean="0"/>
              <a:t>When ta is &lt; 35°C, there will be a loss (negative gain) in body heat by convection from ambient air.</a:t>
            </a:r>
          </a:p>
        </p:txBody>
      </p:sp>
    </p:spTree>
    <p:extLst>
      <p:ext uri="{BB962C8B-B14F-4D97-AF65-F5344CB8AC3E}">
        <p14:creationId xmlns:p14="http://schemas.microsoft.com/office/powerpoint/2010/main" val="231003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Evaporative </a:t>
            </a:r>
            <a:r>
              <a:rPr lang="en-US" dirty="0"/>
              <a:t>Heat Loss (E)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199"/>
            <a:ext cx="8407400" cy="367030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Clothed worker heat loss:		</a:t>
            </a:r>
            <a:r>
              <a:rPr lang="en-US" dirty="0" err="1" smtClean="0"/>
              <a:t>Emax</a:t>
            </a:r>
            <a:r>
              <a:rPr lang="en-US" dirty="0" smtClean="0"/>
              <a:t> = 7.0V</a:t>
            </a:r>
            <a:r>
              <a:rPr lang="en-US" baseline="30000" dirty="0" smtClean="0"/>
              <a:t>0.6</a:t>
            </a:r>
            <a:r>
              <a:rPr lang="en-US" dirty="0" smtClean="0"/>
              <a:t>(</a:t>
            </a:r>
            <a:r>
              <a:rPr lang="en-US" dirty="0" err="1" smtClean="0"/>
              <a:t>Psk</a:t>
            </a:r>
            <a:r>
              <a:rPr lang="en-US" dirty="0" smtClean="0"/>
              <a:t> – Pa)</a:t>
            </a:r>
          </a:p>
          <a:p>
            <a:r>
              <a:rPr lang="en-US" dirty="0" smtClean="0"/>
              <a:t>Unclothed worker heat loss:	</a:t>
            </a:r>
            <a:r>
              <a:rPr lang="en-US" dirty="0" err="1"/>
              <a:t>Emax</a:t>
            </a:r>
            <a:r>
              <a:rPr lang="en-US" dirty="0"/>
              <a:t> = </a:t>
            </a:r>
            <a:r>
              <a:rPr lang="en-US" dirty="0" smtClean="0"/>
              <a:t>11.7V</a:t>
            </a:r>
            <a:r>
              <a:rPr lang="en-US" baseline="30000" dirty="0" smtClean="0"/>
              <a:t>0.6</a:t>
            </a:r>
            <a:r>
              <a:rPr lang="en-US" dirty="0" smtClean="0"/>
              <a:t>(</a:t>
            </a:r>
            <a:r>
              <a:rPr lang="en-US" dirty="0" err="1" smtClean="0"/>
              <a:t>Psk</a:t>
            </a:r>
            <a:r>
              <a:rPr lang="en-US" dirty="0" smtClean="0"/>
              <a:t> </a:t>
            </a:r>
            <a:r>
              <a:rPr lang="en-US" dirty="0"/>
              <a:t>– Pa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6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958420"/>
          </a:xfrm>
        </p:spPr>
        <p:txBody>
          <a:bodyPr/>
          <a:lstStyle/>
          <a:p>
            <a:r>
              <a:rPr lang="en-US" dirty="0"/>
              <a:t>Heat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551364"/>
          </a:xfrm>
        </p:spPr>
        <p:txBody>
          <a:bodyPr>
            <a:normAutofit/>
          </a:bodyPr>
          <a:lstStyle/>
          <a:p>
            <a:r>
              <a:rPr lang="en-US" dirty="0"/>
              <a:t>Heatstroke: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serious illness characterized by an excessive rise </a:t>
            </a:r>
            <a:r>
              <a:rPr lang="en-US" dirty="0" smtClean="0"/>
              <a:t>in body </a:t>
            </a:r>
            <a:r>
              <a:rPr lang="en-US" dirty="0"/>
              <a:t>temperature and a failure of the body’s temperature-regulating </a:t>
            </a:r>
            <a:r>
              <a:rPr lang="en-US" dirty="0" smtClean="0"/>
              <a:t>mechanism.</a:t>
            </a:r>
          </a:p>
          <a:p>
            <a:pPr lvl="1"/>
            <a:r>
              <a:rPr lang="en-US" dirty="0" smtClean="0"/>
              <a:t>Symptoms </a:t>
            </a:r>
            <a:r>
              <a:rPr lang="en-US" dirty="0"/>
              <a:t>of this acute medical emergency include a sudden </a:t>
            </a:r>
            <a:r>
              <a:rPr lang="en-US" dirty="0" smtClean="0"/>
              <a:t>and sustained </a:t>
            </a:r>
            <a:r>
              <a:rPr lang="en-US" dirty="0"/>
              <a:t>loss of consciousness preceded by vertigo, nausea, headache</a:t>
            </a:r>
            <a:r>
              <a:rPr lang="en-US" dirty="0" smtClean="0"/>
              <a:t>, cerebral </a:t>
            </a:r>
            <a:r>
              <a:rPr lang="en-US" dirty="0"/>
              <a:t>dysfunction, bizarre behavior, and core body temperature </a:t>
            </a:r>
            <a:r>
              <a:rPr lang="en-US" dirty="0" smtClean="0"/>
              <a:t>in excess </a:t>
            </a:r>
            <a:r>
              <a:rPr lang="en-US" dirty="0"/>
              <a:t>of 40.5°C (104°F).</a:t>
            </a:r>
          </a:p>
        </p:txBody>
      </p:sp>
    </p:spTree>
    <p:extLst>
      <p:ext uri="{BB962C8B-B14F-4D97-AF65-F5344CB8AC3E}">
        <p14:creationId xmlns:p14="http://schemas.microsoft.com/office/powerpoint/2010/main" val="198232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10"/>
            <a:ext cx="8229600" cy="1448890"/>
          </a:xfrm>
        </p:spPr>
        <p:txBody>
          <a:bodyPr/>
          <a:lstStyle/>
          <a:p>
            <a:r>
              <a:rPr lang="en-US" dirty="0"/>
              <a:t>Heat </a:t>
            </a:r>
            <a:r>
              <a:rPr lang="en-US" dirty="0" smtClean="0"/>
              <a:t>Disorders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927306"/>
          </a:xfrm>
        </p:spPr>
        <p:txBody>
          <a:bodyPr>
            <a:normAutofit/>
          </a:bodyPr>
          <a:lstStyle/>
          <a:p>
            <a:r>
              <a:rPr lang="en-US" dirty="0"/>
              <a:t>Heat exhaustion: </a:t>
            </a:r>
            <a:endParaRPr lang="en-US" dirty="0" smtClean="0"/>
          </a:p>
          <a:p>
            <a:pPr lvl="1"/>
            <a:r>
              <a:rPr lang="en-US" dirty="0" smtClean="0"/>
              <a:t>Characterized by muscular weakness; distress</a:t>
            </a:r>
            <a:r>
              <a:rPr lang="en-US" dirty="0"/>
              <a:t>; nausea; vomiting; dizziness; pale, clammy skin; and fainting.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dirty="0"/>
              <a:t>associated with an inadequate water intake, lack of </a:t>
            </a:r>
            <a:r>
              <a:rPr lang="en-US" dirty="0" smtClean="0"/>
              <a:t>heat acclimatization</a:t>
            </a:r>
            <a:r>
              <a:rPr lang="en-US" dirty="0"/>
              <a:t>, and poor physical fitness. </a:t>
            </a:r>
            <a:endParaRPr lang="en-US" dirty="0" smtClean="0"/>
          </a:p>
          <a:p>
            <a:pPr lvl="1"/>
            <a:r>
              <a:rPr lang="en-US" dirty="0" smtClean="0"/>
              <a:t>Although </a:t>
            </a:r>
            <a:r>
              <a:rPr lang="en-US" dirty="0"/>
              <a:t>the oral </a:t>
            </a:r>
            <a:r>
              <a:rPr lang="en-US" dirty="0" smtClean="0"/>
              <a:t>temperature may </a:t>
            </a:r>
            <a:r>
              <a:rPr lang="en-US" dirty="0"/>
              <a:t>be normal or low, the core temperature often is elevated </a:t>
            </a:r>
            <a:r>
              <a:rPr lang="en-US" dirty="0" smtClean="0"/>
              <a:t>to 38.5</a:t>
            </a:r>
            <a:r>
              <a:rPr lang="en-US" dirty="0"/>
              <a:t>°C (101.3°F).</a:t>
            </a:r>
          </a:p>
        </p:txBody>
      </p:sp>
    </p:spTree>
    <p:extLst>
      <p:ext uri="{BB962C8B-B14F-4D97-AF65-F5344CB8AC3E}">
        <p14:creationId xmlns:p14="http://schemas.microsoft.com/office/powerpoint/2010/main" val="226916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58"/>
            <a:ext cx="8229600" cy="1242786"/>
          </a:xfrm>
        </p:spPr>
        <p:txBody>
          <a:bodyPr>
            <a:normAutofit/>
          </a:bodyPr>
          <a:lstStyle/>
          <a:p>
            <a:r>
              <a:rPr lang="en-US" dirty="0"/>
              <a:t>Heat </a:t>
            </a:r>
            <a:r>
              <a:rPr lang="en-US" dirty="0" smtClean="0"/>
              <a:t>Disorders (cont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4"/>
          </a:xfrm>
        </p:spPr>
        <p:txBody>
          <a:bodyPr>
            <a:normAutofit/>
          </a:bodyPr>
          <a:lstStyle/>
          <a:p>
            <a:r>
              <a:rPr lang="en-US" dirty="0"/>
              <a:t>Heat cramps: </a:t>
            </a:r>
            <a:endParaRPr lang="en-US" dirty="0" smtClean="0"/>
          </a:p>
          <a:p>
            <a:pPr lvl="1"/>
            <a:r>
              <a:rPr lang="en-US" dirty="0" smtClean="0"/>
              <a:t>Characterized </a:t>
            </a:r>
            <a:r>
              <a:rPr lang="en-US" dirty="0"/>
              <a:t>by </a:t>
            </a:r>
            <a:r>
              <a:rPr lang="en-US" dirty="0" smtClean="0"/>
              <a:t>spastic contractions </a:t>
            </a:r>
            <a:r>
              <a:rPr lang="en-US" dirty="0"/>
              <a:t>of </a:t>
            </a:r>
            <a:r>
              <a:rPr lang="en-US" dirty="0" smtClean="0"/>
              <a:t>the voluntary </a:t>
            </a:r>
            <a:r>
              <a:rPr lang="en-US" dirty="0"/>
              <a:t>muscles (mainly the hands, arms, feet, and legs). 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 smtClean="0"/>
              <a:t>associated </a:t>
            </a:r>
            <a:r>
              <a:rPr lang="en-US" dirty="0"/>
              <a:t>with insufficient salt intake and profuse sweating with </a:t>
            </a:r>
            <a:r>
              <a:rPr lang="en-US" dirty="0" smtClean="0"/>
              <a:t>no significant </a:t>
            </a:r>
            <a:r>
              <a:rPr lang="en-US" dirty="0"/>
              <a:t>body dehydration.</a:t>
            </a:r>
          </a:p>
        </p:txBody>
      </p:sp>
    </p:spTree>
    <p:extLst>
      <p:ext uri="{BB962C8B-B14F-4D97-AF65-F5344CB8AC3E}">
        <p14:creationId xmlns:p14="http://schemas.microsoft.com/office/powerpoint/2010/main" val="226916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04900"/>
          </a:xfrm>
        </p:spPr>
        <p:txBody>
          <a:bodyPr/>
          <a:lstStyle/>
          <a:p>
            <a:r>
              <a:rPr lang="en-US" dirty="0"/>
              <a:t>Heat </a:t>
            </a:r>
            <a:r>
              <a:rPr lang="en-US" dirty="0" smtClean="0"/>
              <a:t>Disorders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rash: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sweat glands are plugged with retention of sweat, and </a:t>
            </a:r>
            <a:r>
              <a:rPr lang="en-US" dirty="0" smtClean="0"/>
              <a:t>a rash </a:t>
            </a:r>
            <a:r>
              <a:rPr lang="en-US" dirty="0"/>
              <a:t>is the inflammatory response.</a:t>
            </a:r>
          </a:p>
        </p:txBody>
      </p:sp>
    </p:spTree>
    <p:extLst>
      <p:ext uri="{BB962C8B-B14F-4D97-AF65-F5344CB8AC3E}">
        <p14:creationId xmlns:p14="http://schemas.microsoft.com/office/powerpoint/2010/main" val="226916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704"/>
            <a:ext cx="8229600" cy="1358696"/>
          </a:xfrm>
        </p:spPr>
        <p:txBody>
          <a:bodyPr>
            <a:normAutofit/>
          </a:bodyPr>
          <a:lstStyle/>
          <a:p>
            <a:r>
              <a:rPr lang="en-US" dirty="0"/>
              <a:t>Cold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915473"/>
          </a:xfrm>
        </p:spPr>
        <p:txBody>
          <a:bodyPr>
            <a:normAutofit/>
          </a:bodyPr>
          <a:lstStyle/>
          <a:p>
            <a:r>
              <a:rPr lang="en-US" dirty="0"/>
              <a:t>Hypothermia: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body core </a:t>
            </a:r>
            <a:r>
              <a:rPr lang="en-US" dirty="0"/>
              <a:t>temperature </a:t>
            </a:r>
            <a:r>
              <a:rPr lang="en-US" dirty="0" smtClean="0"/>
              <a:t>drops below </a:t>
            </a:r>
            <a:r>
              <a:rPr lang="en-US" dirty="0"/>
              <a:t>the normal range. The first symptoms are uncomfortable </a:t>
            </a:r>
            <a:r>
              <a:rPr lang="en-US" dirty="0" smtClean="0"/>
              <a:t>shivering and </a:t>
            </a:r>
            <a:r>
              <a:rPr lang="en-US" dirty="0"/>
              <a:t>sensations of cold.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heartbeat slows and sometimes </a:t>
            </a:r>
            <a:r>
              <a:rPr lang="en-US" dirty="0" smtClean="0"/>
              <a:t>becomes irregular</a:t>
            </a:r>
            <a:r>
              <a:rPr lang="en-US" dirty="0"/>
              <a:t>, the pulse weakens, and the blood pressure drops. </a:t>
            </a:r>
            <a:endParaRPr lang="en-US" dirty="0" smtClean="0"/>
          </a:p>
          <a:p>
            <a:pPr lvl="1"/>
            <a:r>
              <a:rPr lang="en-US" dirty="0" smtClean="0"/>
              <a:t>Speech </a:t>
            </a:r>
            <a:r>
              <a:rPr lang="en-US" dirty="0" smtClean="0"/>
              <a:t>becomes vague or slow slurred; </a:t>
            </a:r>
            <a:r>
              <a:rPr lang="en-US" dirty="0"/>
              <a:t>memory lapses; incoherence; </a:t>
            </a:r>
            <a:r>
              <a:rPr lang="en-US" dirty="0" smtClean="0"/>
              <a:t>and drowsiness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core </a:t>
            </a:r>
            <a:r>
              <a:rPr lang="en-US" dirty="0" smtClean="0"/>
              <a:t>temperature drops </a:t>
            </a:r>
            <a:r>
              <a:rPr lang="en-US" dirty="0"/>
              <a:t>down to about 29°C (85°F), significant drops in blood </a:t>
            </a:r>
            <a:r>
              <a:rPr lang="en-US" dirty="0" smtClean="0"/>
              <a:t>pressure and </a:t>
            </a:r>
            <a:r>
              <a:rPr lang="en-US" dirty="0"/>
              <a:t>respiration occur, and serious health problems develop that can </a:t>
            </a:r>
            <a:r>
              <a:rPr lang="en-US" dirty="0" smtClean="0"/>
              <a:t>kill the </a:t>
            </a:r>
            <a:r>
              <a:rPr lang="en-US" dirty="0"/>
              <a:t>exposed individual.</a:t>
            </a:r>
          </a:p>
        </p:txBody>
      </p:sp>
    </p:spTree>
    <p:extLst>
      <p:ext uri="{BB962C8B-B14F-4D97-AF65-F5344CB8AC3E}">
        <p14:creationId xmlns:p14="http://schemas.microsoft.com/office/powerpoint/2010/main" val="141303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990600"/>
          </a:xfrm>
        </p:spPr>
        <p:txBody>
          <a:bodyPr/>
          <a:lstStyle/>
          <a:p>
            <a:r>
              <a:rPr lang="en-US" dirty="0"/>
              <a:t>Cold </a:t>
            </a:r>
            <a:r>
              <a:rPr lang="en-US" dirty="0" smtClean="0"/>
              <a:t>Disorders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vessel abnormalities: </a:t>
            </a:r>
            <a:endParaRPr lang="en-US" dirty="0" smtClean="0"/>
          </a:p>
          <a:p>
            <a:pPr lvl="1"/>
            <a:r>
              <a:rPr lang="en-US" i="1" dirty="0" smtClean="0"/>
              <a:t>Raynaud’s </a:t>
            </a:r>
            <a:r>
              <a:rPr lang="en-US" i="1" dirty="0"/>
              <a:t>phenomenon</a:t>
            </a:r>
            <a:r>
              <a:rPr lang="en-US" b="1" dirty="0"/>
              <a:t>: </a:t>
            </a:r>
            <a:r>
              <a:rPr lang="en-US" dirty="0" smtClean="0"/>
              <a:t>The </a:t>
            </a:r>
            <a:r>
              <a:rPr lang="en-US" dirty="0"/>
              <a:t>blanching of the </a:t>
            </a:r>
            <a:r>
              <a:rPr lang="en-US" dirty="0" smtClean="0"/>
              <a:t>distal portion </a:t>
            </a:r>
            <a:r>
              <a:rPr lang="en-US" dirty="0"/>
              <a:t>of the digits. Numbness, itching, tingling, or a burning </a:t>
            </a:r>
            <a:r>
              <a:rPr lang="en-US" dirty="0" smtClean="0"/>
              <a:t>sensation during </a:t>
            </a:r>
            <a:r>
              <a:rPr lang="en-US" dirty="0"/>
              <a:t>intermittent attacks. This reaction is </a:t>
            </a:r>
            <a:r>
              <a:rPr lang="en-US" dirty="0" smtClean="0"/>
              <a:t>triggered by </a:t>
            </a:r>
            <a:r>
              <a:rPr lang="en-US" dirty="0"/>
              <a:t>the cooling of the skin. </a:t>
            </a:r>
            <a:endParaRPr lang="en-US" dirty="0" smtClean="0"/>
          </a:p>
          <a:p>
            <a:pPr lvl="2"/>
            <a:r>
              <a:rPr lang="en-US" dirty="0" smtClean="0"/>
              <a:t>Of </a:t>
            </a:r>
            <a:r>
              <a:rPr lang="en-US" dirty="0"/>
              <a:t>great importance in industry is </a:t>
            </a:r>
            <a:r>
              <a:rPr lang="en-US" dirty="0" smtClean="0"/>
              <a:t>the association </a:t>
            </a:r>
            <a:r>
              <a:rPr lang="en-US" dirty="0"/>
              <a:t>between this phenomenon and the use of vibrating </a:t>
            </a:r>
            <a:r>
              <a:rPr lang="en-US" dirty="0" smtClean="0"/>
              <a:t>hand tools</a:t>
            </a:r>
            <a:r>
              <a:rPr lang="en-US" dirty="0"/>
              <a:t>, a condition sometimes called White Finger Disease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5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the health effects and hazards associated with extremely hot or cold work environments.</a:t>
            </a:r>
          </a:p>
          <a:p>
            <a:r>
              <a:rPr lang="en-US" dirty="0" smtClean="0"/>
              <a:t>Identify </a:t>
            </a:r>
            <a:r>
              <a:rPr lang="en-US" dirty="0"/>
              <a:t>the thermal balance and the factors of heat exchange and metabolism in the human body.</a:t>
            </a:r>
          </a:p>
          <a:p>
            <a:r>
              <a:rPr lang="en-US" dirty="0" smtClean="0"/>
              <a:t>Explain </a:t>
            </a:r>
            <a:r>
              <a:rPr lang="en-US" dirty="0"/>
              <a:t>the various methods and instruments used to measure and analyze the thermal work environment.</a:t>
            </a:r>
          </a:p>
          <a:p>
            <a:r>
              <a:rPr lang="en-US" dirty="0" smtClean="0"/>
              <a:t>Identify </a:t>
            </a:r>
            <a:r>
              <a:rPr lang="en-US" dirty="0"/>
              <a:t>available engineering, administrative, and personal protective equipment controls that can </a:t>
            </a:r>
            <a:r>
              <a:rPr lang="en-US" dirty="0" smtClean="0"/>
              <a:t>minimize or </a:t>
            </a:r>
            <a:r>
              <a:rPr lang="en-US" dirty="0"/>
              <a:t>reduce the hazards associated with thermal work environments.</a:t>
            </a:r>
          </a:p>
        </p:txBody>
      </p:sp>
    </p:spTree>
    <p:extLst>
      <p:ext uri="{BB962C8B-B14F-4D97-AF65-F5344CB8AC3E}">
        <p14:creationId xmlns:p14="http://schemas.microsoft.com/office/powerpoint/2010/main" val="409885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7762"/>
          </a:xfrm>
        </p:spPr>
        <p:txBody>
          <a:bodyPr/>
          <a:lstStyle/>
          <a:p>
            <a:r>
              <a:rPr lang="en-US" dirty="0"/>
              <a:t>Cold </a:t>
            </a:r>
            <a:r>
              <a:rPr lang="en-US" dirty="0" smtClean="0"/>
              <a:t>Disorders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Acrocynosis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condition </a:t>
            </a:r>
            <a:r>
              <a:rPr lang="en-US" dirty="0" smtClean="0"/>
              <a:t>caused </a:t>
            </a:r>
            <a:r>
              <a:rPr lang="en-US" dirty="0"/>
              <a:t>by exposure to </a:t>
            </a:r>
            <a:r>
              <a:rPr lang="en-US" dirty="0" smtClean="0"/>
              <a:t>cold, characterized </a:t>
            </a:r>
            <a:r>
              <a:rPr lang="en-US" dirty="0"/>
              <a:t>by a reduced level of hemoglobin in the blood and </a:t>
            </a:r>
            <a:r>
              <a:rPr lang="en-US" dirty="0" smtClean="0"/>
              <a:t>by the </a:t>
            </a:r>
            <a:r>
              <a:rPr lang="en-US" dirty="0"/>
              <a:t>hands and feet acquiring a slightly blue, purple, or gray coloring.</a:t>
            </a:r>
          </a:p>
        </p:txBody>
      </p:sp>
    </p:spTree>
    <p:extLst>
      <p:ext uri="{BB962C8B-B14F-4D97-AF65-F5344CB8AC3E}">
        <p14:creationId xmlns:p14="http://schemas.microsoft.com/office/powerpoint/2010/main" val="88306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857"/>
            <a:ext cx="8229600" cy="1592243"/>
          </a:xfrm>
        </p:spPr>
        <p:txBody>
          <a:bodyPr>
            <a:normAutofit/>
          </a:bodyPr>
          <a:lstStyle/>
          <a:p>
            <a:r>
              <a:rPr lang="en-US" dirty="0"/>
              <a:t>Cold </a:t>
            </a:r>
            <a:r>
              <a:rPr lang="en-US" dirty="0" smtClean="0"/>
              <a:t>Disorders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5426260" cy="4551364"/>
          </a:xfrm>
        </p:spPr>
        <p:txBody>
          <a:bodyPr>
            <a:normAutofit/>
          </a:bodyPr>
          <a:lstStyle/>
          <a:p>
            <a:r>
              <a:rPr lang="en-US" dirty="0" smtClean="0"/>
              <a:t>Frostbite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freezing of the fluids around the cells of </a:t>
            </a:r>
            <a:r>
              <a:rPr lang="en-US" dirty="0" smtClean="0"/>
              <a:t>body tissues.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symptoms </a:t>
            </a:r>
            <a:r>
              <a:rPr lang="en-US" dirty="0" smtClean="0"/>
              <a:t>include uncomfortable </a:t>
            </a:r>
            <a:r>
              <a:rPr lang="en-US" dirty="0"/>
              <a:t>sensations of coldness, numbness</a:t>
            </a:r>
            <a:r>
              <a:rPr lang="en-US" dirty="0" smtClean="0"/>
              <a:t>, tingling</a:t>
            </a:r>
            <a:r>
              <a:rPr lang="en-US" dirty="0"/>
              <a:t>, stinging, or aching. </a:t>
            </a:r>
            <a:endParaRPr lang="en-US" dirty="0" smtClean="0"/>
          </a:p>
          <a:p>
            <a:pPr lvl="1"/>
            <a:r>
              <a:rPr lang="en-US" dirty="0" smtClean="0"/>
              <a:t>Damage </a:t>
            </a:r>
            <a:r>
              <a:rPr lang="en-US" dirty="0"/>
              <a:t>from frostbite </a:t>
            </a:r>
            <a:r>
              <a:rPr lang="en-US" dirty="0" smtClean="0"/>
              <a:t>can be </a:t>
            </a:r>
            <a:r>
              <a:rPr lang="en-US" dirty="0"/>
              <a:t>serious and can lead to scarring, tissue death, </a:t>
            </a:r>
            <a:r>
              <a:rPr lang="en-US" dirty="0" smtClean="0"/>
              <a:t>and amputation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460" y="1149731"/>
            <a:ext cx="3124200" cy="3060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9960" y="4195786"/>
            <a:ext cx="22878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Dr. S. </a:t>
            </a:r>
            <a:r>
              <a:rPr lang="en-US" sz="1000" dirty="0" err="1"/>
              <a:t>Falz</a:t>
            </a:r>
            <a:r>
              <a:rPr lang="en-US" sz="1000" dirty="0"/>
              <a:t> / </a:t>
            </a:r>
            <a:r>
              <a:rPr lang="en-US" sz="1000" dirty="0" smtClean="0"/>
              <a:t>CC-BY-SA-3.0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329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2190"/>
            <a:ext cx="8229600" cy="1351810"/>
          </a:xfrm>
        </p:spPr>
        <p:txBody>
          <a:bodyPr>
            <a:normAutofit/>
          </a:bodyPr>
          <a:lstStyle/>
          <a:p>
            <a:r>
              <a:rPr lang="en-US" dirty="0"/>
              <a:t>Cold </a:t>
            </a:r>
            <a:r>
              <a:rPr lang="en-US" dirty="0" smtClean="0"/>
              <a:t>Disorders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/>
              <a:t>Trench foot: </a:t>
            </a:r>
            <a:endParaRPr lang="en-US" dirty="0" smtClean="0"/>
          </a:p>
          <a:p>
            <a:pPr lvl="1"/>
            <a:r>
              <a:rPr lang="en-US" dirty="0" smtClean="0"/>
              <a:t>Occurs </a:t>
            </a:r>
            <a:r>
              <a:rPr lang="en-US" dirty="0"/>
              <a:t>when a foot is exposed to persistent </a:t>
            </a:r>
            <a:r>
              <a:rPr lang="en-US" dirty="0" smtClean="0"/>
              <a:t>dampness and </a:t>
            </a:r>
            <a:r>
              <a:rPr lang="en-US" dirty="0"/>
              <a:t>cold (but without freezing). </a:t>
            </a:r>
            <a:endParaRPr lang="en-US" dirty="0" smtClean="0"/>
          </a:p>
          <a:p>
            <a:pPr lvl="1"/>
            <a:r>
              <a:rPr lang="en-US" dirty="0" smtClean="0"/>
              <a:t>Symptoms </a:t>
            </a:r>
            <a:r>
              <a:rPr lang="en-US" dirty="0"/>
              <a:t>are swelling (edema)</a:t>
            </a:r>
            <a:r>
              <a:rPr lang="en-US" dirty="0" smtClean="0"/>
              <a:t>, tingling</a:t>
            </a:r>
            <a:r>
              <a:rPr lang="en-US" dirty="0"/>
              <a:t>, itching, severe pain, blistering, death of skin tissue, and ulceration.</a:t>
            </a:r>
          </a:p>
          <a:p>
            <a:pPr lvl="1"/>
            <a:r>
              <a:rPr lang="en-US" dirty="0"/>
              <a:t>Chilblain is the name of this condition when other parts of </a:t>
            </a:r>
            <a:r>
              <a:rPr lang="en-US" dirty="0" smtClean="0"/>
              <a:t>the body </a:t>
            </a:r>
            <a:r>
              <a:rPr lang="en-US" dirty="0"/>
              <a:t>are affected.</a:t>
            </a:r>
          </a:p>
        </p:txBody>
      </p:sp>
    </p:spTree>
    <p:extLst>
      <p:ext uri="{BB962C8B-B14F-4D97-AF65-F5344CB8AC3E}">
        <p14:creationId xmlns:p14="http://schemas.microsoft.com/office/powerpoint/2010/main" val="2280600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</a:t>
            </a:r>
            <a:r>
              <a:rPr lang="en-US" dirty="0"/>
              <a:t>related to environment</a:t>
            </a:r>
          </a:p>
          <a:p>
            <a:pPr lvl="1"/>
            <a:r>
              <a:rPr lang="en-US" dirty="0" smtClean="0"/>
              <a:t>air </a:t>
            </a:r>
            <a:r>
              <a:rPr lang="en-US" dirty="0"/>
              <a:t>temperature</a:t>
            </a:r>
          </a:p>
          <a:p>
            <a:pPr lvl="1"/>
            <a:r>
              <a:rPr lang="en-US" dirty="0" smtClean="0"/>
              <a:t>V </a:t>
            </a:r>
            <a:r>
              <a:rPr lang="en-US" dirty="0"/>
              <a:t>(air velocity)</a:t>
            </a:r>
          </a:p>
          <a:p>
            <a:pPr lvl="1"/>
            <a:r>
              <a:rPr lang="en-US" dirty="0" smtClean="0"/>
              <a:t>radiant </a:t>
            </a:r>
            <a:r>
              <a:rPr lang="en-US" dirty="0"/>
              <a:t>heat</a:t>
            </a:r>
          </a:p>
          <a:p>
            <a:pPr lvl="1"/>
            <a:r>
              <a:rPr lang="en-US" dirty="0" smtClean="0"/>
              <a:t>relative </a:t>
            </a:r>
            <a:r>
              <a:rPr lang="en-US" dirty="0"/>
              <a:t>humidity</a:t>
            </a:r>
          </a:p>
          <a:p>
            <a:r>
              <a:rPr lang="en-US" dirty="0" smtClean="0"/>
              <a:t>Factors </a:t>
            </a:r>
            <a:r>
              <a:rPr lang="en-US" dirty="0"/>
              <a:t>related to individuals</a:t>
            </a:r>
          </a:p>
          <a:p>
            <a:pPr lvl="1"/>
            <a:r>
              <a:rPr lang="en-US" dirty="0" smtClean="0"/>
              <a:t>activity</a:t>
            </a:r>
            <a:endParaRPr lang="en-US" dirty="0"/>
          </a:p>
          <a:p>
            <a:pPr lvl="1"/>
            <a:r>
              <a:rPr lang="en-US" dirty="0" smtClean="0"/>
              <a:t>clothing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4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35" y="1993900"/>
            <a:ext cx="4553129" cy="3733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Thermal Measurement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6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98" y="1633302"/>
            <a:ext cx="3438402" cy="333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528" y="1633302"/>
            <a:ext cx="3407771" cy="39546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Thermal Measurement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68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Thermal Measurement (cont.)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 speed (V) can be estimated as follows:</a:t>
            </a:r>
          </a:p>
          <a:p>
            <a:pPr lvl="1"/>
            <a:r>
              <a:rPr lang="en-US" dirty="0" smtClean="0"/>
              <a:t>No sensation of air movement	V &lt; 0.2 m/s</a:t>
            </a:r>
          </a:p>
          <a:p>
            <a:pPr lvl="1"/>
            <a:r>
              <a:rPr lang="en-US" dirty="0" smtClean="0"/>
              <a:t>Sensation of light breeze		0.2 &lt; V &lt; 1.0 m/s</a:t>
            </a:r>
          </a:p>
          <a:p>
            <a:pPr lvl="1"/>
            <a:r>
              <a:rPr lang="en-US" dirty="0" smtClean="0"/>
              <a:t>Sensation of moderate breeze	1.0 &lt; V &lt; 1.5 m/s</a:t>
            </a:r>
          </a:p>
          <a:p>
            <a:pPr lvl="1"/>
            <a:r>
              <a:rPr lang="en-US" dirty="0" smtClean="0"/>
              <a:t>Sensation of heavy breeze		V &gt; 1.5 m/s</a:t>
            </a:r>
          </a:p>
        </p:txBody>
      </p:sp>
    </p:spTree>
    <p:extLst>
      <p:ext uri="{BB962C8B-B14F-4D97-AF65-F5344CB8AC3E}">
        <p14:creationId xmlns:p14="http://schemas.microsoft.com/office/powerpoint/2010/main" val="188863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257"/>
            <a:ext cx="8229600" cy="1304243"/>
          </a:xfrm>
        </p:spPr>
        <p:txBody>
          <a:bodyPr>
            <a:normAutofit/>
          </a:bodyPr>
          <a:lstStyle/>
          <a:p>
            <a:r>
              <a:rPr lang="en-US" dirty="0"/>
              <a:t>Relative Humidity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45" y="1460500"/>
            <a:ext cx="7920155" cy="47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3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79600"/>
            <a:ext cx="7010400" cy="2654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84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Relative Humidity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49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984" y="1600200"/>
            <a:ext cx="3063301" cy="46171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699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Thermal Stress Evaluation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5181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WBGT values (°C or </a:t>
            </a:r>
            <a:r>
              <a:rPr lang="en-US" dirty="0"/>
              <a:t>°</a:t>
            </a:r>
            <a:r>
              <a:rPr lang="en-US" dirty="0" smtClean="0"/>
              <a:t>F) are calculated using the following equations:</a:t>
            </a:r>
          </a:p>
          <a:p>
            <a:endParaRPr lang="en-US" dirty="0" smtClean="0"/>
          </a:p>
          <a:p>
            <a:pPr marL="274320" lvl="1" indent="0" algn="ctr">
              <a:buNone/>
            </a:pPr>
            <a:r>
              <a:rPr lang="en-US" dirty="0" smtClean="0"/>
              <a:t>(1) Outdoors with solar load</a:t>
            </a:r>
          </a:p>
          <a:p>
            <a:pPr marL="274320" lvl="1" indent="0" algn="ctr">
              <a:buNone/>
            </a:pPr>
            <a:r>
              <a:rPr lang="en-US" dirty="0" smtClean="0"/>
              <a:t>WBGT = 0.7tnw + 2tg + 0.1ta</a:t>
            </a:r>
          </a:p>
          <a:p>
            <a:pPr marL="274320" lvl="1" indent="0" algn="ctr">
              <a:buNone/>
            </a:pPr>
            <a:endParaRPr lang="en-US" dirty="0"/>
          </a:p>
          <a:p>
            <a:pPr marL="274320" lvl="1" indent="0" algn="ctr">
              <a:buNone/>
            </a:pPr>
            <a:r>
              <a:rPr lang="en-US" dirty="0" smtClean="0"/>
              <a:t>(2) Indoors or outdoors with no solar load</a:t>
            </a:r>
          </a:p>
          <a:p>
            <a:pPr marL="274320" lvl="1" indent="0" algn="ctr">
              <a:buNone/>
            </a:pPr>
            <a:r>
              <a:rPr lang="en-US" dirty="0" smtClean="0"/>
              <a:t>WBGT = 0.7tnw + 0.3tg</a:t>
            </a:r>
          </a:p>
          <a:p>
            <a:pPr marL="274320" lvl="1" indent="0" algn="ctr">
              <a:buNone/>
            </a:pPr>
            <a:endParaRPr lang="en-US" dirty="0"/>
          </a:p>
          <a:p>
            <a:pPr marL="274320" lvl="1" indent="0" algn="ctr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tnw</a:t>
            </a:r>
            <a:r>
              <a:rPr lang="en-US" dirty="0" smtClean="0"/>
              <a:t> = Natural wet-bulb temperature (</a:t>
            </a:r>
            <a:r>
              <a:rPr lang="en-US" dirty="0"/>
              <a:t>°</a:t>
            </a:r>
            <a:r>
              <a:rPr lang="en-US" dirty="0" smtClean="0"/>
              <a:t>C or </a:t>
            </a:r>
            <a:r>
              <a:rPr lang="en-US" dirty="0"/>
              <a:t>°</a:t>
            </a:r>
            <a:r>
              <a:rPr lang="en-US" dirty="0" smtClean="0"/>
              <a:t>F)</a:t>
            </a:r>
          </a:p>
          <a:p>
            <a:pPr marL="27432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9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Indoor Occupations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Glass-manufacturing</a:t>
            </a:r>
          </a:p>
          <a:p>
            <a:r>
              <a:rPr lang="en-US" dirty="0" smtClean="0"/>
              <a:t>Electrical </a:t>
            </a:r>
            <a:r>
              <a:rPr lang="en-US" dirty="0"/>
              <a:t>utilities (particularly boiler </a:t>
            </a:r>
            <a:r>
              <a:rPr lang="en-US" dirty="0" smtClean="0"/>
              <a:t>rooms)</a:t>
            </a:r>
          </a:p>
          <a:p>
            <a:r>
              <a:rPr lang="en-US" dirty="0" smtClean="0"/>
              <a:t>Iron </a:t>
            </a:r>
            <a:r>
              <a:rPr lang="en-US" dirty="0" smtClean="0"/>
              <a:t>and </a:t>
            </a:r>
            <a:r>
              <a:rPr lang="en-US" dirty="0"/>
              <a:t>steel </a:t>
            </a:r>
            <a:r>
              <a:rPr lang="en-US" dirty="0" smtClean="0"/>
              <a:t>foundries</a:t>
            </a:r>
          </a:p>
          <a:p>
            <a:r>
              <a:rPr lang="en-US" dirty="0" smtClean="0"/>
              <a:t>Smelters</a:t>
            </a:r>
          </a:p>
          <a:p>
            <a:r>
              <a:rPr lang="en-US" dirty="0" smtClean="0"/>
              <a:t>Nonferrous foundries</a:t>
            </a:r>
          </a:p>
          <a:p>
            <a:r>
              <a:rPr lang="en-US" dirty="0" smtClean="0"/>
              <a:t>Brick-firing </a:t>
            </a:r>
            <a:r>
              <a:rPr lang="en-US" dirty="0"/>
              <a:t>and ceramic </a:t>
            </a:r>
            <a:r>
              <a:rPr lang="en-US" dirty="0" smtClean="0"/>
              <a:t>plants</a:t>
            </a:r>
          </a:p>
          <a:p>
            <a:r>
              <a:rPr lang="en-US" dirty="0" smtClean="0"/>
              <a:t>Rubber-manufacturing plants</a:t>
            </a:r>
          </a:p>
          <a:p>
            <a:r>
              <a:rPr lang="en-US" dirty="0" smtClean="0"/>
              <a:t>C</a:t>
            </a:r>
            <a:r>
              <a:rPr lang="en-US" dirty="0" smtClean="0"/>
              <a:t>hemical plants</a:t>
            </a:r>
          </a:p>
          <a:p>
            <a:r>
              <a:rPr lang="en-US" dirty="0" smtClean="0"/>
              <a:t>Underground mines</a:t>
            </a:r>
          </a:p>
          <a:p>
            <a:r>
              <a:rPr lang="en-US" dirty="0" smtClean="0"/>
              <a:t>Steam tunnels</a:t>
            </a:r>
          </a:p>
          <a:p>
            <a:r>
              <a:rPr lang="en-US" dirty="0" smtClean="0"/>
              <a:t>Bakeries</a:t>
            </a:r>
            <a:r>
              <a:rPr lang="en-US" dirty="0"/>
              <a:t>, confectioneries, commercial </a:t>
            </a:r>
            <a:r>
              <a:rPr lang="en-US" dirty="0"/>
              <a:t>kitchens, and food-processing </a:t>
            </a:r>
            <a:r>
              <a:rPr lang="en-US" dirty="0" smtClean="0"/>
              <a:t>facilities</a:t>
            </a:r>
            <a:endParaRPr lang="en-US" dirty="0" smtClean="0"/>
          </a:p>
          <a:p>
            <a:r>
              <a:rPr lang="en-US" dirty="0" smtClean="0"/>
              <a:t>Laundries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09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75" y="1960623"/>
            <a:ext cx="4083050" cy="421775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699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Thermal Stress Evaluation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1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03" y="1693278"/>
            <a:ext cx="7077793" cy="469614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699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Windchill</a:t>
            </a:r>
            <a:r>
              <a:rPr lang="en-US" dirty="0" smtClean="0"/>
              <a:t>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69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Monitoring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7950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Heart rate (HR)</a:t>
            </a:r>
          </a:p>
          <a:p>
            <a:pPr lvl="1"/>
            <a:r>
              <a:rPr lang="en-US" dirty="0" smtClean="0"/>
              <a:t>HR increase capacity (CHR) is defined by the following: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CHR = 40%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(220 – Age) + 60% </a:t>
            </a:r>
            <a:r>
              <a:rPr lang="en-US" dirty="0">
                <a:latin typeface="Times New Roman"/>
                <a:cs typeface="Times New Roman"/>
              </a:rPr>
              <a:t>×</a:t>
            </a:r>
            <a:r>
              <a:rPr lang="en-US" dirty="0" smtClean="0"/>
              <a:t> Resting HR</a:t>
            </a:r>
          </a:p>
          <a:p>
            <a:pPr marL="27432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53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</a:t>
            </a:r>
            <a:r>
              <a:rPr lang="en-US" dirty="0" smtClean="0"/>
              <a:t>Monitoring (cont.)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950200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Body temperature</a:t>
            </a:r>
          </a:p>
          <a:p>
            <a:pPr lvl="1"/>
            <a:r>
              <a:rPr lang="en-US" dirty="0" smtClean="0"/>
              <a:t>Adjusted maximum rate = 0.7 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 (220 – Age) </a:t>
            </a:r>
          </a:p>
        </p:txBody>
      </p:sp>
    </p:spTree>
    <p:extLst>
      <p:ext uri="{BB962C8B-B14F-4D97-AF65-F5344CB8AC3E}">
        <p14:creationId xmlns:p14="http://schemas.microsoft.com/office/powerpoint/2010/main" val="1370526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97000"/>
          </a:xfrm>
        </p:spPr>
        <p:txBody>
          <a:bodyPr>
            <a:noAutofit/>
          </a:bodyPr>
          <a:lstStyle/>
          <a:p>
            <a:r>
              <a:rPr lang="en-US" dirty="0" smtClean="0"/>
              <a:t>Thermal Environment </a:t>
            </a:r>
            <a:br>
              <a:rPr lang="en-US" dirty="0" smtClean="0"/>
            </a:br>
            <a:r>
              <a:rPr lang="en-US" dirty="0" smtClean="0"/>
              <a:t>Control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381500"/>
          </a:xfrm>
        </p:spPr>
        <p:txBody>
          <a:bodyPr>
            <a:normAutofit/>
          </a:bodyPr>
          <a:lstStyle/>
          <a:p>
            <a:r>
              <a:rPr lang="en-US" dirty="0"/>
              <a:t>Engineering </a:t>
            </a:r>
            <a:r>
              <a:rPr lang="en-US" dirty="0" smtClean="0"/>
              <a:t>controls</a:t>
            </a:r>
            <a:endParaRPr lang="en-US" dirty="0" smtClean="0"/>
          </a:p>
          <a:p>
            <a:pPr lvl="1"/>
            <a:r>
              <a:rPr lang="en-US" dirty="0"/>
              <a:t>Metabolic heat </a:t>
            </a:r>
            <a:r>
              <a:rPr lang="en-US" dirty="0" smtClean="0"/>
              <a:t>production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powered assistance for strenuous </a:t>
            </a:r>
            <a:r>
              <a:rPr lang="en-US" dirty="0" smtClean="0"/>
              <a:t>tasks.</a:t>
            </a:r>
          </a:p>
          <a:p>
            <a:pPr lvl="2"/>
            <a:r>
              <a:rPr lang="en-US" dirty="0" smtClean="0"/>
              <a:t>Reduce </a:t>
            </a:r>
            <a:r>
              <a:rPr lang="en-US" dirty="0"/>
              <a:t>physical demands of the work.</a:t>
            </a:r>
          </a:p>
          <a:p>
            <a:pPr lvl="1"/>
            <a:r>
              <a:rPr lang="en-US" dirty="0" smtClean="0"/>
              <a:t>Radiant </a:t>
            </a:r>
            <a:r>
              <a:rPr lang="en-US" dirty="0"/>
              <a:t>heat </a:t>
            </a:r>
            <a:r>
              <a:rPr lang="en-US" dirty="0" smtClean="0"/>
              <a:t>load</a:t>
            </a:r>
          </a:p>
          <a:p>
            <a:pPr lvl="2"/>
            <a:r>
              <a:rPr lang="en-US" dirty="0" smtClean="0"/>
              <a:t>Interpose </a:t>
            </a:r>
            <a:r>
              <a:rPr lang="en-US" dirty="0"/>
              <a:t>line-of-sight </a:t>
            </a:r>
            <a:r>
              <a:rPr lang="en-US" dirty="0" smtClean="0"/>
              <a:t>barriers.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furnace wall insulation, metallic reflecting screens, and </a:t>
            </a:r>
            <a:r>
              <a:rPr lang="en-US" dirty="0" smtClean="0"/>
              <a:t>heat reflective clothing.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Cover </a:t>
            </a:r>
            <a:r>
              <a:rPr lang="en-US" dirty="0"/>
              <a:t>exposed parts of the body.</a:t>
            </a:r>
          </a:p>
        </p:txBody>
      </p:sp>
    </p:spTree>
    <p:extLst>
      <p:ext uri="{BB962C8B-B14F-4D97-AF65-F5344CB8AC3E}">
        <p14:creationId xmlns:p14="http://schemas.microsoft.com/office/powerpoint/2010/main" val="1682895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350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Thermal Environment Control Methods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Convective heat </a:t>
            </a:r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air temperature is above 35°C (skin temperature), workers </a:t>
            </a:r>
            <a:r>
              <a:rPr lang="en-US" dirty="0" smtClean="0"/>
              <a:t>should do </a:t>
            </a:r>
            <a:r>
              <a:rPr lang="en-US" dirty="0"/>
              <a:t>the following:</a:t>
            </a:r>
          </a:p>
          <a:p>
            <a:pPr lvl="2"/>
            <a:r>
              <a:rPr lang="en-US" dirty="0" smtClean="0"/>
              <a:t>reduce </a:t>
            </a:r>
            <a:r>
              <a:rPr lang="en-US" dirty="0"/>
              <a:t>air </a:t>
            </a:r>
            <a:r>
              <a:rPr lang="en-US" dirty="0" smtClean="0"/>
              <a:t>temperature</a:t>
            </a:r>
            <a:endParaRPr lang="en-US" dirty="0"/>
          </a:p>
          <a:p>
            <a:pPr lvl="2"/>
            <a:r>
              <a:rPr lang="en-US" dirty="0" smtClean="0"/>
              <a:t>reduce </a:t>
            </a:r>
            <a:r>
              <a:rPr lang="en-US" dirty="0"/>
              <a:t>air speed across the </a:t>
            </a:r>
            <a:r>
              <a:rPr lang="en-US" dirty="0" smtClean="0"/>
              <a:t>skin</a:t>
            </a:r>
            <a:endParaRPr lang="en-US" dirty="0"/>
          </a:p>
          <a:p>
            <a:pPr lvl="2"/>
            <a:r>
              <a:rPr lang="en-US" dirty="0" smtClean="0"/>
              <a:t>wear </a:t>
            </a:r>
            <a:r>
              <a:rPr lang="en-US" dirty="0"/>
              <a:t>more </a:t>
            </a:r>
            <a:r>
              <a:rPr lang="en-US" dirty="0" smtClean="0"/>
              <a:t>clothing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air temperature is below 35°C, workers should do the following:</a:t>
            </a:r>
          </a:p>
          <a:p>
            <a:pPr lvl="2"/>
            <a:r>
              <a:rPr lang="en-US" dirty="0" smtClean="0"/>
              <a:t>increase </a:t>
            </a:r>
            <a:r>
              <a:rPr lang="en-US" dirty="0"/>
              <a:t>air speed across the </a:t>
            </a:r>
            <a:r>
              <a:rPr lang="en-US" dirty="0" smtClean="0"/>
              <a:t>skin</a:t>
            </a:r>
            <a:endParaRPr lang="en-US" dirty="0"/>
          </a:p>
          <a:p>
            <a:pPr lvl="2"/>
            <a:r>
              <a:rPr lang="en-US" dirty="0" smtClean="0"/>
              <a:t>wear </a:t>
            </a:r>
            <a:r>
              <a:rPr lang="en-US" dirty="0"/>
              <a:t>less </a:t>
            </a:r>
            <a:r>
              <a:rPr lang="en-US" dirty="0" smtClean="0"/>
              <a:t>clothing</a:t>
            </a:r>
            <a:endParaRPr lang="en-US" dirty="0"/>
          </a:p>
          <a:p>
            <a:r>
              <a:rPr lang="en-US" dirty="0" smtClean="0"/>
              <a:t>Evaporative </a:t>
            </a:r>
            <a:r>
              <a:rPr lang="en-US" dirty="0"/>
              <a:t>cooling</a:t>
            </a:r>
          </a:p>
          <a:p>
            <a:pPr lvl="1"/>
            <a:r>
              <a:rPr lang="en-US" dirty="0" smtClean="0"/>
              <a:t>decrease humidity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air </a:t>
            </a:r>
            <a:r>
              <a:rPr lang="en-US" dirty="0" smtClean="0"/>
              <a:t>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29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2800"/>
          </a:xfrm>
        </p:spPr>
        <p:txBody>
          <a:bodyPr>
            <a:noAutofit/>
          </a:bodyPr>
          <a:lstStyle/>
          <a:p>
            <a:r>
              <a:rPr lang="en-US" dirty="0"/>
              <a:t>Administrative Controls for </a:t>
            </a:r>
            <a:r>
              <a:rPr lang="en-US" dirty="0" smtClean="0"/>
              <a:t>Hot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5308600"/>
          </a:xfrm>
        </p:spPr>
        <p:txBody>
          <a:bodyPr>
            <a:normAutofit/>
          </a:bodyPr>
          <a:lstStyle/>
          <a:p>
            <a:r>
              <a:rPr lang="en-US" dirty="0"/>
              <a:t>Limit exposure times and </a:t>
            </a:r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Schedule </a:t>
            </a:r>
            <a:r>
              <a:rPr lang="en-US" dirty="0"/>
              <a:t>hot jobs for the cooler part of the </a:t>
            </a:r>
            <a:r>
              <a:rPr lang="en-US" dirty="0" smtClean="0"/>
              <a:t>day.</a:t>
            </a:r>
          </a:p>
          <a:p>
            <a:pPr lvl="1"/>
            <a:r>
              <a:rPr lang="en-US" dirty="0" smtClean="0"/>
              <a:t>Schedule </a:t>
            </a:r>
            <a:r>
              <a:rPr lang="en-US" dirty="0"/>
              <a:t>routine repair and maintenance work for cooler </a:t>
            </a:r>
            <a:r>
              <a:rPr lang="en-US" dirty="0" smtClean="0"/>
              <a:t>seasons.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work-rest regimens and provide a cool area for rest and </a:t>
            </a:r>
            <a:r>
              <a:rPr lang="en-US" dirty="0" smtClean="0"/>
              <a:t>recovery.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extra personnel to reduce the exposure time of each member of </a:t>
            </a:r>
            <a:r>
              <a:rPr lang="en-US" dirty="0" smtClean="0"/>
              <a:t>the field crew.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freedom to interrupt work when a worker feels severe heat </a:t>
            </a:r>
            <a:r>
              <a:rPr lang="en-US" dirty="0" smtClean="0"/>
              <a:t>discomfort.</a:t>
            </a:r>
          </a:p>
          <a:p>
            <a:pPr lvl="1"/>
            <a:r>
              <a:rPr lang="en-US" dirty="0" smtClean="0"/>
              <a:t>Enforce </a:t>
            </a:r>
            <a:r>
              <a:rPr lang="en-US" dirty="0"/>
              <a:t>water and rest breaks and encourage workers’ water </a:t>
            </a:r>
            <a:r>
              <a:rPr lang="en-US" dirty="0" smtClean="0"/>
              <a:t>intake.</a:t>
            </a:r>
          </a:p>
          <a:p>
            <a:pPr lvl="1"/>
            <a:r>
              <a:rPr lang="en-US" dirty="0" smtClean="0"/>
              <a:t>Segregate </a:t>
            </a:r>
            <a:r>
              <a:rPr lang="en-US" dirty="0"/>
              <a:t>(by location and time) hot operations from other </a:t>
            </a:r>
            <a:r>
              <a:rPr lang="en-US" dirty="0" smtClean="0"/>
              <a:t>operations.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for acclimatization and physical conditioning.</a:t>
            </a:r>
          </a:p>
        </p:txBody>
      </p:sp>
    </p:spTree>
    <p:extLst>
      <p:ext uri="{BB962C8B-B14F-4D97-AF65-F5344CB8AC3E}">
        <p14:creationId xmlns:p14="http://schemas.microsoft.com/office/powerpoint/2010/main" val="2647244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82700"/>
          </a:xfrm>
        </p:spPr>
        <p:txBody>
          <a:bodyPr>
            <a:noAutofit/>
          </a:bodyPr>
          <a:lstStyle/>
          <a:p>
            <a:r>
              <a:rPr lang="en-US" dirty="0"/>
              <a:t>Administrative Controls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Hot </a:t>
            </a:r>
            <a:r>
              <a:rPr lang="en-US" dirty="0"/>
              <a:t>Areas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4368800"/>
          </a:xfrm>
        </p:spPr>
        <p:txBody>
          <a:bodyPr>
            <a:normAutofit/>
          </a:bodyPr>
          <a:lstStyle/>
          <a:p>
            <a:r>
              <a:rPr lang="en-US" dirty="0"/>
              <a:t>Reduce metabolic heat </a:t>
            </a:r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Mechanize </a:t>
            </a:r>
            <a:r>
              <a:rPr lang="en-US" dirty="0"/>
              <a:t>physical components of the </a:t>
            </a:r>
            <a:r>
              <a:rPr lang="en-US" dirty="0" smtClean="0"/>
              <a:t>job.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exposure time (reduce workday, increase rest time, restrict </a:t>
            </a:r>
            <a:r>
              <a:rPr lang="en-US" dirty="0" smtClean="0"/>
              <a:t>overtime work).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work </a:t>
            </a:r>
            <a:r>
              <a:rPr lang="en-US" dirty="0" smtClean="0"/>
              <a:t>force.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 effects of drugs, alcohol, and </a:t>
            </a:r>
            <a:r>
              <a:rPr lang="en-US" dirty="0" smtClean="0"/>
              <a:t>obesity.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metabolic heat load by minimizing employees’ </a:t>
            </a:r>
            <a:r>
              <a:rPr lang="en-US" dirty="0" smtClean="0"/>
              <a:t>unnecessary activities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908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Administrative Controls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Cold </a:t>
            </a:r>
            <a:r>
              <a:rPr lang="en-US" dirty="0"/>
              <a:t>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00"/>
            <a:ext cx="8229600" cy="4940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Substitute, isolate, or redesign the equipment and processes to </a:t>
            </a:r>
            <a:r>
              <a:rPr lang="en-US" dirty="0" smtClean="0"/>
              <a:t>minimize cold </a:t>
            </a:r>
            <a:r>
              <a:rPr lang="en-US" dirty="0"/>
              <a:t>stress.</a:t>
            </a:r>
          </a:p>
          <a:p>
            <a:r>
              <a:rPr lang="en-US" dirty="0" smtClean="0"/>
              <a:t>Use </a:t>
            </a:r>
            <a:r>
              <a:rPr lang="en-US" dirty="0"/>
              <a:t>general or spot heating.</a:t>
            </a:r>
          </a:p>
          <a:p>
            <a:r>
              <a:rPr lang="en-US" dirty="0" smtClean="0"/>
              <a:t>Minimize </a:t>
            </a:r>
            <a:r>
              <a:rPr lang="en-US" dirty="0"/>
              <a:t>air velocity, reduce it to less than 1 m/s (200 </a:t>
            </a:r>
            <a:r>
              <a:rPr lang="en-US" dirty="0" err="1"/>
              <a:t>ft</a:t>
            </a:r>
            <a:r>
              <a:rPr lang="en-US" dirty="0"/>
              <a:t>/min), and </a:t>
            </a:r>
            <a:r>
              <a:rPr lang="en-US" dirty="0" smtClean="0"/>
              <a:t>shield the </a:t>
            </a:r>
            <a:r>
              <a:rPr lang="en-US" dirty="0"/>
              <a:t>work area.</a:t>
            </a:r>
          </a:p>
          <a:p>
            <a:r>
              <a:rPr lang="en-US" dirty="0" smtClean="0"/>
              <a:t>Cover </a:t>
            </a:r>
            <a:r>
              <a:rPr lang="en-US" dirty="0"/>
              <a:t>metal handles of tools and control bars with thermal </a:t>
            </a:r>
            <a:r>
              <a:rPr lang="en-US" dirty="0" smtClean="0"/>
              <a:t>insulating material</a:t>
            </a:r>
            <a:r>
              <a:rPr lang="en-US" dirty="0"/>
              <a:t>.</a:t>
            </a:r>
          </a:p>
          <a:p>
            <a:r>
              <a:rPr lang="en-US" dirty="0" smtClean="0"/>
              <a:t>Do </a:t>
            </a:r>
            <a:r>
              <a:rPr lang="en-US" dirty="0"/>
              <a:t>not use unprotected metal seats.</a:t>
            </a:r>
          </a:p>
          <a:p>
            <a:r>
              <a:rPr lang="en-US" dirty="0" smtClean="0"/>
              <a:t>Use </a:t>
            </a:r>
            <a:r>
              <a:rPr lang="en-US" dirty="0"/>
              <a:t>mechanical lifting aids to reduce manual workload.</a:t>
            </a:r>
          </a:p>
          <a:p>
            <a:r>
              <a:rPr lang="en-US" dirty="0" smtClean="0"/>
              <a:t>Provide </a:t>
            </a:r>
            <a:r>
              <a:rPr lang="en-US" dirty="0"/>
              <a:t>heated warming shelters and encourage workers to use </a:t>
            </a:r>
            <a:r>
              <a:rPr lang="en-US" dirty="0" smtClean="0"/>
              <a:t>them.</a:t>
            </a:r>
          </a:p>
          <a:p>
            <a:r>
              <a:rPr lang="en-US" dirty="0" smtClean="0"/>
              <a:t>Provide </a:t>
            </a:r>
            <a:r>
              <a:rPr lang="en-US" dirty="0"/>
              <a:t>personal protective equipment and warm clothing.</a:t>
            </a:r>
          </a:p>
          <a:p>
            <a:r>
              <a:rPr lang="en-US" dirty="0" smtClean="0"/>
              <a:t>Monitor </a:t>
            </a:r>
            <a:r>
              <a:rPr lang="en-US" dirty="0"/>
              <a:t>the workplace and design work-rest regimens accordingly.</a:t>
            </a:r>
          </a:p>
          <a:p>
            <a:r>
              <a:rPr lang="en-US" dirty="0" smtClean="0"/>
              <a:t>Schedule </a:t>
            </a:r>
            <a:r>
              <a:rPr lang="en-US" dirty="0"/>
              <a:t>and enforce rest and drink breaks and provide heated rest areas.</a:t>
            </a:r>
          </a:p>
        </p:txBody>
      </p:sp>
    </p:spTree>
    <p:extLst>
      <p:ext uri="{BB962C8B-B14F-4D97-AF65-F5344CB8AC3E}">
        <p14:creationId xmlns:p14="http://schemas.microsoft.com/office/powerpoint/2010/main" val="2707881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Administrative Controls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Cold </a:t>
            </a:r>
            <a:r>
              <a:rPr lang="en-US" dirty="0" smtClean="0"/>
              <a:t>Areas (cont.)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840805"/>
            <a:ext cx="80625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/>
              <a:t>Schedule the work for a warmer time or a warmer work area.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Assign </a:t>
            </a:r>
            <a:r>
              <a:rPr lang="en-US" sz="2000" dirty="0"/>
              <a:t>extra workers to do the job and allow the workers to pace themselves.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workers with training and orientation on the basic principles </a:t>
            </a:r>
            <a:r>
              <a:rPr lang="en-US" sz="2000" dirty="0" smtClean="0"/>
              <a:t>of cold </a:t>
            </a:r>
            <a:r>
              <a:rPr lang="en-US" sz="2000" dirty="0"/>
              <a:t>stress.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Allow </a:t>
            </a:r>
            <a:r>
              <a:rPr lang="en-US" sz="2000" dirty="0"/>
              <a:t>new workers to become acclimatized to the cold environment.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Minimize </a:t>
            </a:r>
            <a:r>
              <a:rPr lang="en-US" sz="2000" dirty="0"/>
              <a:t>sitting still or standing for long periods of time.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Maintain </a:t>
            </a:r>
            <a:r>
              <a:rPr lang="en-US" sz="2000" dirty="0"/>
              <a:t>safety supervision and a buddy system.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Establish </a:t>
            </a:r>
            <a:r>
              <a:rPr lang="en-US" sz="2000" dirty="0"/>
              <a:t>a medical surveillance program.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Establish </a:t>
            </a:r>
            <a:r>
              <a:rPr lang="en-US" sz="2000" dirty="0"/>
              <a:t>emergency and first-aid procedures.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Pay </a:t>
            </a:r>
            <a:r>
              <a:rPr lang="en-US" sz="2000" dirty="0"/>
              <a:t>special attention to older workers and those with circulatory or </a:t>
            </a:r>
            <a:r>
              <a:rPr lang="en-US" sz="2000" dirty="0" smtClean="0"/>
              <a:t>other chronic </a:t>
            </a:r>
            <a:r>
              <a:rPr lang="en-US" sz="2000" dirty="0"/>
              <a:t>illnesses.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Encourage </a:t>
            </a:r>
            <a:r>
              <a:rPr lang="en-US" sz="2000" dirty="0"/>
              <a:t>workers to stay physically fit, get sufficient sleep, and </a:t>
            </a:r>
            <a:r>
              <a:rPr lang="en-US" sz="2000" dirty="0" smtClean="0"/>
              <a:t>eat nutritious </a:t>
            </a:r>
            <a:r>
              <a:rPr lang="en-US" sz="2000" dirty="0"/>
              <a:t>meals.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Arial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emergency supplies in areas where storms are frequent.</a:t>
            </a:r>
          </a:p>
        </p:txBody>
      </p:sp>
    </p:spTree>
    <p:extLst>
      <p:ext uri="{BB962C8B-B14F-4D97-AF65-F5344CB8AC3E}">
        <p14:creationId xmlns:p14="http://schemas.microsoft.com/office/powerpoint/2010/main" val="315256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Outdoor Occupations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Farming</a:t>
            </a:r>
          </a:p>
          <a:p>
            <a:r>
              <a:rPr lang="en-US" dirty="0" smtClean="0"/>
              <a:t>H</a:t>
            </a:r>
            <a:r>
              <a:rPr lang="en-US" dirty="0" smtClean="0"/>
              <a:t>azardous waste site operations</a:t>
            </a:r>
          </a:p>
          <a:p>
            <a:r>
              <a:rPr lang="en-US" dirty="0" smtClean="0"/>
              <a:t>Landscaping activities</a:t>
            </a:r>
          </a:p>
          <a:p>
            <a:r>
              <a:rPr lang="en-US" dirty="0" smtClean="0"/>
              <a:t>Emergency </a:t>
            </a:r>
            <a:r>
              <a:rPr lang="en-US" dirty="0"/>
              <a:t>response operations </a:t>
            </a:r>
            <a:r>
              <a:rPr lang="en-US" dirty="0" smtClean="0"/>
              <a:t>(e.g., fire fighting)</a:t>
            </a:r>
          </a:p>
          <a:p>
            <a:r>
              <a:rPr lang="en-US" dirty="0" smtClean="0"/>
              <a:t>Oil </a:t>
            </a:r>
            <a:r>
              <a:rPr lang="en-US" dirty="0"/>
              <a:t>and </a:t>
            </a:r>
            <a:r>
              <a:rPr lang="en-US" dirty="0" smtClean="0"/>
              <a:t>gas well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0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Weight</a:t>
            </a:r>
            <a:endParaRPr lang="en-US" dirty="0"/>
          </a:p>
          <a:p>
            <a:r>
              <a:rPr lang="en-US" dirty="0" smtClean="0"/>
              <a:t>Age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mount </a:t>
            </a:r>
            <a:r>
              <a:rPr lang="en-US" dirty="0"/>
              <a:t>of acclimatization</a:t>
            </a:r>
          </a:p>
          <a:p>
            <a:r>
              <a:rPr lang="en-US" dirty="0"/>
              <a:t>M</a:t>
            </a:r>
            <a:r>
              <a:rPr lang="en-US" dirty="0" smtClean="0"/>
              <a:t>etabolic </a:t>
            </a:r>
            <a:r>
              <a:rPr lang="en-US" dirty="0"/>
              <a:t>rate (activity)</a:t>
            </a:r>
          </a:p>
          <a:p>
            <a:r>
              <a:rPr lang="en-US" dirty="0"/>
              <a:t>S</a:t>
            </a:r>
            <a:r>
              <a:rPr lang="en-US" dirty="0" smtClean="0"/>
              <a:t>tate </a:t>
            </a:r>
            <a:r>
              <a:rPr lang="en-US" dirty="0"/>
              <a:t>of physical fitness</a:t>
            </a:r>
          </a:p>
          <a:p>
            <a:r>
              <a:rPr lang="en-US" dirty="0"/>
              <a:t>A</a:t>
            </a:r>
            <a:r>
              <a:rPr lang="en-US" dirty="0" smtClean="0"/>
              <a:t>lcohol </a:t>
            </a:r>
            <a:r>
              <a:rPr lang="en-US" dirty="0"/>
              <a:t>or drug consumption (prescription or not)</a:t>
            </a:r>
          </a:p>
          <a:p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susceptibility</a:t>
            </a:r>
          </a:p>
          <a:p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of clothing worn</a:t>
            </a:r>
          </a:p>
          <a:p>
            <a:r>
              <a:rPr lang="en-US" dirty="0"/>
              <a:t>M</a:t>
            </a:r>
            <a:r>
              <a:rPr lang="en-US" dirty="0" smtClean="0"/>
              <a:t>edical </a:t>
            </a:r>
            <a:r>
              <a:rPr lang="en-US" dirty="0"/>
              <a:t>circumstances (e.g., breathing problems, hypertension, and </a:t>
            </a:r>
            <a:r>
              <a:rPr lang="en-US" dirty="0" smtClean="0"/>
              <a:t>prior thermal </a:t>
            </a:r>
            <a:r>
              <a:rPr lang="en-US" dirty="0"/>
              <a:t>injury)</a:t>
            </a:r>
          </a:p>
        </p:txBody>
      </p:sp>
    </p:spTree>
    <p:extLst>
      <p:ext uri="{BB962C8B-B14F-4D97-AF65-F5344CB8AC3E}">
        <p14:creationId xmlns:p14="http://schemas.microsoft.com/office/powerpoint/2010/main" val="72115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Terms and Definitions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Heat</a:t>
            </a:r>
            <a:r>
              <a:rPr lang="en-US" dirty="0" smtClean="0"/>
              <a:t>: the measure of energy</a:t>
            </a:r>
          </a:p>
          <a:p>
            <a:r>
              <a:rPr lang="en-US" i="1" dirty="0" smtClean="0"/>
              <a:t>Temperature</a:t>
            </a:r>
            <a:r>
              <a:rPr lang="en-US" dirty="0" smtClean="0"/>
              <a:t>: the measure of the intensity of heat</a:t>
            </a:r>
          </a:p>
          <a:p>
            <a:r>
              <a:rPr lang="en-US" i="1" dirty="0" smtClean="0"/>
              <a:t>Specific heat</a:t>
            </a:r>
            <a:r>
              <a:rPr lang="en-US" dirty="0" smtClean="0"/>
              <a:t>: the quantity of heat that is necessary to raise 1 g of material from 16.5°C to 17.5°C</a:t>
            </a:r>
          </a:p>
          <a:p>
            <a:r>
              <a:rPr lang="en-US" i="1" dirty="0" smtClean="0"/>
              <a:t>Heat capacity</a:t>
            </a:r>
            <a:r>
              <a:rPr lang="en-US" dirty="0" smtClean="0"/>
              <a:t>: the amount of heat necessary to raise one unit of mass of a substance 1°C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4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Terms and Definitions (cont.)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Heat of vaporization</a:t>
            </a:r>
            <a:r>
              <a:rPr lang="en-US" dirty="0" smtClean="0"/>
              <a:t>: the quantity of heat required to vaporize one unit mass of a liquid without changing its temperature</a:t>
            </a:r>
          </a:p>
          <a:p>
            <a:r>
              <a:rPr lang="en-US" i="1" dirty="0" smtClean="0"/>
              <a:t>Heat of fusion</a:t>
            </a:r>
            <a:r>
              <a:rPr lang="en-US" dirty="0" smtClean="0"/>
              <a:t>: the quantity of heat necessary to melt one unit of mass of a solid without changing its temperature</a:t>
            </a:r>
          </a:p>
          <a:p>
            <a:r>
              <a:rPr lang="en-US" i="1" dirty="0" smtClean="0"/>
              <a:t>Exothermic process</a:t>
            </a:r>
            <a:r>
              <a:rPr lang="en-US" dirty="0" smtClean="0"/>
              <a:t>: a process in which heat is given up</a:t>
            </a:r>
          </a:p>
          <a:p>
            <a:r>
              <a:rPr lang="en-US" i="1" dirty="0" smtClean="0"/>
              <a:t>Endothermic process</a:t>
            </a:r>
            <a:r>
              <a:rPr lang="en-US" dirty="0" smtClean="0"/>
              <a:t>: a process in which heat is absorbed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5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Balance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09" y="2298700"/>
            <a:ext cx="3998459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Heat Storage Load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solve thermal equation for </a:t>
            </a:r>
            <a:r>
              <a:rPr lang="en-US" dirty="0" err="1" smtClean="0"/>
              <a:t>dH</a:t>
            </a:r>
            <a:r>
              <a:rPr lang="en-US" dirty="0" smtClean="0"/>
              <a:t>, at a minimum the following parameters should be determined:</a:t>
            </a:r>
          </a:p>
          <a:p>
            <a:pPr lvl="1"/>
            <a:r>
              <a:rPr lang="en-US" dirty="0" smtClean="0"/>
              <a:t>Metabolic heat production (physical activity; W, kcal/h)</a:t>
            </a:r>
          </a:p>
          <a:p>
            <a:pPr lvl="1"/>
            <a:r>
              <a:rPr lang="en-US" dirty="0" smtClean="0"/>
              <a:t>Air temperature (°C, </a:t>
            </a:r>
            <a:r>
              <a:rPr lang="en-US" dirty="0"/>
              <a:t>°</a:t>
            </a:r>
            <a:r>
              <a:rPr lang="en-US" dirty="0" smtClean="0"/>
              <a:t>F)</a:t>
            </a:r>
          </a:p>
          <a:p>
            <a:pPr lvl="1"/>
            <a:r>
              <a:rPr lang="en-US" dirty="0" smtClean="0"/>
              <a:t>Water vapor pressure in air (Pa, mmHg)</a:t>
            </a:r>
          </a:p>
          <a:p>
            <a:pPr lvl="1"/>
            <a:r>
              <a:rPr lang="en-US" dirty="0" smtClean="0"/>
              <a:t>Wind speed (m/s, </a:t>
            </a:r>
            <a:r>
              <a:rPr lang="en-US" dirty="0" err="1" smtClean="0"/>
              <a:t>ft</a:t>
            </a:r>
            <a:r>
              <a:rPr lang="en-US" dirty="0" smtClean="0"/>
              <a:t>/min)</a:t>
            </a:r>
          </a:p>
          <a:p>
            <a:pPr lvl="1"/>
            <a:r>
              <a:rPr lang="en-US" dirty="0" smtClean="0"/>
              <a:t>Mean radiant temperature (</a:t>
            </a:r>
            <a:r>
              <a:rPr lang="en-US" dirty="0" err="1" smtClean="0"/>
              <a:t>tr</a:t>
            </a:r>
            <a:r>
              <a:rPr lang="en-US" dirty="0" smtClean="0"/>
              <a:t>; </a:t>
            </a:r>
            <a:r>
              <a:rPr lang="en-US" dirty="0"/>
              <a:t>°</a:t>
            </a:r>
            <a:r>
              <a:rPr lang="en-US" dirty="0" smtClean="0"/>
              <a:t>C, </a:t>
            </a:r>
            <a:r>
              <a:rPr lang="en-US" dirty="0"/>
              <a:t>°</a:t>
            </a:r>
            <a:r>
              <a:rPr lang="en-US" dirty="0" smtClean="0"/>
              <a:t>F)</a:t>
            </a:r>
          </a:p>
          <a:p>
            <a:pPr lvl="1"/>
            <a:r>
              <a:rPr lang="en-US" dirty="0" smtClean="0"/>
              <a:t>Type of clothing (</a:t>
            </a:r>
            <a:r>
              <a:rPr lang="en-US" dirty="0" err="1" smtClean="0"/>
              <a:t>Clo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8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B48B5D0D68C469BC9C241D2B82C96" ma:contentTypeVersion="1" ma:contentTypeDescription="Create a new document." ma:contentTypeScope="" ma:versionID="d85dfe08a8ee2e791135ef72733ea7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ab18ac3bd9611d970f44e6085f8c6f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AA6AF0-FA20-43AE-98DE-147C4FF19D9C}"/>
</file>

<file path=customXml/itemProps2.xml><?xml version="1.0" encoding="utf-8"?>
<ds:datastoreItem xmlns:ds="http://schemas.openxmlformats.org/officeDocument/2006/customXml" ds:itemID="{381D2822-3EFA-4A12-85FA-D83462398643}"/>
</file>

<file path=customXml/itemProps3.xml><?xml version="1.0" encoding="utf-8"?>
<ds:datastoreItem xmlns:ds="http://schemas.openxmlformats.org/officeDocument/2006/customXml" ds:itemID="{F241950A-1C8A-4B3C-A7CD-9BD25E82BA75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1729</TotalTime>
  <Words>1647</Words>
  <Application>Microsoft Office PowerPoint</Application>
  <PresentationFormat>On-screen Show (4:3)</PresentationFormat>
  <Paragraphs>213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Clarity</vt:lpstr>
      <vt:lpstr>CHAPTER 13</vt:lpstr>
      <vt:lpstr>Learning Objectives</vt:lpstr>
      <vt:lpstr>Hot Indoor Occupations</vt:lpstr>
      <vt:lpstr>Hot Outdoor Occupations</vt:lpstr>
      <vt:lpstr>Physiological Factors</vt:lpstr>
      <vt:lpstr>PowerPoint Presentation</vt:lpstr>
      <vt:lpstr>PowerPoint Presentation</vt:lpstr>
      <vt:lpstr>Thermal Balance</vt:lpstr>
      <vt:lpstr>Body Heat Storage Load</vt:lpstr>
      <vt:lpstr>PowerPoint Presentation</vt:lpstr>
      <vt:lpstr>Radiant Heat Exchange (R)</vt:lpstr>
      <vt:lpstr>Convection Heat Exchange (C)</vt:lpstr>
      <vt:lpstr>Evaporative Heat Loss (E)</vt:lpstr>
      <vt:lpstr>Heat Disorders</vt:lpstr>
      <vt:lpstr>Heat Disorders (cont.)</vt:lpstr>
      <vt:lpstr>Heat Disorders (cont.)</vt:lpstr>
      <vt:lpstr>Heat Disorders (cont.)</vt:lpstr>
      <vt:lpstr>Cold Disorders</vt:lpstr>
      <vt:lpstr>Cold Disorders (cont.)</vt:lpstr>
      <vt:lpstr>Cold Disorders (cont.)</vt:lpstr>
      <vt:lpstr>Cold Disorders (cont.)</vt:lpstr>
      <vt:lpstr>Cold Disorders (cont.)</vt:lpstr>
      <vt:lpstr>Thermal Measurement</vt:lpstr>
      <vt:lpstr>PowerPoint Presentation</vt:lpstr>
      <vt:lpstr>PowerPoint Presentation</vt:lpstr>
      <vt:lpstr>PowerPoint Presentation</vt:lpstr>
      <vt:lpstr>Relative Humidity</vt:lpstr>
      <vt:lpstr>PowerPoint Presentation</vt:lpstr>
      <vt:lpstr>PowerPoint Presentation</vt:lpstr>
      <vt:lpstr>PowerPoint Presentation</vt:lpstr>
      <vt:lpstr>PowerPoint Presentation</vt:lpstr>
      <vt:lpstr>Physiological Monitoring</vt:lpstr>
      <vt:lpstr>Physiological Monitoring (cont.)</vt:lpstr>
      <vt:lpstr>Thermal Environment  Control Methods</vt:lpstr>
      <vt:lpstr>Thermal Environment Control Methods (cont.)</vt:lpstr>
      <vt:lpstr>Administrative Controls for Hot Areas</vt:lpstr>
      <vt:lpstr>Administrative Controls  for Hot Areas (cont.)</vt:lpstr>
      <vt:lpstr>Administrative Controls  for Cold Areas</vt:lpstr>
      <vt:lpstr>Administrative Controls  for Cold Areas (cont.)</vt:lpstr>
    </vt:vector>
  </TitlesOfParts>
  <Company>EPG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Stressors</dc:title>
  <dc:creator>Thomas Fuller</dc:creator>
  <cp:lastModifiedBy>Deborah Meyer</cp:lastModifiedBy>
  <cp:revision>20</cp:revision>
  <dcterms:created xsi:type="dcterms:W3CDTF">2016-07-18T05:26:58Z</dcterms:created>
  <dcterms:modified xsi:type="dcterms:W3CDTF">2016-09-21T23:02:24Z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0x010100B01B48B5D0D68C469BC9C241D2B82C96</vt:lpwstr>
  </property>
</Properties>
</file>