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39.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38.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45.xml" ContentType="application/vnd.openxmlformats-officedocument.presentationml.slide+xml"/>
  <Override PartName="/ppt/slides/slide44.xml" ContentType="application/vnd.openxmlformats-officedocument.presentationml.slide+xml"/>
  <Override PartName="/ppt/slides/slide43.xml" ContentType="application/vnd.openxmlformats-officedocument.presentationml.slide+xml"/>
  <Override PartName="/ppt/slides/slide42.xml" ContentType="application/vnd.openxmlformats-officedocument.presentationml.slide+xml"/>
  <Override PartName="/ppt/slides/slide41.xml" ContentType="application/vnd.openxmlformats-officedocument.presentationml.slide+xml"/>
  <Override PartName="/ppt/slides/slide40.xml" ContentType="application/vnd.openxmlformats-officedocument.presentationml.slide+xml"/>
  <Override PartName="/ppt/slides/slide35.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Masters/slideMaster2.xml" ContentType="application/vnd.openxmlformats-officedocument.presentationml.slideMaster+xml"/>
  <Override PartName="/ppt/slideLayouts/slideLayout7.xml" ContentType="application/vnd.openxmlformats-officedocument.presentationml.slideLayout+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9.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13.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6.xml" ContentType="application/vnd.openxmlformats-officedocument.presentationml.slideLayout+xml"/>
  <Override PartName="/ppt/notesSlides/notesSlide1.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3.xml" ContentType="application/vnd.openxmlformats-officedocument.theme+xml"/>
  <Override PartName="/ppt/theme/themeOverride1.xml" ContentType="application/vnd.openxmlformats-officedocument.themeOverride+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72" r:id="rId2"/>
  </p:sldMasterIdLst>
  <p:notesMasterIdLst>
    <p:notesMasterId r:id="rId48"/>
  </p:notesMasterIdLst>
  <p:sldIdLst>
    <p:sldId id="305" r:id="rId3"/>
    <p:sldId id="259" r:id="rId4"/>
    <p:sldId id="260" r:id="rId5"/>
    <p:sldId id="261" r:id="rId6"/>
    <p:sldId id="262" r:id="rId7"/>
    <p:sldId id="263" r:id="rId8"/>
    <p:sldId id="264" r:id="rId9"/>
    <p:sldId id="266" r:id="rId10"/>
    <p:sldId id="265" r:id="rId11"/>
    <p:sldId id="267" r:id="rId12"/>
    <p:sldId id="268" r:id="rId13"/>
    <p:sldId id="306"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72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viewProps" Target="viewProps.xml"/><Relationship Id="rId55" Type="http://schemas.openxmlformats.org/officeDocument/2006/relationships/customXml" Target="../customXml/item3.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customXml" Target="../customXml/item1.xml"/><Relationship Id="rId5" Type="http://schemas.openxmlformats.org/officeDocument/2006/relationships/slide" Target="slides/slide3.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notesMaster" Target="notesMasters/notesMaster1.xml"/><Relationship Id="rId8" Type="http://schemas.openxmlformats.org/officeDocument/2006/relationships/slide" Target="slides/slide6.xml"/><Relationship Id="rId51" Type="http://schemas.openxmlformats.org/officeDocument/2006/relationships/theme" Target="theme/theme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28D899-3D55-40B7-B6F8-C053952797E9}" type="datetimeFigureOut">
              <a:rPr lang="en-US" smtClean="0"/>
              <a:pPr/>
              <a:t>4/6/2016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942254B-CA7F-4446-BA89-9439D00E0B67}" type="slidenum">
              <a:rPr lang="en-US" smtClean="0"/>
              <a:pPr/>
              <a:t>‹#›</a:t>
            </a:fld>
            <a:endParaRPr lang="en-US"/>
          </a:p>
        </p:txBody>
      </p:sp>
    </p:spTree>
    <p:extLst>
      <p:ext uri="{BB962C8B-B14F-4D97-AF65-F5344CB8AC3E}">
        <p14:creationId xmlns:p14="http://schemas.microsoft.com/office/powerpoint/2010/main" val="5477132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dirty="0">
              <a:ea typeface="ＭＳ Ｐゴシック" charset="0"/>
            </a:endParaRPr>
          </a:p>
        </p:txBody>
      </p:sp>
      <p:sp>
        <p:nvSpPr>
          <p:cNvPr id="5" name="Slide Number Placeholder 4"/>
          <p:cNvSpPr>
            <a:spLocks noGrp="1"/>
          </p:cNvSpPr>
          <p:nvPr>
            <p:ph type="sldNum" sz="quarter" idx="5"/>
          </p:nvPr>
        </p:nvSpPr>
        <p:spPr/>
        <p:txBody>
          <a:bodyPr/>
          <a:lstStyle>
            <a:lvl1pPr eaLnBrk="0" hangingPunct="0">
              <a:defRPr sz="4400" b="1">
                <a:solidFill>
                  <a:srgbClr val="475761"/>
                </a:solidFill>
                <a:latin typeface="Trump Mediaeval" charset="0"/>
                <a:ea typeface="MS PGothic" pitchFamily="34" charset="-128"/>
              </a:defRPr>
            </a:lvl1pPr>
            <a:lvl2pPr marL="742950" indent="-285750" eaLnBrk="0" hangingPunct="0">
              <a:defRPr sz="4400" b="1">
                <a:solidFill>
                  <a:srgbClr val="475761"/>
                </a:solidFill>
                <a:latin typeface="Trump Mediaeval" charset="0"/>
                <a:ea typeface="MS PGothic" pitchFamily="34" charset="-128"/>
              </a:defRPr>
            </a:lvl2pPr>
            <a:lvl3pPr marL="1143000" indent="-228600" eaLnBrk="0" hangingPunct="0">
              <a:defRPr sz="4400" b="1">
                <a:solidFill>
                  <a:srgbClr val="475761"/>
                </a:solidFill>
                <a:latin typeface="Trump Mediaeval" charset="0"/>
                <a:ea typeface="MS PGothic" pitchFamily="34" charset="-128"/>
              </a:defRPr>
            </a:lvl3pPr>
            <a:lvl4pPr marL="1600200" indent="-228600" eaLnBrk="0" hangingPunct="0">
              <a:defRPr sz="4400" b="1">
                <a:solidFill>
                  <a:srgbClr val="475761"/>
                </a:solidFill>
                <a:latin typeface="Trump Mediaeval" charset="0"/>
                <a:ea typeface="MS PGothic" pitchFamily="34" charset="-128"/>
              </a:defRPr>
            </a:lvl4pPr>
            <a:lvl5pPr marL="2057400" indent="-228600" eaLnBrk="0" hangingPunct="0">
              <a:defRPr sz="4400" b="1">
                <a:solidFill>
                  <a:srgbClr val="475761"/>
                </a:solidFill>
                <a:latin typeface="Trump Mediaeval" charset="0"/>
                <a:ea typeface="MS PGothic" pitchFamily="34" charset="-128"/>
              </a:defRPr>
            </a:lvl5pPr>
            <a:lvl6pPr marL="2514600" indent="-228600" algn="ctr" eaLnBrk="0" fontAlgn="base" hangingPunct="0">
              <a:spcBef>
                <a:spcPct val="0"/>
              </a:spcBef>
              <a:spcAft>
                <a:spcPct val="0"/>
              </a:spcAft>
              <a:defRPr sz="4400" b="1">
                <a:solidFill>
                  <a:srgbClr val="475761"/>
                </a:solidFill>
                <a:latin typeface="Trump Mediaeval" charset="0"/>
                <a:ea typeface="MS PGothic" pitchFamily="34" charset="-128"/>
              </a:defRPr>
            </a:lvl6pPr>
            <a:lvl7pPr marL="2971800" indent="-228600" algn="ctr" eaLnBrk="0" fontAlgn="base" hangingPunct="0">
              <a:spcBef>
                <a:spcPct val="0"/>
              </a:spcBef>
              <a:spcAft>
                <a:spcPct val="0"/>
              </a:spcAft>
              <a:defRPr sz="4400" b="1">
                <a:solidFill>
                  <a:srgbClr val="475761"/>
                </a:solidFill>
                <a:latin typeface="Trump Mediaeval" charset="0"/>
                <a:ea typeface="MS PGothic" pitchFamily="34" charset="-128"/>
              </a:defRPr>
            </a:lvl7pPr>
            <a:lvl8pPr marL="3429000" indent="-228600" algn="ctr" eaLnBrk="0" fontAlgn="base" hangingPunct="0">
              <a:spcBef>
                <a:spcPct val="0"/>
              </a:spcBef>
              <a:spcAft>
                <a:spcPct val="0"/>
              </a:spcAft>
              <a:defRPr sz="4400" b="1">
                <a:solidFill>
                  <a:srgbClr val="475761"/>
                </a:solidFill>
                <a:latin typeface="Trump Mediaeval" charset="0"/>
                <a:ea typeface="MS PGothic" pitchFamily="34" charset="-128"/>
              </a:defRPr>
            </a:lvl8pPr>
            <a:lvl9pPr marL="3886200" indent="-228600" algn="ctr" eaLnBrk="0" fontAlgn="base" hangingPunct="0">
              <a:spcBef>
                <a:spcPct val="0"/>
              </a:spcBef>
              <a:spcAft>
                <a:spcPct val="0"/>
              </a:spcAft>
              <a:defRPr sz="4400" b="1">
                <a:solidFill>
                  <a:srgbClr val="475761"/>
                </a:solidFill>
                <a:latin typeface="Trump Mediaeval" charset="0"/>
                <a:ea typeface="MS PGothic" pitchFamily="34" charset="-128"/>
              </a:defRPr>
            </a:lvl9pPr>
          </a:lstStyle>
          <a:p>
            <a:pPr>
              <a:defRPr/>
            </a:pPr>
            <a:fld id="{11AEF3D6-2D85-4018-8664-80CE1C7738D3}" type="slidenum">
              <a:rPr lang="en-US" sz="1200" b="0" smtClean="0">
                <a:solidFill>
                  <a:prstClr val="black"/>
                </a:solidFill>
                <a:latin typeface="Times" pitchFamily="-84" charset="0"/>
              </a:rPr>
              <a:pPr>
                <a:defRPr/>
              </a:pPr>
              <a:t>1</a:t>
            </a:fld>
            <a:endParaRPr lang="en-US" sz="1200" b="0" smtClean="0">
              <a:solidFill>
                <a:prstClr val="black"/>
              </a:solidFill>
              <a:latin typeface="Times" pitchFamily="-84" charset="0"/>
            </a:endParaRPr>
          </a:p>
        </p:txBody>
      </p:sp>
    </p:spTree>
    <p:extLst>
      <p:ext uri="{BB962C8B-B14F-4D97-AF65-F5344CB8AC3E}">
        <p14:creationId xmlns:p14="http://schemas.microsoft.com/office/powerpoint/2010/main" val="31160566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57200" y="18288"/>
            <a:ext cx="2895600" cy="329184"/>
          </a:xfrm>
          <a:prstGeom prst="rect">
            <a:avLst/>
          </a:prstGeom>
        </p:spPr>
        <p:txBody>
          <a:bodyPr/>
          <a:lstStyle/>
          <a:p>
            <a:fld id="{FE0AEDBD-2C6A-4295-9150-E754E50D7C1C}" type="datetime1">
              <a:rPr lang="en-US" smtClean="0"/>
              <a:pPr/>
              <a:t>4/6/2016</a:t>
            </a:fld>
            <a:endParaRPr lang="en-US"/>
          </a:p>
        </p:txBody>
      </p:sp>
      <p:sp>
        <p:nvSpPr>
          <p:cNvPr id="5" name="Footer Placeholder 4"/>
          <p:cNvSpPr>
            <a:spLocks noGrp="1"/>
          </p:cNvSpPr>
          <p:nvPr>
            <p:ph type="ftr" sz="quarter" idx="11"/>
          </p:nvPr>
        </p:nvSpPr>
        <p:spPr>
          <a:xfrm>
            <a:off x="3429000" y="18288"/>
            <a:ext cx="4114800" cy="329184"/>
          </a:xfrm>
          <a:prstGeom prst="rect">
            <a:avLst/>
          </a:prstGeom>
        </p:spPr>
        <p:txBody>
          <a:bodyPr/>
          <a:lstStyle/>
          <a:p>
            <a:r>
              <a:rPr lang="en-US" smtClean="0"/>
              <a:t>Dr. Katy Ellis, CSP</a:t>
            </a:r>
            <a:endParaRPr lang="en-US"/>
          </a:p>
        </p:txBody>
      </p:sp>
      <p:sp>
        <p:nvSpPr>
          <p:cNvPr id="6" name="Slide Number Placeholder 5"/>
          <p:cNvSpPr>
            <a:spLocks noGrp="1"/>
          </p:cNvSpPr>
          <p:nvPr>
            <p:ph type="sldNum" sz="quarter" idx="12"/>
          </p:nvPr>
        </p:nvSpPr>
        <p:spPr>
          <a:xfrm>
            <a:off x="7620000" y="18288"/>
            <a:ext cx="1066800" cy="329184"/>
          </a:xfrm>
          <a:prstGeom prst="rect">
            <a:avLst/>
          </a:prstGeom>
        </p:spPr>
        <p:txBody>
          <a:bodyPr/>
          <a:lstStyle/>
          <a:p>
            <a:fld id="{FEF31C81-2EAC-4F2F-B379-058796328031}"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p:cNvCxnSpPr/>
          <p:nvPr/>
        </p:nvCxnSpPr>
        <p:spPr>
          <a:xfrm>
            <a:off x="685800" y="339883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37737BF-496F-4D32-B293-87F1EB9DD6D2}" type="slidenum">
              <a:rPr lang="en-US"/>
              <a:pPr>
                <a:defRPr/>
              </a:pPr>
              <a:t>‹#›</a:t>
            </a:fld>
            <a:endParaRPr lang="en-US"/>
          </a:p>
        </p:txBody>
      </p:sp>
    </p:spTree>
    <p:extLst>
      <p:ext uri="{BB962C8B-B14F-4D97-AF65-F5344CB8AC3E}">
        <p14:creationId xmlns:p14="http://schemas.microsoft.com/office/powerpoint/2010/main" val="169439319"/>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6305772"/>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cxnSp>
        <p:nvCxnSpPr>
          <p:cNvPr id="4" name="Straight Connector 3"/>
          <p:cNvCxnSpPr/>
          <p:nvPr/>
        </p:nvCxnSpPr>
        <p:spPr>
          <a:xfrm>
            <a:off x="731838" y="459898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22313" y="2362200"/>
            <a:ext cx="7772400" cy="2200275"/>
          </a:xfrm>
        </p:spPr>
        <p:txBody>
          <a:bodyPr anchor="b"/>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1902726508"/>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840156409"/>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rot="5400000">
            <a:off x="2218531" y="4045744"/>
            <a:ext cx="470852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485817494"/>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70203916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3.xml"/><Relationship Id="rId7"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5" Type="http://schemas.openxmlformats.org/officeDocument/2006/relationships/slideLayout" Target="../slideLayouts/slideLayout15.xml"/><Relationship Id="rId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userDrawn="1"/>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1" r:id="rId10"/>
  </p:sldLayoutIdLst>
  <p:timing>
    <p:tnLst>
      <p:par>
        <p:cTn id="1" dur="indefinite" restart="never" nodeType="tmRoot"/>
      </p:par>
    </p:tnLst>
  </p:timing>
  <p:hf sldNum="0" hd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663"/>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4400" b="1">
              <a:solidFill>
                <a:srgbClr val="FFFFFF"/>
              </a:solidFill>
            </a:endParaRPr>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1028" name="Text Placeholder 2"/>
          <p:cNvSpPr>
            <a:spLocks noGrp="1"/>
          </p:cNvSpPr>
          <p:nvPr>
            <p:ph type="body" idx="1"/>
          </p:nvPr>
        </p:nvSpPr>
        <p:spPr bwMode="auto">
          <a:xfrm>
            <a:off x="457200" y="1600200"/>
            <a:ext cx="8229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7" name="Rectangle 6"/>
          <p:cNvSpPr/>
          <p:nvPr userDrawn="1"/>
        </p:nvSpPr>
        <p:spPr>
          <a:xfrm>
            <a:off x="0" y="0"/>
            <a:ext cx="9144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4400" b="1">
              <a:solidFill>
                <a:srgbClr val="FFFFFF"/>
              </a:solidFill>
            </a:endParaRPr>
          </a:p>
        </p:txBody>
      </p:sp>
      <p:sp>
        <p:nvSpPr>
          <p:cNvPr id="5" name="Footer Placeholder 4"/>
          <p:cNvSpPr>
            <a:spLocks noGrp="1"/>
          </p:cNvSpPr>
          <p:nvPr>
            <p:ph type="ftr" sz="quarter" idx="3"/>
          </p:nvPr>
        </p:nvSpPr>
        <p:spPr>
          <a:xfrm>
            <a:off x="3429000" y="19050"/>
            <a:ext cx="4114800" cy="328613"/>
          </a:xfrm>
          <a:prstGeom prst="rect">
            <a:avLst/>
          </a:prstGeom>
        </p:spPr>
        <p:txBody>
          <a:bodyPr vert="horz" lIns="91440" tIns="45720" rIns="91440" bIns="45720" rtlCol="0" anchor="ctr"/>
          <a:lstStyle>
            <a:lvl1pPr algn="ctr">
              <a:defRPr sz="1200" dirty="0">
                <a:solidFill>
                  <a:srgbClr val="FFFFFF"/>
                </a:solidFill>
              </a:defRPr>
            </a:lvl1pPr>
          </a:lstStyle>
          <a:p>
            <a:pPr fontAlgn="base">
              <a:spcBef>
                <a:spcPct val="0"/>
              </a:spcBef>
              <a:spcAft>
                <a:spcPct val="0"/>
              </a:spcAft>
              <a:defRPr/>
            </a:pPr>
            <a:endParaRPr lang="en-US" b="1">
              <a:latin typeface="Trump Mediaeval" charset="0"/>
              <a:ea typeface="MS PGothic" pitchFamily="34" charset="-128"/>
            </a:endParaRPr>
          </a:p>
        </p:txBody>
      </p:sp>
      <p:sp>
        <p:nvSpPr>
          <p:cNvPr id="6" name="Slide Number Placeholder 5"/>
          <p:cNvSpPr>
            <a:spLocks noGrp="1"/>
          </p:cNvSpPr>
          <p:nvPr>
            <p:ph type="sldNum" sz="quarter" idx="4"/>
          </p:nvPr>
        </p:nvSpPr>
        <p:spPr>
          <a:xfrm>
            <a:off x="7620000" y="19050"/>
            <a:ext cx="1066800" cy="328613"/>
          </a:xfrm>
          <a:prstGeom prst="rect">
            <a:avLst/>
          </a:prstGeom>
        </p:spPr>
        <p:txBody>
          <a:bodyPr vert="horz" lIns="91440" tIns="45720" rIns="91440" bIns="45720" rtlCol="0" anchor="ctr"/>
          <a:lstStyle>
            <a:lvl1pPr algn="l">
              <a:defRPr sz="1400" b="1" smtClean="0">
                <a:solidFill>
                  <a:srgbClr val="FFFFFF"/>
                </a:solidFill>
              </a:defRPr>
            </a:lvl1pPr>
          </a:lstStyle>
          <a:p>
            <a:pPr fontAlgn="base">
              <a:spcBef>
                <a:spcPct val="0"/>
              </a:spcBef>
              <a:spcAft>
                <a:spcPct val="0"/>
              </a:spcAft>
              <a:defRPr/>
            </a:pPr>
            <a:fld id="{C9A23659-75E7-496C-B573-8D80B1789244}" type="slidenum">
              <a:rPr lang="en-US">
                <a:latin typeface="Trump Mediaeval" charset="0"/>
                <a:ea typeface="MS PGothic" pitchFamily="34" charset="-128"/>
              </a:rPr>
              <a:pPr fontAlgn="base">
                <a:spcBef>
                  <a:spcPct val="0"/>
                </a:spcBef>
                <a:spcAft>
                  <a:spcPct val="0"/>
                </a:spcAft>
                <a:defRPr/>
              </a:pPr>
              <a:t>‹#›</a:t>
            </a:fld>
            <a:endParaRPr lang="en-US">
              <a:latin typeface="Trump Mediaeval" charset="0"/>
              <a:ea typeface="MS PGothic" pitchFamily="34" charset="-128"/>
            </a:endParaRPr>
          </a:p>
        </p:txBody>
      </p:sp>
    </p:spTree>
    <p:extLst>
      <p:ext uri="{BB962C8B-B14F-4D97-AF65-F5344CB8AC3E}">
        <p14:creationId xmlns:p14="http://schemas.microsoft.com/office/powerpoint/2010/main" val="324307796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Lst>
  <p:timing>
    <p:tnLst>
      <p:par>
        <p:cTn id="1" dur="indefinite" restart="never" nodeType="tmRoot"/>
      </p:par>
    </p:tnLst>
  </p:timing>
  <p:hf sldNum="0" hdr="0" ftr="0" dt="0"/>
  <p:txStyles>
    <p:titleStyle>
      <a:lvl1pPr algn="l" rtl="0" fontAlgn="base">
        <a:spcBef>
          <a:spcPct val="0"/>
        </a:spcBef>
        <a:spcAft>
          <a:spcPct val="0"/>
        </a:spcAft>
        <a:defRPr sz="4000" kern="1200" spc="-100">
          <a:solidFill>
            <a:schemeClr val="tx2"/>
          </a:solidFill>
          <a:latin typeface="+mj-lt"/>
          <a:ea typeface="+mj-ea"/>
          <a:cs typeface="+mj-cs"/>
        </a:defRPr>
      </a:lvl1pPr>
      <a:lvl2pPr algn="l" rtl="0" fontAlgn="base">
        <a:spcBef>
          <a:spcPct val="0"/>
        </a:spcBef>
        <a:spcAft>
          <a:spcPct val="0"/>
        </a:spcAft>
        <a:defRPr sz="4000">
          <a:solidFill>
            <a:schemeClr val="tx2"/>
          </a:solidFill>
          <a:latin typeface="Arial" pitchFamily="34" charset="0"/>
        </a:defRPr>
      </a:lvl2pPr>
      <a:lvl3pPr algn="l" rtl="0" fontAlgn="base">
        <a:spcBef>
          <a:spcPct val="0"/>
        </a:spcBef>
        <a:spcAft>
          <a:spcPct val="0"/>
        </a:spcAft>
        <a:defRPr sz="4000">
          <a:solidFill>
            <a:schemeClr val="tx2"/>
          </a:solidFill>
          <a:latin typeface="Arial" pitchFamily="34" charset="0"/>
        </a:defRPr>
      </a:lvl3pPr>
      <a:lvl4pPr algn="l" rtl="0" fontAlgn="base">
        <a:spcBef>
          <a:spcPct val="0"/>
        </a:spcBef>
        <a:spcAft>
          <a:spcPct val="0"/>
        </a:spcAft>
        <a:defRPr sz="4000">
          <a:solidFill>
            <a:schemeClr val="tx2"/>
          </a:solidFill>
          <a:latin typeface="Arial" pitchFamily="34" charset="0"/>
        </a:defRPr>
      </a:lvl4pPr>
      <a:lvl5pPr algn="l" rtl="0" fontAlgn="base">
        <a:spcBef>
          <a:spcPct val="0"/>
        </a:spcBef>
        <a:spcAft>
          <a:spcPct val="0"/>
        </a:spcAft>
        <a:defRPr sz="4000">
          <a:solidFill>
            <a:schemeClr val="tx2"/>
          </a:solidFill>
          <a:latin typeface="Arial" pitchFamily="34" charset="0"/>
        </a:defRPr>
      </a:lvl5pPr>
      <a:lvl6pPr marL="457200" algn="l" rtl="0" fontAlgn="base">
        <a:spcBef>
          <a:spcPct val="0"/>
        </a:spcBef>
        <a:spcAft>
          <a:spcPct val="0"/>
        </a:spcAft>
        <a:defRPr sz="4000">
          <a:solidFill>
            <a:schemeClr val="tx2"/>
          </a:solidFill>
          <a:latin typeface="Arial" pitchFamily="34" charset="0"/>
        </a:defRPr>
      </a:lvl6pPr>
      <a:lvl7pPr marL="914400" algn="l" rtl="0" fontAlgn="base">
        <a:spcBef>
          <a:spcPct val="0"/>
        </a:spcBef>
        <a:spcAft>
          <a:spcPct val="0"/>
        </a:spcAft>
        <a:defRPr sz="4000">
          <a:solidFill>
            <a:schemeClr val="tx2"/>
          </a:solidFill>
          <a:latin typeface="Arial" pitchFamily="34" charset="0"/>
        </a:defRPr>
      </a:lvl7pPr>
      <a:lvl8pPr marL="1371600" algn="l" rtl="0" fontAlgn="base">
        <a:spcBef>
          <a:spcPct val="0"/>
        </a:spcBef>
        <a:spcAft>
          <a:spcPct val="0"/>
        </a:spcAft>
        <a:defRPr sz="4000">
          <a:solidFill>
            <a:schemeClr val="tx2"/>
          </a:solidFill>
          <a:latin typeface="Arial" pitchFamily="34" charset="0"/>
        </a:defRPr>
      </a:lvl8pPr>
      <a:lvl9pPr marL="1828800" algn="l" rtl="0" fontAlgn="base">
        <a:spcBef>
          <a:spcPct val="0"/>
        </a:spcBef>
        <a:spcAft>
          <a:spcPct val="0"/>
        </a:spcAft>
        <a:defRPr sz="4000">
          <a:solidFill>
            <a:schemeClr val="tx2"/>
          </a:solidFill>
          <a:latin typeface="Arial" pitchFamily="34" charset="0"/>
        </a:defRPr>
      </a:lvl9pPr>
    </p:titleStyle>
    <p:bodyStyle>
      <a:lvl1pPr marL="182563" indent="-182563" algn="l" rtl="0" fontAlgn="base">
        <a:spcBef>
          <a:spcPct val="20000"/>
        </a:spcBef>
        <a:spcAft>
          <a:spcPct val="0"/>
        </a:spcAft>
        <a:buClr>
          <a:schemeClr val="accent1"/>
        </a:buClr>
        <a:buSzPct val="85000"/>
        <a:buFont typeface="Arial" pitchFamily="34" charset="0"/>
        <a:buChar char="•"/>
        <a:defRPr sz="2400" kern="1200">
          <a:solidFill>
            <a:schemeClr val="tx1"/>
          </a:solidFill>
          <a:latin typeface="+mn-lt"/>
          <a:ea typeface="+mn-ea"/>
          <a:cs typeface="+mn-cs"/>
        </a:defRPr>
      </a:lvl1pPr>
      <a:lvl2pPr marL="457200" indent="-182563" algn="l" rtl="0" fontAlgn="base">
        <a:spcBef>
          <a:spcPct val="20000"/>
        </a:spcBef>
        <a:spcAft>
          <a:spcPct val="0"/>
        </a:spcAft>
        <a:buClr>
          <a:schemeClr val="accent1"/>
        </a:buClr>
        <a:buSzPct val="85000"/>
        <a:buFont typeface="Arial" pitchFamily="34" charset="0"/>
        <a:buChar char="•"/>
        <a:defRPr sz="2000" kern="1200">
          <a:solidFill>
            <a:schemeClr val="tx1"/>
          </a:solidFill>
          <a:latin typeface="+mn-lt"/>
          <a:ea typeface="+mn-ea"/>
          <a:cs typeface="+mn-cs"/>
        </a:defRPr>
      </a:lvl2pPr>
      <a:lvl3pPr marL="730250" indent="-182563" algn="l" rtl="0" fontAlgn="base">
        <a:spcBef>
          <a:spcPct val="20000"/>
        </a:spcBef>
        <a:spcAft>
          <a:spcPct val="0"/>
        </a:spcAft>
        <a:buClr>
          <a:schemeClr val="accent1"/>
        </a:buClr>
        <a:buSzPct val="90000"/>
        <a:buFont typeface="Arial" pitchFamily="34" charset="0"/>
        <a:buChar char="•"/>
        <a:defRPr kern="1200">
          <a:solidFill>
            <a:schemeClr val="tx1"/>
          </a:solidFill>
          <a:latin typeface="+mn-lt"/>
          <a:ea typeface="+mn-ea"/>
          <a:cs typeface="+mn-cs"/>
        </a:defRPr>
      </a:lvl3pPr>
      <a:lvl4pPr marL="1004888" indent="-182563" algn="l" rtl="0" fontAlgn="base">
        <a:spcBef>
          <a:spcPct val="20000"/>
        </a:spcBef>
        <a:spcAft>
          <a:spcPct val="0"/>
        </a:spcAft>
        <a:buClr>
          <a:schemeClr val="accent1"/>
        </a:buClr>
        <a:buFont typeface="Arial" pitchFamily="34" charset="0"/>
        <a:buChar char="•"/>
        <a:defRPr sz="1600" kern="1200">
          <a:solidFill>
            <a:schemeClr val="tx1"/>
          </a:solidFill>
          <a:latin typeface="+mn-lt"/>
          <a:ea typeface="+mn-ea"/>
          <a:cs typeface="+mn-cs"/>
        </a:defRPr>
      </a:lvl4pPr>
      <a:lvl5pPr marL="1187450" indent="-136525" algn="l" rtl="0" fontAlgn="base">
        <a:spcBef>
          <a:spcPct val="20000"/>
        </a:spcBef>
        <a:spcAft>
          <a:spcPct val="0"/>
        </a:spcAft>
        <a:buClr>
          <a:schemeClr val="accent1"/>
        </a:buClr>
        <a:buSzPct val="100000"/>
        <a:buFont typeface="Arial" pitchFamily="34" charset="0"/>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47.jpeg"/><Relationship Id="rId2" Type="http://schemas.openxmlformats.org/officeDocument/2006/relationships/image" Target="../media/image46.jpeg"/><Relationship Id="rId1" Type="http://schemas.openxmlformats.org/officeDocument/2006/relationships/slideLayout" Target="../slideLayouts/slideLayout2.xml"/><Relationship Id="rId4" Type="http://schemas.openxmlformats.org/officeDocument/2006/relationships/image" Target="../media/image48.jpe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 Id="rId9" Type="http://schemas.openxmlformats.org/officeDocument/2006/relationships/image" Target="../media/image9.jpe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16.jpeg"/><Relationship Id="rId3" Type="http://schemas.openxmlformats.org/officeDocument/2006/relationships/image" Target="../media/image11.jpeg"/><Relationship Id="rId7" Type="http://schemas.openxmlformats.org/officeDocument/2006/relationships/image" Target="../media/image15.jpeg"/><Relationship Id="rId2" Type="http://schemas.openxmlformats.org/officeDocument/2006/relationships/image" Target="../media/image10.jpeg"/><Relationship Id="rId1" Type="http://schemas.openxmlformats.org/officeDocument/2006/relationships/slideLayout" Target="../slideLayouts/slideLayout2.xml"/><Relationship Id="rId6" Type="http://schemas.openxmlformats.org/officeDocument/2006/relationships/image" Target="../media/image14.jpeg"/><Relationship Id="rId5" Type="http://schemas.openxmlformats.org/officeDocument/2006/relationships/image" Target="../media/image13.jpeg"/><Relationship Id="rId10" Type="http://schemas.openxmlformats.org/officeDocument/2006/relationships/image" Target="../media/image18.jpeg"/><Relationship Id="rId4" Type="http://schemas.openxmlformats.org/officeDocument/2006/relationships/image" Target="../media/image12.jpeg"/><Relationship Id="rId9" Type="http://schemas.openxmlformats.org/officeDocument/2006/relationships/image" Target="../media/image17.jpeg"/></Relationships>
</file>

<file path=ppt/slides/_rels/slide6.xml.rels><?xml version="1.0" encoding="UTF-8" standalone="yes"?>
<Relationships xmlns="http://schemas.openxmlformats.org/package/2006/relationships"><Relationship Id="rId3" Type="http://schemas.openxmlformats.org/officeDocument/2006/relationships/image" Target="../media/image20.jpeg"/><Relationship Id="rId7" Type="http://schemas.openxmlformats.org/officeDocument/2006/relationships/image" Target="../media/image24.jpeg"/><Relationship Id="rId2" Type="http://schemas.openxmlformats.org/officeDocument/2006/relationships/image" Target="../media/image19.jpeg"/><Relationship Id="rId1" Type="http://schemas.openxmlformats.org/officeDocument/2006/relationships/slideLayout" Target="../slideLayouts/slideLayout2.xml"/><Relationship Id="rId6" Type="http://schemas.openxmlformats.org/officeDocument/2006/relationships/image" Target="../media/image23.jpeg"/><Relationship Id="rId5" Type="http://schemas.openxmlformats.org/officeDocument/2006/relationships/image" Target="../media/image22.jpeg"/><Relationship Id="rId4" Type="http://schemas.openxmlformats.org/officeDocument/2006/relationships/image" Target="../media/image21.jpeg"/></Relationships>
</file>

<file path=ppt/slides/_rels/slide7.xml.rels><?xml version="1.0" encoding="UTF-8" standalone="yes"?>
<Relationships xmlns="http://schemas.openxmlformats.org/package/2006/relationships"><Relationship Id="rId8" Type="http://schemas.openxmlformats.org/officeDocument/2006/relationships/image" Target="../media/image31.jpeg"/><Relationship Id="rId3" Type="http://schemas.openxmlformats.org/officeDocument/2006/relationships/image" Target="../media/image26.jpeg"/><Relationship Id="rId7" Type="http://schemas.openxmlformats.org/officeDocument/2006/relationships/image" Target="../media/image30.jpeg"/><Relationship Id="rId2" Type="http://schemas.openxmlformats.org/officeDocument/2006/relationships/image" Target="../media/image25.jpeg"/><Relationship Id="rId1" Type="http://schemas.openxmlformats.org/officeDocument/2006/relationships/slideLayout" Target="../slideLayouts/slideLayout2.xml"/><Relationship Id="rId6" Type="http://schemas.openxmlformats.org/officeDocument/2006/relationships/image" Target="../media/image29.jpeg"/><Relationship Id="rId5" Type="http://schemas.openxmlformats.org/officeDocument/2006/relationships/image" Target="../media/image28.jpeg"/><Relationship Id="rId4" Type="http://schemas.openxmlformats.org/officeDocument/2006/relationships/image" Target="../media/image27.jpeg"/></Relationships>
</file>

<file path=ppt/slides/_rels/slide8.xml.rels><?xml version="1.0" encoding="UTF-8" standalone="yes"?>
<Relationships xmlns="http://schemas.openxmlformats.org/package/2006/relationships"><Relationship Id="rId8" Type="http://schemas.openxmlformats.org/officeDocument/2006/relationships/image" Target="../media/image38.jpeg"/><Relationship Id="rId13" Type="http://schemas.openxmlformats.org/officeDocument/2006/relationships/image" Target="../media/image43.jpeg"/><Relationship Id="rId3" Type="http://schemas.openxmlformats.org/officeDocument/2006/relationships/image" Target="../media/image33.jpeg"/><Relationship Id="rId7" Type="http://schemas.openxmlformats.org/officeDocument/2006/relationships/image" Target="../media/image37.jpeg"/><Relationship Id="rId12" Type="http://schemas.openxmlformats.org/officeDocument/2006/relationships/image" Target="../media/image42.jpeg"/><Relationship Id="rId2" Type="http://schemas.openxmlformats.org/officeDocument/2006/relationships/image" Target="../media/image32.jpeg"/><Relationship Id="rId1" Type="http://schemas.openxmlformats.org/officeDocument/2006/relationships/slideLayout" Target="../slideLayouts/slideLayout2.xml"/><Relationship Id="rId6" Type="http://schemas.openxmlformats.org/officeDocument/2006/relationships/image" Target="../media/image36.jpeg"/><Relationship Id="rId11" Type="http://schemas.openxmlformats.org/officeDocument/2006/relationships/image" Target="../media/image41.jpeg"/><Relationship Id="rId5" Type="http://schemas.openxmlformats.org/officeDocument/2006/relationships/image" Target="../media/image35.jpeg"/><Relationship Id="rId15" Type="http://schemas.openxmlformats.org/officeDocument/2006/relationships/image" Target="../media/image45.jpeg"/><Relationship Id="rId10" Type="http://schemas.openxmlformats.org/officeDocument/2006/relationships/image" Target="../media/image40.jpeg"/><Relationship Id="rId4" Type="http://schemas.openxmlformats.org/officeDocument/2006/relationships/image" Target="../media/image34.jpeg"/><Relationship Id="rId9" Type="http://schemas.openxmlformats.org/officeDocument/2006/relationships/image" Target="../media/image39.jpeg"/><Relationship Id="rId14" Type="http://schemas.openxmlformats.org/officeDocument/2006/relationships/image" Target="../media/image44.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6914" name="AutoShape 2"/>
          <p:cNvSpPr>
            <a:spLocks noGrp="1" noChangeArrowheads="1"/>
          </p:cNvSpPr>
          <p:nvPr>
            <p:ph type="title"/>
          </p:nvPr>
        </p:nvSpPr>
        <p:spPr>
          <a:xfrm>
            <a:off x="914400" y="228600"/>
            <a:ext cx="7313613" cy="2362200"/>
          </a:xfrm>
        </p:spPr>
        <p:txBody>
          <a:bodyPr>
            <a:normAutofit fontScale="90000"/>
          </a:bodyPr>
          <a:lstStyle/>
          <a:p>
            <a:pPr algn="ctr" fontAlgn="auto">
              <a:spcAft>
                <a:spcPts val="0"/>
              </a:spcAft>
              <a:defRPr/>
            </a:pPr>
            <a:r>
              <a:rPr lang="en-US" dirty="0" smtClean="0"/>
              <a:t>Fundamentals of Industrial Hygiene</a:t>
            </a:r>
            <a:br>
              <a:rPr lang="en-US" dirty="0" smtClean="0"/>
            </a:br>
            <a:r>
              <a:rPr lang="en-US" dirty="0" smtClean="0"/>
              <a:t>6</a:t>
            </a:r>
            <a:r>
              <a:rPr lang="en-US" baseline="30000" dirty="0" smtClean="0"/>
              <a:t>th</a:t>
            </a:r>
            <a:r>
              <a:rPr lang="en-US" dirty="0" smtClean="0"/>
              <a:t> Edition</a:t>
            </a:r>
            <a:br>
              <a:rPr lang="en-US" dirty="0" smtClean="0"/>
            </a:br>
            <a:r>
              <a:rPr lang="en-US" sz="2000" dirty="0" smtClean="0"/>
              <a:t/>
            </a:r>
            <a:br>
              <a:rPr lang="en-US" sz="2000" dirty="0" smtClean="0"/>
            </a:br>
            <a:endParaRPr lang="en-US" sz="2000" dirty="0" smtClean="0"/>
          </a:p>
        </p:txBody>
      </p:sp>
      <p:sp>
        <p:nvSpPr>
          <p:cNvPr id="14339" name="Rectangle 4"/>
          <p:cNvSpPr>
            <a:spLocks noGrp="1" noChangeArrowheads="1"/>
          </p:cNvSpPr>
          <p:nvPr>
            <p:ph sz="half" idx="1"/>
          </p:nvPr>
        </p:nvSpPr>
        <p:spPr>
          <a:xfrm>
            <a:off x="457200" y="2209800"/>
            <a:ext cx="8229600" cy="3429000"/>
          </a:xfrm>
        </p:spPr>
        <p:txBody>
          <a:bodyPr/>
          <a:lstStyle/>
          <a:p>
            <a:pPr marL="3175" indent="4763" algn="ctr">
              <a:buFontTx/>
              <a:buNone/>
            </a:pPr>
            <a:endParaRPr lang="en-US" b="1" dirty="0">
              <a:solidFill>
                <a:srgbClr val="000000"/>
              </a:solidFill>
              <a:latin typeface="+mj-lt"/>
            </a:endParaRPr>
          </a:p>
          <a:p>
            <a:pPr marL="3175" indent="4763" algn="ctr">
              <a:buFontTx/>
              <a:buNone/>
            </a:pPr>
            <a:r>
              <a:rPr lang="en-US" b="1" dirty="0" smtClean="0">
                <a:solidFill>
                  <a:srgbClr val="000000"/>
                </a:solidFill>
                <a:latin typeface="+mj-lt"/>
              </a:rPr>
              <a:t>Chapter 14</a:t>
            </a:r>
            <a:r>
              <a:rPr lang="en-US" dirty="0" smtClean="0">
                <a:solidFill>
                  <a:srgbClr val="000000"/>
                </a:solidFill>
                <a:latin typeface="+mj-lt"/>
              </a:rPr>
              <a:t>:</a:t>
            </a:r>
          </a:p>
          <a:p>
            <a:pPr marL="3175" indent="4763" algn="ctr">
              <a:buFontTx/>
              <a:buNone/>
            </a:pPr>
            <a:r>
              <a:rPr lang="en-US" dirty="0" smtClean="0">
                <a:solidFill>
                  <a:srgbClr val="000000"/>
                </a:solidFill>
                <a:latin typeface="+mj-lt"/>
              </a:rPr>
              <a:t>Biological Hazards</a:t>
            </a:r>
            <a:endParaRPr lang="en-US" dirty="0" smtClean="0">
              <a:latin typeface="+mj-lt"/>
            </a:endParaRPr>
          </a:p>
          <a:p>
            <a:pPr marL="3175" indent="4763" algn="ctr">
              <a:buFontTx/>
              <a:buNone/>
            </a:pPr>
            <a:endParaRPr lang="en-US" sz="1600" dirty="0" smtClean="0">
              <a:solidFill>
                <a:srgbClr val="000000"/>
              </a:solidFill>
              <a:latin typeface="Calibri" pitchFamily="34" charset="0"/>
            </a:endParaRPr>
          </a:p>
          <a:p>
            <a:pPr marL="3175" indent="4763" algn="ctr">
              <a:buFontTx/>
              <a:buNone/>
            </a:pPr>
            <a:endParaRPr lang="en-US" sz="1600" dirty="0" smtClean="0">
              <a:solidFill>
                <a:srgbClr val="000000"/>
              </a:solidFill>
              <a:latin typeface="Calibri" pitchFamily="34" charset="0"/>
            </a:endParaRPr>
          </a:p>
          <a:p>
            <a:pPr marL="3175" indent="4763" algn="ctr">
              <a:buFontTx/>
              <a:buNone/>
            </a:pPr>
            <a:r>
              <a:rPr lang="en-US" sz="1600" dirty="0" smtClean="0"/>
              <a:t>Compiled by Dr. Katy Ellis, </a:t>
            </a:r>
          </a:p>
          <a:p>
            <a:pPr marL="3175" indent="4763" algn="ctr">
              <a:buFontTx/>
              <a:buNone/>
            </a:pPr>
            <a:r>
              <a:rPr lang="fr-FR" sz="1600" dirty="0" err="1" smtClean="0"/>
              <a:t>Northeastern</a:t>
            </a:r>
            <a:r>
              <a:rPr lang="fr-FR" sz="1600" dirty="0" smtClean="0"/>
              <a:t> State </a:t>
            </a:r>
            <a:r>
              <a:rPr lang="fr-FR" sz="1600" dirty="0" err="1" smtClean="0"/>
              <a:t>University</a:t>
            </a:r>
            <a:endParaRPr lang="fr-FR" sz="1600" dirty="0" smtClean="0"/>
          </a:p>
        </p:txBody>
      </p:sp>
    </p:spTree>
    <p:extLst>
      <p:ext uri="{BB962C8B-B14F-4D97-AF65-F5344CB8AC3E}">
        <p14:creationId xmlns:p14="http://schemas.microsoft.com/office/powerpoint/2010/main" val="23030104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792162"/>
          </a:xfrm>
        </p:spPr>
        <p:txBody>
          <a:bodyPr>
            <a:noAutofit/>
          </a:bodyPr>
          <a:lstStyle/>
          <a:p>
            <a:r>
              <a:rPr lang="en-US" dirty="0" smtClean="0"/>
              <a:t>Biological Hazard Identification</a:t>
            </a:r>
            <a:endParaRPr lang="en-US" dirty="0"/>
          </a:p>
        </p:txBody>
      </p:sp>
      <p:sp>
        <p:nvSpPr>
          <p:cNvPr id="3" name="Content Placeholder 2"/>
          <p:cNvSpPr>
            <a:spLocks noGrp="1"/>
          </p:cNvSpPr>
          <p:nvPr>
            <p:ph idx="1"/>
          </p:nvPr>
        </p:nvSpPr>
        <p:spPr>
          <a:xfrm>
            <a:off x="533400" y="1676400"/>
            <a:ext cx="8229600" cy="3859213"/>
          </a:xfrm>
        </p:spPr>
        <p:txBody>
          <a:bodyPr>
            <a:normAutofit/>
          </a:bodyPr>
          <a:lstStyle/>
          <a:p>
            <a:r>
              <a:rPr lang="en-US" dirty="0"/>
              <a:t>Microorganisms are a diverse group of microscopic organisms that includes bacteria, fungi, algae, protozoa, viruses, and prions. (Prions are the “critters” responsible for mad cow disease.)  In addition to their ability to produce infectious diseases, microorganisms such as fungi produce spores capable of causing allergic reactions, or worse (anthrax) among workers.</a:t>
            </a:r>
          </a:p>
        </p:txBody>
      </p:sp>
    </p:spTree>
    <p:extLst>
      <p:ext uri="{BB962C8B-B14F-4D97-AF65-F5344CB8AC3E}">
        <p14:creationId xmlns:p14="http://schemas.microsoft.com/office/powerpoint/2010/main" val="29102470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92162"/>
          </a:xfrm>
        </p:spPr>
        <p:txBody>
          <a:bodyPr>
            <a:normAutofit/>
          </a:bodyPr>
          <a:lstStyle/>
          <a:p>
            <a:r>
              <a:rPr lang="en-US" dirty="0" smtClean="0"/>
              <a:t>Infection</a:t>
            </a:r>
            <a:endParaRPr lang="en-US" dirty="0"/>
          </a:p>
        </p:txBody>
      </p:sp>
      <p:sp>
        <p:nvSpPr>
          <p:cNvPr id="3" name="Content Placeholder 2"/>
          <p:cNvSpPr>
            <a:spLocks noGrp="1"/>
          </p:cNvSpPr>
          <p:nvPr>
            <p:ph idx="1"/>
          </p:nvPr>
        </p:nvSpPr>
        <p:spPr>
          <a:xfrm>
            <a:off x="457200" y="1524000"/>
            <a:ext cx="8229600" cy="4495800"/>
          </a:xfrm>
        </p:spPr>
        <p:txBody>
          <a:bodyPr>
            <a:normAutofit/>
          </a:bodyPr>
          <a:lstStyle/>
          <a:p>
            <a:pPr hangingPunct="0"/>
            <a:r>
              <a:rPr lang="en-US" dirty="0"/>
              <a:t>Infection is a general term applied to invasion of the body by microorganisms such as bacteria, protozoa, and the larval forms of multi-cellular organisms.  It is further defined as an invasion of the body by pathogenic microorganisms and the reaction of the tissues to their presence and to the toxins generated by them.</a:t>
            </a:r>
          </a:p>
          <a:p>
            <a:pPr hangingPunct="0"/>
            <a:r>
              <a:rPr lang="en-US" dirty="0"/>
              <a:t>Individuals harboring communicable infectious agents without exhibiting signs of disease are called carriers.  They can be a source of infection in co-workers, especially if the agent is transmitted by the aerosol route, as with measles or tuberculosis</a:t>
            </a:r>
            <a:r>
              <a:rPr lang="en-US" dirty="0" smtClean="0"/>
              <a:t>.</a:t>
            </a:r>
            <a:endParaRPr lang="en-US" dirty="0"/>
          </a:p>
        </p:txBody>
      </p:sp>
    </p:spTree>
    <p:extLst>
      <p:ext uri="{BB962C8B-B14F-4D97-AF65-F5344CB8AC3E}">
        <p14:creationId xmlns:p14="http://schemas.microsoft.com/office/powerpoint/2010/main" val="9064312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Infection (cont.)</a:t>
            </a:r>
            <a:endParaRPr lang="en-US" dirty="0"/>
          </a:p>
        </p:txBody>
      </p:sp>
      <p:sp>
        <p:nvSpPr>
          <p:cNvPr id="3" name="Content Placeholder 2"/>
          <p:cNvSpPr>
            <a:spLocks noGrp="1"/>
          </p:cNvSpPr>
          <p:nvPr>
            <p:ph idx="1"/>
          </p:nvPr>
        </p:nvSpPr>
        <p:spPr/>
        <p:txBody>
          <a:bodyPr>
            <a:normAutofit lnSpcReduction="10000"/>
          </a:bodyPr>
          <a:lstStyle/>
          <a:p>
            <a:r>
              <a:rPr lang="en-US" dirty="0"/>
              <a:t>Infections from microorganisms not normally found in or on the human body, but which gain entrance from the environment, are called exogenous infections. (The opposite of which is endogenous infections.)  </a:t>
            </a:r>
          </a:p>
          <a:p>
            <a:r>
              <a:rPr lang="en-US" dirty="0"/>
              <a:t>These agents gain entry into the host by inhalation, indirect or direct contact, penetration, or ingestion.  </a:t>
            </a:r>
          </a:p>
          <a:p>
            <a:r>
              <a:rPr lang="en-US" dirty="0"/>
              <a:t>Some agents routinely cause disease in health adult humans, whereas others known as opportunists require special circumstances of lowered host defense or overwhelming dose of exposure.  </a:t>
            </a:r>
          </a:p>
          <a:p>
            <a:r>
              <a:rPr lang="en-US" b="1" dirty="0"/>
              <a:t>The end result depends on the virulence of the agent, the route of infection, and the relative immunity and health of the host.</a:t>
            </a:r>
            <a:endParaRPr lang="en-US" dirty="0"/>
          </a:p>
          <a:p>
            <a:endParaRPr lang="en-US" dirty="0"/>
          </a:p>
        </p:txBody>
      </p:sp>
    </p:spTree>
    <p:extLst>
      <p:ext uri="{BB962C8B-B14F-4D97-AF65-F5344CB8AC3E}">
        <p14:creationId xmlns:p14="http://schemas.microsoft.com/office/powerpoint/2010/main" val="14128747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44562"/>
          </a:xfrm>
        </p:spPr>
        <p:txBody>
          <a:bodyPr>
            <a:noAutofit/>
          </a:bodyPr>
          <a:lstStyle/>
          <a:p>
            <a:r>
              <a:rPr lang="en-US" dirty="0" smtClean="0"/>
              <a:t>Work-Associated Infections</a:t>
            </a:r>
            <a:endParaRPr lang="en-US" dirty="0"/>
          </a:p>
        </p:txBody>
      </p:sp>
      <p:sp>
        <p:nvSpPr>
          <p:cNvPr id="3" name="Content Placeholder 2"/>
          <p:cNvSpPr>
            <a:spLocks noGrp="1"/>
          </p:cNvSpPr>
          <p:nvPr>
            <p:ph idx="1"/>
          </p:nvPr>
        </p:nvSpPr>
        <p:spPr>
          <a:xfrm>
            <a:off x="457200" y="1447800"/>
            <a:ext cx="8229600" cy="4648200"/>
          </a:xfrm>
        </p:spPr>
        <p:txBody>
          <a:bodyPr>
            <a:noAutofit/>
          </a:bodyPr>
          <a:lstStyle/>
          <a:p>
            <a:pPr hangingPunct="0"/>
            <a:r>
              <a:rPr lang="en-US" sz="2000" dirty="0" smtClean="0"/>
              <a:t>Defining </a:t>
            </a:r>
            <a:r>
              <a:rPr lang="en-US" sz="2000" dirty="0"/>
              <a:t>the event or illness/infection, determining the population at risk, establishing the factors affecting exposure, and developing intervention controls are all part of the process to prevent occurrence or recurrence of infections. </a:t>
            </a:r>
            <a:endParaRPr lang="en-US" sz="2000" dirty="0" smtClean="0"/>
          </a:p>
          <a:p>
            <a:r>
              <a:rPr lang="en-US" sz="2000" dirty="0" smtClean="0"/>
              <a:t>The </a:t>
            </a:r>
            <a:r>
              <a:rPr lang="en-US" sz="2000" dirty="0"/>
              <a:t>Sulkin and Pike surveys </a:t>
            </a:r>
            <a:r>
              <a:rPr lang="en-US" sz="2000" dirty="0" smtClean="0"/>
              <a:t>revealed </a:t>
            </a:r>
            <a:r>
              <a:rPr lang="en-US" sz="2000" dirty="0"/>
              <a:t>the most common routes of </a:t>
            </a:r>
            <a:r>
              <a:rPr lang="en-US" sz="2000" dirty="0" smtClean="0"/>
              <a:t>exposure:</a:t>
            </a:r>
          </a:p>
          <a:p>
            <a:pPr lvl="1"/>
            <a:r>
              <a:rPr lang="en-US" sz="1800" dirty="0" smtClean="0"/>
              <a:t>percutaneous </a:t>
            </a:r>
            <a:r>
              <a:rPr lang="en-US" sz="1800" dirty="0"/>
              <a:t>inoculation (needles/syringes, cuts or abrasions from contaminated items, and animal </a:t>
            </a:r>
            <a:r>
              <a:rPr lang="en-US" sz="1800" dirty="0" smtClean="0"/>
              <a:t>bits);</a:t>
            </a:r>
          </a:p>
          <a:p>
            <a:pPr lvl="1"/>
            <a:r>
              <a:rPr lang="en-US" sz="1800" dirty="0" smtClean="0"/>
              <a:t>inhalation </a:t>
            </a:r>
            <a:r>
              <a:rPr lang="en-US" sz="1800" dirty="0"/>
              <a:t>of aerosols generated by accidents or by work practices and </a:t>
            </a:r>
            <a:r>
              <a:rPr lang="en-US" sz="1800" dirty="0" smtClean="0"/>
              <a:t>procedures;</a:t>
            </a:r>
          </a:p>
          <a:p>
            <a:pPr lvl="1"/>
            <a:r>
              <a:rPr lang="en-US" sz="1800" dirty="0" smtClean="0"/>
              <a:t>contact </a:t>
            </a:r>
            <a:r>
              <a:rPr lang="en-US" sz="1800" dirty="0"/>
              <a:t>between mucous membranes and contaminated material (hands and </a:t>
            </a:r>
            <a:r>
              <a:rPr lang="en-US" sz="1800" dirty="0" smtClean="0"/>
              <a:t>surfaces) and;</a:t>
            </a:r>
          </a:p>
          <a:p>
            <a:pPr lvl="1"/>
            <a:r>
              <a:rPr lang="en-US" sz="1800" dirty="0" smtClean="0"/>
              <a:t> </a:t>
            </a:r>
            <a:r>
              <a:rPr lang="en-US" sz="1800" dirty="0"/>
              <a:t>ingestion. </a:t>
            </a:r>
            <a:endParaRPr lang="en-US" sz="1800" dirty="0" smtClean="0"/>
          </a:p>
          <a:p>
            <a:r>
              <a:rPr lang="en-US" sz="2000" dirty="0" smtClean="0"/>
              <a:t>People </a:t>
            </a:r>
            <a:r>
              <a:rPr lang="en-US" sz="2000" dirty="0"/>
              <a:t>engaged in research activities acquired the greatest number of infections.</a:t>
            </a:r>
          </a:p>
        </p:txBody>
      </p:sp>
    </p:spTree>
    <p:extLst>
      <p:ext uri="{BB962C8B-B14F-4D97-AF65-F5344CB8AC3E}">
        <p14:creationId xmlns:p14="http://schemas.microsoft.com/office/powerpoint/2010/main" val="15244762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73162"/>
          </a:xfrm>
        </p:spPr>
        <p:txBody>
          <a:bodyPr>
            <a:normAutofit/>
          </a:bodyPr>
          <a:lstStyle/>
          <a:p>
            <a:r>
              <a:rPr lang="en-US" dirty="0" smtClean="0"/>
              <a:t>Potentially Hazardous Workplaces</a:t>
            </a:r>
            <a:endParaRPr lang="en-US" dirty="0"/>
          </a:p>
        </p:txBody>
      </p:sp>
      <p:sp>
        <p:nvSpPr>
          <p:cNvPr id="3" name="Content Placeholder 2"/>
          <p:cNvSpPr>
            <a:spLocks noGrp="1"/>
          </p:cNvSpPr>
          <p:nvPr>
            <p:ph idx="1"/>
          </p:nvPr>
        </p:nvSpPr>
        <p:spPr>
          <a:xfrm>
            <a:off x="381000" y="1524000"/>
            <a:ext cx="8229600" cy="4678363"/>
          </a:xfrm>
        </p:spPr>
        <p:txBody>
          <a:bodyPr>
            <a:normAutofit/>
          </a:bodyPr>
          <a:lstStyle/>
          <a:p>
            <a:r>
              <a:rPr lang="en-US" dirty="0"/>
              <a:t>Although most pathogenic microorganisms have the potential to cause occupationally acquired </a:t>
            </a:r>
            <a:r>
              <a:rPr lang="en-US" dirty="0" smtClean="0"/>
              <a:t>infections</a:t>
            </a:r>
            <a:r>
              <a:rPr lang="en-US" dirty="0"/>
              <a:t> </a:t>
            </a:r>
            <a:r>
              <a:rPr lang="en-US" dirty="0" smtClean="0"/>
              <a:t>the following can reduce incidence:</a:t>
            </a:r>
          </a:p>
          <a:p>
            <a:pPr lvl="1"/>
            <a:r>
              <a:rPr lang="en-US" dirty="0" smtClean="0"/>
              <a:t>knowledge </a:t>
            </a:r>
            <a:r>
              <a:rPr lang="en-US" dirty="0"/>
              <a:t>of the </a:t>
            </a:r>
            <a:r>
              <a:rPr lang="en-US" dirty="0" smtClean="0"/>
              <a:t>hazard</a:t>
            </a:r>
          </a:p>
          <a:p>
            <a:pPr lvl="1"/>
            <a:r>
              <a:rPr lang="en-US" dirty="0" smtClean="0"/>
              <a:t>containment practices and</a:t>
            </a:r>
          </a:p>
          <a:p>
            <a:pPr lvl="1"/>
            <a:r>
              <a:rPr lang="en-US" dirty="0" smtClean="0"/>
              <a:t>preventive </a:t>
            </a:r>
            <a:r>
              <a:rPr lang="en-US" dirty="0"/>
              <a:t>therapeutic measures </a:t>
            </a:r>
            <a:r>
              <a:rPr lang="en-US" dirty="0" smtClean="0"/>
              <a:t>(e.g., vaccines)</a:t>
            </a:r>
          </a:p>
          <a:p>
            <a:r>
              <a:rPr lang="en-US" dirty="0" smtClean="0"/>
              <a:t>In </a:t>
            </a:r>
            <a:r>
              <a:rPr lang="en-US" dirty="0"/>
              <a:t>workplaces where awareness of the hazard is high and the potential risk is </a:t>
            </a:r>
            <a:r>
              <a:rPr lang="en-US" dirty="0" smtClean="0"/>
              <a:t>understood (laboratories), </a:t>
            </a:r>
            <a:r>
              <a:rPr lang="en-US" dirty="0"/>
              <a:t>compliance with control practices minimizes exposure.  </a:t>
            </a:r>
            <a:endParaRPr lang="en-US" dirty="0" smtClean="0"/>
          </a:p>
          <a:p>
            <a:r>
              <a:rPr lang="en-US" dirty="0" smtClean="0"/>
              <a:t>In some workplaces, controls </a:t>
            </a:r>
            <a:r>
              <a:rPr lang="en-US" dirty="0"/>
              <a:t>are difficult to implement or are not readily available and </a:t>
            </a:r>
            <a:r>
              <a:rPr lang="en-US" dirty="0" smtClean="0"/>
              <a:t>hazard </a:t>
            </a:r>
            <a:r>
              <a:rPr lang="en-US" dirty="0"/>
              <a:t>recognition is low. </a:t>
            </a:r>
            <a:endParaRPr lang="en-US" dirty="0" smtClean="0"/>
          </a:p>
          <a:p>
            <a:endParaRPr lang="en-US" dirty="0"/>
          </a:p>
        </p:txBody>
      </p:sp>
    </p:spTree>
    <p:extLst>
      <p:ext uri="{BB962C8B-B14F-4D97-AF65-F5344CB8AC3E}">
        <p14:creationId xmlns:p14="http://schemas.microsoft.com/office/powerpoint/2010/main" val="8280525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305800" cy="878976"/>
          </a:xfrm>
        </p:spPr>
        <p:txBody>
          <a:bodyPr>
            <a:normAutofit/>
          </a:bodyPr>
          <a:lstStyle/>
          <a:p>
            <a:r>
              <a:rPr lang="en-US" dirty="0" smtClean="0"/>
              <a:t>Hazardous Workplaces</a:t>
            </a:r>
            <a:endParaRPr lang="en-US" dirty="0"/>
          </a:p>
        </p:txBody>
      </p:sp>
      <p:sp>
        <p:nvSpPr>
          <p:cNvPr id="3" name="Content Placeholder 2"/>
          <p:cNvSpPr>
            <a:spLocks noGrp="1"/>
          </p:cNvSpPr>
          <p:nvPr>
            <p:ph idx="1"/>
          </p:nvPr>
        </p:nvSpPr>
        <p:spPr>
          <a:xfrm>
            <a:off x="304800" y="1447800"/>
            <a:ext cx="8458200" cy="5257800"/>
          </a:xfrm>
        </p:spPr>
        <p:txBody>
          <a:bodyPr>
            <a:normAutofit lnSpcReduction="10000"/>
          </a:bodyPr>
          <a:lstStyle/>
          <a:p>
            <a:r>
              <a:rPr lang="en-US" dirty="0" smtClean="0"/>
              <a:t>Microbiology</a:t>
            </a:r>
            <a:r>
              <a:rPr lang="en-US" dirty="0"/>
              <a:t>, public health, and molecular biology </a:t>
            </a:r>
            <a:r>
              <a:rPr lang="en-US" dirty="0" smtClean="0"/>
              <a:t>laboratories</a:t>
            </a:r>
            <a:endParaRPr lang="en-US" dirty="0"/>
          </a:p>
          <a:p>
            <a:pPr lvl="1"/>
            <a:r>
              <a:rPr lang="en-US" sz="1800" dirty="0" smtClean="0"/>
              <a:t>Exposures </a:t>
            </a:r>
            <a:r>
              <a:rPr lang="en-US" sz="1800" dirty="0"/>
              <a:t>tend to be directly related to the hazard classification of the organisms being manipulated, the potential for release of the organism during required manipulations, and the level of competency of personnel.  </a:t>
            </a:r>
            <a:endParaRPr lang="en-US" sz="1800" dirty="0" smtClean="0"/>
          </a:p>
          <a:p>
            <a:pPr lvl="1"/>
            <a:r>
              <a:rPr lang="en-US" sz="1800" dirty="0" smtClean="0"/>
              <a:t>Staff </a:t>
            </a:r>
            <a:r>
              <a:rPr lang="en-US" sz="1800" dirty="0"/>
              <a:t>in research </a:t>
            </a:r>
            <a:r>
              <a:rPr lang="en-US" sz="1800" dirty="0" smtClean="0"/>
              <a:t>laboratories </a:t>
            </a:r>
            <a:r>
              <a:rPr lang="en-US" sz="1800" dirty="0"/>
              <a:t>tend to work with more hazardous agents, including those of emerging diseases</a:t>
            </a:r>
            <a:r>
              <a:rPr lang="en-US" sz="1800" dirty="0" smtClean="0"/>
              <a:t>.</a:t>
            </a:r>
          </a:p>
          <a:p>
            <a:r>
              <a:rPr lang="en-US" dirty="0"/>
              <a:t>Hospitals and health care </a:t>
            </a:r>
            <a:r>
              <a:rPr lang="en-US" dirty="0" smtClean="0"/>
              <a:t>establishments</a:t>
            </a:r>
          </a:p>
          <a:p>
            <a:pPr lvl="1"/>
            <a:r>
              <a:rPr lang="en-US" sz="1800" dirty="0" smtClean="0"/>
              <a:t>Infections in hospitals can be categorized as community acquired; occupationally acquired; and nosocomial. </a:t>
            </a:r>
          </a:p>
          <a:p>
            <a:pPr lvl="1"/>
            <a:r>
              <a:rPr lang="en-US" sz="1800" dirty="0" smtClean="0"/>
              <a:t>The </a:t>
            </a:r>
            <a:r>
              <a:rPr lang="en-US" sz="1800" dirty="0"/>
              <a:t>prevalence of hospital infections has created a need for infection control procedures (barriers), rigorous disinfection and sterilization techniques, meticulous cleaning and waste-handling procedures, and in some cases, special design criteria.  </a:t>
            </a:r>
            <a:endParaRPr lang="en-US" sz="1800" dirty="0" smtClean="0"/>
          </a:p>
          <a:p>
            <a:pPr lvl="1"/>
            <a:r>
              <a:rPr lang="en-US" sz="1800" dirty="0" smtClean="0"/>
              <a:t>The </a:t>
            </a:r>
            <a:r>
              <a:rPr lang="en-US" sz="1800" dirty="0"/>
              <a:t>role of the industrial hygienist </a:t>
            </a:r>
            <a:r>
              <a:rPr lang="en-US" sz="1800" dirty="0" smtClean="0"/>
              <a:t>in </a:t>
            </a:r>
            <a:r>
              <a:rPr lang="en-US" sz="1800" dirty="0"/>
              <a:t>hospital infection control may include assisting in the selection and testing of personal protective equipment, environmental testing in outbreak situations, and design and engineering controls such as ventilation and containment systems.</a:t>
            </a:r>
            <a:r>
              <a:rPr lang="en-US" sz="1800" dirty="0" smtClean="0"/>
              <a:t> </a:t>
            </a:r>
            <a:endParaRPr lang="en-US" sz="1800" dirty="0"/>
          </a:p>
        </p:txBody>
      </p:sp>
    </p:spTree>
    <p:extLst>
      <p:ext uri="{BB962C8B-B14F-4D97-AF65-F5344CB8AC3E}">
        <p14:creationId xmlns:p14="http://schemas.microsoft.com/office/powerpoint/2010/main" val="25621267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639762"/>
          </a:xfrm>
        </p:spPr>
        <p:txBody>
          <a:bodyPr>
            <a:noAutofit/>
          </a:bodyPr>
          <a:lstStyle/>
          <a:p>
            <a:r>
              <a:rPr lang="en-US" dirty="0" smtClean="0"/>
              <a:t>Hazardous Workplaces (cont.)</a:t>
            </a:r>
            <a:endParaRPr lang="en-US" dirty="0"/>
          </a:p>
        </p:txBody>
      </p:sp>
      <p:sp>
        <p:nvSpPr>
          <p:cNvPr id="3" name="Content Placeholder 2"/>
          <p:cNvSpPr>
            <a:spLocks noGrp="1"/>
          </p:cNvSpPr>
          <p:nvPr>
            <p:ph idx="1"/>
          </p:nvPr>
        </p:nvSpPr>
        <p:spPr>
          <a:xfrm>
            <a:off x="441960" y="1371600"/>
            <a:ext cx="8229600" cy="4953000"/>
          </a:xfrm>
        </p:spPr>
        <p:txBody>
          <a:bodyPr>
            <a:normAutofit fontScale="92500" lnSpcReduction="20000"/>
          </a:bodyPr>
          <a:lstStyle/>
          <a:p>
            <a:pPr hangingPunct="0"/>
            <a:r>
              <a:rPr lang="en-US" sz="2600" dirty="0"/>
              <a:t>Biotechnology </a:t>
            </a:r>
            <a:r>
              <a:rPr lang="en-US" sz="2600" dirty="0" smtClean="0"/>
              <a:t>facilities</a:t>
            </a:r>
          </a:p>
          <a:p>
            <a:pPr lvl="1" hangingPunct="0"/>
            <a:r>
              <a:rPr lang="en-US" sz="2200" dirty="0" smtClean="0"/>
              <a:t>Workers can experience direct </a:t>
            </a:r>
            <a:r>
              <a:rPr lang="en-US" sz="2200" dirty="0"/>
              <a:t>effects of </a:t>
            </a:r>
            <a:r>
              <a:rPr lang="en-US" sz="2200" dirty="0" smtClean="0"/>
              <a:t>the biological </a:t>
            </a:r>
            <a:r>
              <a:rPr lang="en-US" sz="2200" dirty="0"/>
              <a:t>activity of an </a:t>
            </a:r>
            <a:r>
              <a:rPr lang="en-US" sz="2200" dirty="0" smtClean="0"/>
              <a:t>agent</a:t>
            </a:r>
            <a:r>
              <a:rPr lang="en-US" sz="2200" dirty="0"/>
              <a:t> </a:t>
            </a:r>
            <a:r>
              <a:rPr lang="en-US" sz="2200" dirty="0" smtClean="0"/>
              <a:t>and develop </a:t>
            </a:r>
            <a:r>
              <a:rPr lang="en-US" sz="2200" dirty="0"/>
              <a:t>allergies to </a:t>
            </a:r>
            <a:r>
              <a:rPr lang="en-US" sz="2200" dirty="0" smtClean="0"/>
              <a:t>proteins, other </a:t>
            </a:r>
            <a:r>
              <a:rPr lang="en-US" sz="2200" dirty="0"/>
              <a:t>chemicals, </a:t>
            </a:r>
            <a:r>
              <a:rPr lang="en-US" sz="2200" dirty="0" smtClean="0"/>
              <a:t>animal </a:t>
            </a:r>
            <a:r>
              <a:rPr lang="en-US" sz="2200" dirty="0"/>
              <a:t>dander or aerosolized urine proteins from animals. </a:t>
            </a:r>
            <a:endParaRPr lang="en-US" sz="2200" dirty="0" smtClean="0"/>
          </a:p>
          <a:p>
            <a:pPr hangingPunct="0"/>
            <a:r>
              <a:rPr lang="en-US" sz="2600" dirty="0" smtClean="0"/>
              <a:t>Animal facilities and veterinary practices</a:t>
            </a:r>
          </a:p>
          <a:p>
            <a:pPr lvl="1" hangingPunct="0"/>
            <a:r>
              <a:rPr lang="en-US" sz="2200" dirty="0" smtClean="0"/>
              <a:t>During the past 50 years, zoonotic diseases have been among the most commonly reported occupational illnesses of laboratory workers.</a:t>
            </a:r>
          </a:p>
          <a:p>
            <a:pPr lvl="2" hangingPunct="0"/>
            <a:r>
              <a:rPr lang="en-US" dirty="0" smtClean="0"/>
              <a:t>Most have been caused by viral and bacterial agents.  </a:t>
            </a:r>
          </a:p>
          <a:p>
            <a:pPr lvl="1" hangingPunct="0"/>
            <a:r>
              <a:rPr lang="en-US" sz="2200" dirty="0" smtClean="0"/>
              <a:t>Infection is most often the result of one of the following types of exposure:</a:t>
            </a:r>
          </a:p>
          <a:p>
            <a:pPr lvl="2" hangingPunct="0"/>
            <a:r>
              <a:rPr lang="en-US" dirty="0" smtClean="0"/>
              <a:t>Animal </a:t>
            </a:r>
            <a:r>
              <a:rPr lang="en-US" dirty="0"/>
              <a:t>bites or scratches</a:t>
            </a:r>
          </a:p>
          <a:p>
            <a:pPr lvl="2" hangingPunct="0"/>
            <a:r>
              <a:rPr lang="en-US" dirty="0"/>
              <a:t>Contaminated needle sticks or scalpels</a:t>
            </a:r>
          </a:p>
          <a:p>
            <a:pPr lvl="2" hangingPunct="0"/>
            <a:r>
              <a:rPr lang="en-US" dirty="0"/>
              <a:t>Infectious aerosols resulting from respiration, excretion, or infectious bedding</a:t>
            </a:r>
          </a:p>
          <a:p>
            <a:pPr lvl="2"/>
            <a:r>
              <a:rPr lang="en-US" dirty="0"/>
              <a:t>Contact with infected tissues and cells during histological procedures, homogenization, or manipulation of cells in culture</a:t>
            </a:r>
          </a:p>
        </p:txBody>
      </p:sp>
    </p:spTree>
    <p:extLst>
      <p:ext uri="{BB962C8B-B14F-4D97-AF65-F5344CB8AC3E}">
        <p14:creationId xmlns:p14="http://schemas.microsoft.com/office/powerpoint/2010/main" val="36923838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87471" y="1447800"/>
            <a:ext cx="8229600" cy="3046988"/>
          </a:xfrm>
          <a:prstGeom prst="rect">
            <a:avLst/>
          </a:prstGeom>
        </p:spPr>
        <p:txBody>
          <a:bodyPr wrap="square">
            <a:spAutoFit/>
          </a:bodyPr>
          <a:lstStyle/>
          <a:p>
            <a:pPr marL="285750" indent="-285750" hangingPunct="0">
              <a:buFont typeface="Arial" panose="020B0604020202020204" pitchFamily="34" charset="0"/>
              <a:buChar char="•"/>
            </a:pPr>
            <a:r>
              <a:rPr lang="en-US" sz="2400" dirty="0" smtClean="0">
                <a:ea typeface="Times New Roman" panose="02020603050405020304" pitchFamily="18" charset="0"/>
              </a:rPr>
              <a:t>Agriculture,</a:t>
            </a:r>
            <a:r>
              <a:rPr lang="en-US" sz="2400" b="1" dirty="0" smtClean="0">
                <a:ea typeface="Times New Roman" panose="02020603050405020304" pitchFamily="18" charset="0"/>
              </a:rPr>
              <a:t> </a:t>
            </a:r>
            <a:r>
              <a:rPr lang="en-US" sz="2400" dirty="0" smtClean="0">
                <a:ea typeface="Times New Roman" panose="02020603050405020304" pitchFamily="18" charset="0"/>
              </a:rPr>
              <a:t>including </a:t>
            </a:r>
            <a:r>
              <a:rPr lang="en-US" sz="2400" dirty="0">
                <a:ea typeface="Times New Roman" panose="02020603050405020304" pitchFamily="18" charset="0"/>
              </a:rPr>
              <a:t>mining and  </a:t>
            </a:r>
            <a:r>
              <a:rPr lang="en-US" sz="2400" dirty="0" smtClean="0">
                <a:ea typeface="Times New Roman" panose="02020603050405020304" pitchFamily="18" charset="0"/>
              </a:rPr>
              <a:t>construction, </a:t>
            </a:r>
            <a:r>
              <a:rPr lang="en-US" sz="2400" dirty="0">
                <a:ea typeface="Times New Roman" panose="02020603050405020304" pitchFamily="18" charset="0"/>
              </a:rPr>
              <a:t>are </a:t>
            </a:r>
            <a:r>
              <a:rPr lang="en-US" sz="2400" dirty="0" smtClean="0">
                <a:ea typeface="Times New Roman" panose="02020603050405020304" pitchFamily="18" charset="0"/>
              </a:rPr>
              <a:t>among </a:t>
            </a:r>
            <a:r>
              <a:rPr lang="en-US" sz="2400" dirty="0">
                <a:ea typeface="Times New Roman" panose="02020603050405020304" pitchFamily="18" charset="0"/>
              </a:rPr>
              <a:t>the most hazardous </a:t>
            </a:r>
            <a:r>
              <a:rPr lang="en-US" sz="2400" dirty="0" smtClean="0">
                <a:ea typeface="Times New Roman" panose="02020603050405020304" pitchFamily="18" charset="0"/>
              </a:rPr>
              <a:t>occupations.  </a:t>
            </a:r>
          </a:p>
          <a:p>
            <a:pPr marL="742950" lvl="1" indent="-285750" hangingPunct="0">
              <a:buFont typeface="Arial" panose="020B0604020202020204" pitchFamily="34" charset="0"/>
              <a:buChar char="•"/>
            </a:pPr>
            <a:r>
              <a:rPr lang="en-US" dirty="0" smtClean="0">
                <a:ea typeface="Times New Roman" panose="02020603050405020304" pitchFamily="18" charset="0"/>
              </a:rPr>
              <a:t>Workers are </a:t>
            </a:r>
            <a:r>
              <a:rPr lang="en-US" dirty="0">
                <a:ea typeface="Times New Roman" panose="02020603050405020304" pitchFamily="18" charset="0"/>
              </a:rPr>
              <a:t>exposed to numerous safety and physical hazards </a:t>
            </a:r>
            <a:r>
              <a:rPr lang="en-US" dirty="0" smtClean="0">
                <a:ea typeface="Times New Roman" panose="02020603050405020304" pitchFamily="18" charset="0"/>
              </a:rPr>
              <a:t>and </a:t>
            </a:r>
            <a:r>
              <a:rPr lang="en-US" dirty="0">
                <a:ea typeface="Times New Roman" panose="02020603050405020304" pitchFamily="18" charset="0"/>
              </a:rPr>
              <a:t>chemical and biological agents.  </a:t>
            </a:r>
            <a:endParaRPr lang="en-US" dirty="0" smtClean="0">
              <a:ea typeface="Times New Roman" panose="02020603050405020304" pitchFamily="18" charset="0"/>
            </a:endParaRPr>
          </a:p>
          <a:p>
            <a:pPr marL="742950" lvl="1" indent="-285750" hangingPunct="0">
              <a:buFont typeface="Arial" panose="020B0604020202020204" pitchFamily="34" charset="0"/>
              <a:buChar char="•"/>
            </a:pPr>
            <a:r>
              <a:rPr lang="en-US" dirty="0" smtClean="0">
                <a:ea typeface="Times New Roman" panose="02020603050405020304" pitchFamily="18" charset="0"/>
              </a:rPr>
              <a:t>Workers </a:t>
            </a:r>
            <a:r>
              <a:rPr lang="en-US" dirty="0">
                <a:ea typeface="Times New Roman" panose="02020603050405020304" pitchFamily="18" charset="0"/>
              </a:rPr>
              <a:t>are </a:t>
            </a:r>
            <a:r>
              <a:rPr lang="en-US" dirty="0" smtClean="0">
                <a:ea typeface="Times New Roman" panose="02020603050405020304" pitchFamily="18" charset="0"/>
              </a:rPr>
              <a:t>exposed </a:t>
            </a:r>
            <a:r>
              <a:rPr lang="en-US" dirty="0">
                <a:ea typeface="Times New Roman" panose="02020603050405020304" pitchFamily="18" charset="0"/>
              </a:rPr>
              <a:t>to infectious microorganisms and their spores and toxins through inhalation of bioaerosols, ingestion resulting from contact with contaminated materials, direct exposure of non-intact skin and mucous membranes, and inoculation </a:t>
            </a:r>
            <a:r>
              <a:rPr lang="en-US" dirty="0" smtClean="0">
                <a:ea typeface="Times New Roman" panose="02020603050405020304" pitchFamily="18" charset="0"/>
              </a:rPr>
              <a:t>from </a:t>
            </a:r>
            <a:r>
              <a:rPr lang="en-US" dirty="0">
                <a:ea typeface="Times New Roman" panose="02020603050405020304" pitchFamily="18" charset="0"/>
              </a:rPr>
              <a:t>traumatic injury. </a:t>
            </a:r>
            <a:endParaRPr lang="en-US" dirty="0" smtClean="0">
              <a:ea typeface="Times New Roman" panose="02020603050405020304" pitchFamily="18" charset="0"/>
            </a:endParaRPr>
          </a:p>
          <a:p>
            <a:pPr marL="742950" lvl="1" indent="-285750" hangingPunct="0">
              <a:buFont typeface="Arial" panose="020B0604020202020204" pitchFamily="34" charset="0"/>
              <a:buChar char="•"/>
            </a:pPr>
            <a:r>
              <a:rPr lang="en-US" dirty="0" smtClean="0">
                <a:ea typeface="Times New Roman" panose="02020603050405020304" pitchFamily="18" charset="0"/>
              </a:rPr>
              <a:t>Factors </a:t>
            </a:r>
            <a:r>
              <a:rPr lang="en-US" dirty="0">
                <a:ea typeface="Times New Roman" panose="02020603050405020304" pitchFamily="18" charset="0"/>
              </a:rPr>
              <a:t>such as host susceptibility, virulence, and dose all influence the development of disease.  </a:t>
            </a:r>
            <a:endParaRPr lang="en-US" sz="1600" dirty="0">
              <a:effectLst/>
              <a:ea typeface="Times New Roman" panose="02020603050405020304" pitchFamily="18" charset="0"/>
            </a:endParaRPr>
          </a:p>
        </p:txBody>
      </p:sp>
      <p:sp>
        <p:nvSpPr>
          <p:cNvPr id="8" name="Title 1"/>
          <p:cNvSpPr txBox="1">
            <a:spLocks/>
          </p:cNvSpPr>
          <p:nvPr/>
        </p:nvSpPr>
        <p:spPr>
          <a:xfrm>
            <a:off x="487471" y="533400"/>
            <a:ext cx="8229600" cy="792162"/>
          </a:xfrm>
          <a:prstGeom prst="rect">
            <a:avLst/>
          </a:prstGeom>
        </p:spPr>
        <p:txBody>
          <a:bodyPr>
            <a:no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n-US" dirty="0" smtClean="0"/>
              <a:t>Hazardous Workplaces (cont.)</a:t>
            </a:r>
            <a:endParaRPr lang="en-US" dirty="0"/>
          </a:p>
        </p:txBody>
      </p:sp>
    </p:spTree>
    <p:extLst>
      <p:ext uri="{BB962C8B-B14F-4D97-AF65-F5344CB8AC3E}">
        <p14:creationId xmlns:p14="http://schemas.microsoft.com/office/powerpoint/2010/main" val="2679428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1600200"/>
            <a:ext cx="6568440" cy="2677656"/>
          </a:xfrm>
          <a:prstGeom prst="rect">
            <a:avLst/>
          </a:prstGeom>
        </p:spPr>
        <p:txBody>
          <a:bodyPr wrap="square">
            <a:spAutoFit/>
          </a:bodyPr>
          <a:lstStyle/>
          <a:p>
            <a:pPr marL="285750" indent="-285750" hangingPunct="0">
              <a:buFont typeface="Arial" panose="020B0604020202020204" pitchFamily="34" charset="0"/>
              <a:buChar char="•"/>
              <a:tabLst>
                <a:tab pos="457200" algn="l"/>
              </a:tabLst>
            </a:pPr>
            <a:r>
              <a:rPr lang="en-US" sz="2400" dirty="0" smtClean="0">
                <a:ea typeface="Times New Roman" panose="02020603050405020304" pitchFamily="18" charset="0"/>
              </a:rPr>
              <a:t>How do </a:t>
            </a:r>
            <a:r>
              <a:rPr lang="en-US" sz="2400" dirty="0">
                <a:ea typeface="Times New Roman" panose="02020603050405020304" pitchFamily="18" charset="0"/>
              </a:rPr>
              <a:t>you </a:t>
            </a:r>
            <a:r>
              <a:rPr lang="en-US" sz="2400" dirty="0" smtClean="0">
                <a:ea typeface="Times New Roman" panose="02020603050405020304" pitchFamily="18" charset="0"/>
              </a:rPr>
              <a:t>reduce hazards when </a:t>
            </a:r>
            <a:r>
              <a:rPr lang="en-US" sz="2400" dirty="0">
                <a:ea typeface="Times New Roman" panose="02020603050405020304" pitchFamily="18" charset="0"/>
              </a:rPr>
              <a:t>there are so many different occupational environments and situations? </a:t>
            </a:r>
            <a:endParaRPr lang="en-US" sz="2400" dirty="0" smtClean="0">
              <a:ea typeface="Times New Roman" panose="02020603050405020304" pitchFamily="18" charset="0"/>
            </a:endParaRPr>
          </a:p>
          <a:p>
            <a:pPr marL="742950" lvl="1" indent="-285750" hangingPunct="0">
              <a:buFont typeface="Arial" panose="020B0604020202020204" pitchFamily="34" charset="0"/>
              <a:buChar char="•"/>
              <a:tabLst>
                <a:tab pos="457200" algn="l"/>
              </a:tabLst>
            </a:pPr>
            <a:r>
              <a:rPr lang="en-US" dirty="0" smtClean="0">
                <a:ea typeface="Times New Roman" panose="02020603050405020304" pitchFamily="18" charset="0"/>
              </a:rPr>
              <a:t>Engineering controls</a:t>
            </a:r>
          </a:p>
          <a:p>
            <a:pPr marL="742950" lvl="1" indent="-285750" hangingPunct="0">
              <a:buFont typeface="Arial" panose="020B0604020202020204" pitchFamily="34" charset="0"/>
              <a:buChar char="•"/>
              <a:tabLst>
                <a:tab pos="457200" algn="l"/>
              </a:tabLst>
            </a:pPr>
            <a:r>
              <a:rPr lang="en-US" dirty="0" smtClean="0">
                <a:ea typeface="Times New Roman" panose="02020603050405020304" pitchFamily="18" charset="0"/>
              </a:rPr>
              <a:t>Administrative controls</a:t>
            </a:r>
          </a:p>
          <a:p>
            <a:pPr marL="742950" lvl="1" indent="-285750" hangingPunct="0">
              <a:buFont typeface="Arial" panose="020B0604020202020204" pitchFamily="34" charset="0"/>
              <a:buChar char="•"/>
              <a:tabLst>
                <a:tab pos="457200" algn="l"/>
              </a:tabLst>
            </a:pPr>
            <a:r>
              <a:rPr lang="en-US" dirty="0" smtClean="0">
                <a:ea typeface="Times New Roman" panose="02020603050405020304" pitchFamily="18" charset="0"/>
              </a:rPr>
              <a:t>PPE </a:t>
            </a:r>
          </a:p>
          <a:p>
            <a:pPr marL="285750" indent="-285750" hangingPunct="0">
              <a:buFont typeface="Arial" panose="020B0604020202020204" pitchFamily="34" charset="0"/>
              <a:buChar char="•"/>
              <a:tabLst>
                <a:tab pos="457200" algn="l"/>
              </a:tabLst>
            </a:pPr>
            <a:r>
              <a:rPr lang="en-US" sz="2400" dirty="0" smtClean="0">
                <a:ea typeface="Times New Roman" panose="02020603050405020304" pitchFamily="18" charset="0"/>
              </a:rPr>
              <a:t>Separate </a:t>
            </a:r>
            <a:r>
              <a:rPr lang="en-US" sz="2400" dirty="0">
                <a:ea typeface="Times New Roman" panose="02020603050405020304" pitchFamily="18" charset="0"/>
              </a:rPr>
              <a:t>the human from the source</a:t>
            </a:r>
            <a:r>
              <a:rPr lang="en-US" sz="2400" dirty="0" smtClean="0">
                <a:ea typeface="Times New Roman" panose="02020603050405020304" pitchFamily="18" charset="0"/>
              </a:rPr>
              <a:t>. </a:t>
            </a:r>
          </a:p>
          <a:p>
            <a:pPr marL="742950" lvl="1" indent="-285750" hangingPunct="0">
              <a:buFont typeface="Arial" panose="020B0604020202020204" pitchFamily="34" charset="0"/>
              <a:buChar char="•"/>
              <a:tabLst>
                <a:tab pos="457200" algn="l"/>
              </a:tabLst>
            </a:pPr>
            <a:r>
              <a:rPr lang="en-US" dirty="0" smtClean="0">
                <a:ea typeface="Times New Roman" panose="02020603050405020304" pitchFamily="18" charset="0"/>
              </a:rPr>
              <a:t>Prevent inhalation, absorption ingestion, and injection.</a:t>
            </a:r>
            <a:endParaRPr lang="en-US" dirty="0">
              <a:effectLst/>
              <a:ea typeface="Times New Roman" panose="02020603050405020304" pitchFamily="18" charset="0"/>
            </a:endParaRPr>
          </a:p>
        </p:txBody>
      </p:sp>
      <p:sp>
        <p:nvSpPr>
          <p:cNvPr id="11" name="Title 1"/>
          <p:cNvSpPr txBox="1">
            <a:spLocks/>
          </p:cNvSpPr>
          <p:nvPr/>
        </p:nvSpPr>
        <p:spPr>
          <a:xfrm>
            <a:off x="457200" y="533400"/>
            <a:ext cx="8229600" cy="639762"/>
          </a:xfrm>
          <a:prstGeom prst="rect">
            <a:avLst/>
          </a:prstGeom>
        </p:spPr>
        <p:txBody>
          <a:bodyPr>
            <a:no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n-US" smtClean="0"/>
              <a:t>Hazardous Workplaces (cont.)</a:t>
            </a:r>
            <a:endParaRPr lang="en-US" dirty="0"/>
          </a:p>
        </p:txBody>
      </p:sp>
    </p:spTree>
    <p:extLst>
      <p:ext uri="{BB962C8B-B14F-4D97-AF65-F5344CB8AC3E}">
        <p14:creationId xmlns:p14="http://schemas.microsoft.com/office/powerpoint/2010/main" val="13057393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a:bodyPr>
          <a:lstStyle/>
          <a:p>
            <a:r>
              <a:rPr lang="en-US" dirty="0" smtClean="0"/>
              <a:t>Risk Assessment</a:t>
            </a:r>
            <a:endParaRPr lang="en-US" dirty="0"/>
          </a:p>
        </p:txBody>
      </p:sp>
      <p:sp>
        <p:nvSpPr>
          <p:cNvPr id="3" name="Content Placeholder 2"/>
          <p:cNvSpPr>
            <a:spLocks noGrp="1"/>
          </p:cNvSpPr>
          <p:nvPr>
            <p:ph idx="1"/>
          </p:nvPr>
        </p:nvSpPr>
        <p:spPr>
          <a:xfrm>
            <a:off x="381000" y="1447800"/>
            <a:ext cx="8229600" cy="5029200"/>
          </a:xfrm>
        </p:spPr>
        <p:txBody>
          <a:bodyPr>
            <a:noAutofit/>
          </a:bodyPr>
          <a:lstStyle/>
          <a:p>
            <a:r>
              <a:rPr lang="en-US" sz="2000" dirty="0" smtClean="0"/>
              <a:t>It is possible to work with infectious agents and still avoid exposure. </a:t>
            </a:r>
          </a:p>
          <a:p>
            <a:pPr lvl="1"/>
            <a:r>
              <a:rPr lang="en-US" sz="1800" dirty="0" smtClean="0"/>
              <a:t>A series of circumstance are needed for an exposure to lead to infection.</a:t>
            </a:r>
          </a:p>
          <a:p>
            <a:r>
              <a:rPr lang="en-US" sz="2000" i="1" dirty="0" smtClean="0"/>
              <a:t>Pathogenicity</a:t>
            </a:r>
            <a:r>
              <a:rPr lang="en-US" sz="2000" dirty="0" smtClean="0"/>
              <a:t>—understanding of the potential for the hazardous agent to cause human disease. </a:t>
            </a:r>
          </a:p>
          <a:p>
            <a:pPr lvl="1"/>
            <a:r>
              <a:rPr lang="en-US" sz="1800" dirty="0" smtClean="0"/>
              <a:t>Knowing what routes of infection the agent uses most efficiently permits you to make decisions about how to handle the risk.</a:t>
            </a:r>
          </a:p>
          <a:p>
            <a:r>
              <a:rPr lang="en-US" sz="2000" dirty="0" smtClean="0"/>
              <a:t>The risk assessment for the operation/event provides a systematic evaluation of the exposure and infection potential and the possible consequences. </a:t>
            </a:r>
          </a:p>
          <a:p>
            <a:pPr lvl="1"/>
            <a:r>
              <a:rPr lang="en-US" sz="1800" dirty="0" smtClean="0"/>
              <a:t>This leads to decisions on how the risk can be avoided, reduced, or managed.</a:t>
            </a:r>
          </a:p>
          <a:p>
            <a:r>
              <a:rPr lang="en-US" sz="2000" dirty="0" smtClean="0"/>
              <a:t>WHO Laboratory Biosafety Manual and the U.S. Biosafety in Microbiological and Biomedical Laboratories both emphasize risk assessment as the fundamental step for managing these risks.</a:t>
            </a:r>
            <a:endParaRPr lang="en-US" sz="2000" dirty="0"/>
          </a:p>
        </p:txBody>
      </p:sp>
    </p:spTree>
    <p:extLst>
      <p:ext uri="{BB962C8B-B14F-4D97-AF65-F5344CB8AC3E}">
        <p14:creationId xmlns:p14="http://schemas.microsoft.com/office/powerpoint/2010/main" val="12714708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a:bodyPr>
          <a:lstStyle/>
          <a:p>
            <a:r>
              <a:rPr lang="en-US" dirty="0" smtClean="0"/>
              <a:t>The </a:t>
            </a:r>
            <a:r>
              <a:rPr lang="en-US" dirty="0"/>
              <a:t>chapter provides basic information on those hazards that are considered biological in nature. The topic is extensive and cannot be completely addressed in a single chapter. One is encouraged to use the references and resources at the end of the chapter to gain more insight.</a:t>
            </a:r>
          </a:p>
          <a:p>
            <a:r>
              <a:rPr lang="en-US" dirty="0"/>
              <a:t>Exposure to biological hazards in the workplace results in a significant amount of occupationally associated disease. </a:t>
            </a:r>
          </a:p>
          <a:p>
            <a:r>
              <a:rPr lang="en-US" dirty="0"/>
              <a:t>The population at risk from occupational biohazards has been estimated to be several hundred million workers worldwide</a:t>
            </a:r>
            <a:r>
              <a:rPr lang="en-US" dirty="0" smtClean="0"/>
              <a:t>.</a:t>
            </a:r>
            <a:endParaRPr lang="en-US" dirty="0"/>
          </a:p>
        </p:txBody>
      </p:sp>
    </p:spTree>
    <p:extLst>
      <p:ext uri="{BB962C8B-B14F-4D97-AF65-F5344CB8AC3E}">
        <p14:creationId xmlns:p14="http://schemas.microsoft.com/office/powerpoint/2010/main" val="42758592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Autofit/>
          </a:bodyPr>
          <a:lstStyle/>
          <a:p>
            <a:r>
              <a:rPr lang="en-US" dirty="0" smtClean="0"/>
              <a:t>Risk Assessment (cont.)</a:t>
            </a:r>
            <a:endParaRPr lang="en-US" dirty="0"/>
          </a:p>
        </p:txBody>
      </p:sp>
      <p:sp>
        <p:nvSpPr>
          <p:cNvPr id="3" name="Content Placeholder 2"/>
          <p:cNvSpPr>
            <a:spLocks noGrp="1"/>
          </p:cNvSpPr>
          <p:nvPr>
            <p:ph idx="1"/>
          </p:nvPr>
        </p:nvSpPr>
        <p:spPr>
          <a:xfrm>
            <a:off x="457200" y="1371600"/>
            <a:ext cx="8229600" cy="4297363"/>
          </a:xfrm>
        </p:spPr>
        <p:txBody>
          <a:bodyPr>
            <a:normAutofit/>
          </a:bodyPr>
          <a:lstStyle/>
          <a:p>
            <a:r>
              <a:rPr lang="en-US" sz="2000" dirty="0" smtClean="0"/>
              <a:t>Biological risk assessment is a two-step technical approach:</a:t>
            </a:r>
          </a:p>
          <a:p>
            <a:pPr marL="617220" lvl="1" indent="-342900">
              <a:buFont typeface="+mj-lt"/>
              <a:buAutoNum type="arabicParenR"/>
            </a:pPr>
            <a:r>
              <a:rPr lang="en-US" sz="1800" dirty="0" smtClean="0"/>
              <a:t>The hazard identification involving the characterization of the biological agents or materials and the evaluation of their potential impact</a:t>
            </a:r>
          </a:p>
          <a:p>
            <a:pPr marL="617220" lvl="1" indent="-342900">
              <a:buFont typeface="+mj-lt"/>
              <a:buAutoNum type="arabicParenR"/>
            </a:pPr>
            <a:r>
              <a:rPr lang="en-US" sz="1800" dirty="0" smtClean="0"/>
              <a:t>The result of the risk assessment informs the selection of the biological containment level, and other possible measures aimed at protecting the personnel, the community, and the environment</a:t>
            </a:r>
          </a:p>
          <a:p>
            <a:r>
              <a:rPr lang="en-US" sz="2000" dirty="0" smtClean="0"/>
              <a:t>Risk analysis consists of answering three specific questions: </a:t>
            </a:r>
          </a:p>
          <a:p>
            <a:pPr marL="617220" lvl="1" indent="-342900">
              <a:buFont typeface="+mj-lt"/>
              <a:buAutoNum type="arabicParenR"/>
            </a:pPr>
            <a:r>
              <a:rPr lang="en-US" sz="1800" dirty="0" smtClean="0"/>
              <a:t>What can happen?</a:t>
            </a:r>
          </a:p>
          <a:p>
            <a:pPr marL="617220" lvl="1" indent="-342900">
              <a:buFont typeface="+mj-lt"/>
              <a:buAutoNum type="arabicParenR"/>
            </a:pPr>
            <a:r>
              <a:rPr lang="en-US" sz="1800" dirty="0" smtClean="0"/>
              <a:t>What is the chance that it will happen?</a:t>
            </a:r>
          </a:p>
          <a:p>
            <a:pPr marL="617220" lvl="1" indent="-342900">
              <a:buFont typeface="+mj-lt"/>
              <a:buAutoNum type="arabicParenR"/>
            </a:pPr>
            <a:r>
              <a:rPr lang="en-US" sz="1800" dirty="0" smtClean="0"/>
              <a:t>If it happens, what are the consequences?</a:t>
            </a:r>
            <a:endParaRPr lang="en-US" sz="1800" dirty="0"/>
          </a:p>
        </p:txBody>
      </p:sp>
    </p:spTree>
    <p:extLst>
      <p:ext uri="{BB962C8B-B14F-4D97-AF65-F5344CB8AC3E}">
        <p14:creationId xmlns:p14="http://schemas.microsoft.com/office/powerpoint/2010/main" val="4168801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0838"/>
            <a:ext cx="8229600" cy="868362"/>
          </a:xfrm>
        </p:spPr>
        <p:txBody>
          <a:bodyPr>
            <a:normAutofit/>
          </a:bodyPr>
          <a:lstStyle/>
          <a:p>
            <a:r>
              <a:rPr lang="en-US" dirty="0" smtClean="0"/>
              <a:t>Risk Assessment (cont.)</a:t>
            </a:r>
            <a:endParaRPr lang="en-US" dirty="0"/>
          </a:p>
        </p:txBody>
      </p:sp>
      <p:sp>
        <p:nvSpPr>
          <p:cNvPr id="3" name="Content Placeholder 2"/>
          <p:cNvSpPr>
            <a:spLocks noGrp="1"/>
          </p:cNvSpPr>
          <p:nvPr>
            <p:ph idx="1"/>
          </p:nvPr>
        </p:nvSpPr>
        <p:spPr/>
        <p:txBody>
          <a:bodyPr>
            <a:normAutofit/>
          </a:bodyPr>
          <a:lstStyle/>
          <a:p>
            <a:r>
              <a:rPr lang="en-US" dirty="0" smtClean="0"/>
              <a:t>For biosafety, this can be broken down into three steps:</a:t>
            </a:r>
          </a:p>
          <a:p>
            <a:pPr marL="731520" lvl="1" indent="-457200">
              <a:buFont typeface="+mj-lt"/>
              <a:buAutoNum type="arabicParenR"/>
            </a:pPr>
            <a:r>
              <a:rPr lang="en-US" dirty="0" smtClean="0"/>
              <a:t>Identification of the biological agent or hazard and its unique biochemical properties;</a:t>
            </a:r>
          </a:p>
          <a:p>
            <a:pPr marL="731520" lvl="1" indent="-457200">
              <a:buFont typeface="+mj-lt"/>
              <a:buAutoNum type="arabicParenR"/>
            </a:pPr>
            <a:r>
              <a:rPr lang="en-US" dirty="0" smtClean="0"/>
              <a:t>Assessment of the probability of the hazard to cause an undesired event (exposure, disease, etc.)</a:t>
            </a:r>
          </a:p>
          <a:p>
            <a:pPr marL="731520" lvl="1" indent="-457200">
              <a:buFont typeface="+mj-lt"/>
              <a:buAutoNum type="arabicParenR"/>
            </a:pPr>
            <a:r>
              <a:rPr lang="en-US" dirty="0" smtClean="0"/>
              <a:t>Potential consequences and management of the risk through established control measures and reassessment if necessary</a:t>
            </a:r>
            <a:endParaRPr lang="en-US" dirty="0"/>
          </a:p>
        </p:txBody>
      </p:sp>
    </p:spTree>
    <p:extLst>
      <p:ext uri="{BB962C8B-B14F-4D97-AF65-F5344CB8AC3E}">
        <p14:creationId xmlns:p14="http://schemas.microsoft.com/office/powerpoint/2010/main" val="13851994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371600"/>
          </a:xfrm>
        </p:spPr>
        <p:txBody>
          <a:bodyPr>
            <a:normAutofit/>
          </a:bodyPr>
          <a:lstStyle/>
          <a:p>
            <a:r>
              <a:rPr lang="en-US" dirty="0" smtClean="0"/>
              <a:t>Exposure, Infection, Consequences</a:t>
            </a:r>
            <a:endParaRPr lang="en-US" dirty="0"/>
          </a:p>
        </p:txBody>
      </p:sp>
      <p:sp>
        <p:nvSpPr>
          <p:cNvPr id="3" name="Content Placeholder 2"/>
          <p:cNvSpPr>
            <a:spLocks noGrp="1"/>
          </p:cNvSpPr>
          <p:nvPr>
            <p:ph idx="1"/>
          </p:nvPr>
        </p:nvSpPr>
        <p:spPr>
          <a:xfrm>
            <a:off x="431074" y="1371600"/>
            <a:ext cx="8229600" cy="5181600"/>
          </a:xfrm>
        </p:spPr>
        <p:txBody>
          <a:bodyPr>
            <a:normAutofit lnSpcReduction="10000"/>
          </a:bodyPr>
          <a:lstStyle/>
          <a:p>
            <a:r>
              <a:rPr lang="en-US" sz="2000" dirty="0" smtClean="0"/>
              <a:t>In laboratories, the primary routes of exposure are Inhalation, percutaneous, ingestion</a:t>
            </a:r>
          </a:p>
          <a:p>
            <a:pPr hangingPunct="0"/>
            <a:r>
              <a:rPr lang="en-US" sz="2000" dirty="0" smtClean="0"/>
              <a:t>Principal </a:t>
            </a:r>
            <a:r>
              <a:rPr lang="en-US" sz="2000" i="1" dirty="0" smtClean="0"/>
              <a:t>modes </a:t>
            </a:r>
            <a:r>
              <a:rPr lang="en-US" sz="2000" i="1" dirty="0"/>
              <a:t>of transmission </a:t>
            </a:r>
            <a:r>
              <a:rPr lang="en-US" sz="2000" dirty="0" smtClean="0"/>
              <a:t>include </a:t>
            </a:r>
            <a:r>
              <a:rPr lang="en-US" sz="2000" dirty="0"/>
              <a:t>contact transmission (direct or indirect), vector-borne transmission, and airborne transmission.  </a:t>
            </a:r>
            <a:endParaRPr lang="en-US" sz="2000" dirty="0" smtClean="0"/>
          </a:p>
          <a:p>
            <a:pPr lvl="1" hangingPunct="0"/>
            <a:r>
              <a:rPr lang="en-US" sz="1800" i="1" dirty="0" smtClean="0"/>
              <a:t>Direct </a:t>
            </a:r>
            <a:r>
              <a:rPr lang="en-US" sz="1800" i="1" dirty="0"/>
              <a:t>contact</a:t>
            </a:r>
            <a:r>
              <a:rPr lang="en-US" sz="1800" dirty="0"/>
              <a:t> of an infected person with another person is rare in the laboratory environment, but such transmission occurs commonly in the community and in medical setting where patients are treated.  Animal-to-human transmission through bites and scratches also occurs. </a:t>
            </a:r>
            <a:endParaRPr lang="en-US" sz="1800" dirty="0" smtClean="0"/>
          </a:p>
          <a:p>
            <a:pPr lvl="1" hangingPunct="0"/>
            <a:r>
              <a:rPr lang="en-US" sz="1800" i="1" dirty="0" smtClean="0"/>
              <a:t>Indirect </a:t>
            </a:r>
            <a:r>
              <a:rPr lang="en-US" sz="1800" i="1" dirty="0"/>
              <a:t>transmission</a:t>
            </a:r>
            <a:r>
              <a:rPr lang="en-US" sz="1800" dirty="0"/>
              <a:t> occurs when common environmental surfaces (such as equipment, workbenches, laboratory accessories) become contaminated, and the infectious material is transferred to a host. </a:t>
            </a:r>
            <a:endParaRPr lang="en-US" sz="1800" dirty="0" smtClean="0"/>
          </a:p>
          <a:p>
            <a:pPr lvl="1" hangingPunct="0"/>
            <a:r>
              <a:rPr lang="en-US" sz="1800" i="1" dirty="0" smtClean="0"/>
              <a:t>Vector-borne</a:t>
            </a:r>
            <a:r>
              <a:rPr lang="en-US" sz="1800" dirty="0" smtClean="0"/>
              <a:t> </a:t>
            </a:r>
            <a:r>
              <a:rPr lang="en-US" sz="1800" dirty="0"/>
              <a:t>infection results when a causative agent is mechanically or biologically transmitted by a living vector such as a mosquito or tick, through a bite, directly through the skin, or by mechanical means, to the host.  </a:t>
            </a:r>
            <a:endParaRPr lang="en-US" sz="1800" dirty="0" smtClean="0"/>
          </a:p>
          <a:p>
            <a:pPr lvl="1" hangingPunct="0"/>
            <a:r>
              <a:rPr lang="en-US" sz="1800" i="1" dirty="0" smtClean="0"/>
              <a:t>Airborne transmission </a:t>
            </a:r>
            <a:r>
              <a:rPr lang="en-US" sz="1800" dirty="0" smtClean="0"/>
              <a:t>is the </a:t>
            </a:r>
            <a:r>
              <a:rPr lang="en-US" sz="1800" dirty="0"/>
              <a:t>inhalation of airborne infectious particles into the respiratory </a:t>
            </a:r>
            <a:r>
              <a:rPr lang="en-US" sz="1800" dirty="0" smtClean="0"/>
              <a:t>system. </a:t>
            </a:r>
            <a:r>
              <a:rPr lang="en-US" sz="1800" dirty="0"/>
              <a:t>This is important in the transmission of certain pathogens such as Mycobacterium tuberculosis.</a:t>
            </a:r>
          </a:p>
        </p:txBody>
      </p:sp>
    </p:spTree>
    <p:extLst>
      <p:ext uri="{BB962C8B-B14F-4D97-AF65-F5344CB8AC3E}">
        <p14:creationId xmlns:p14="http://schemas.microsoft.com/office/powerpoint/2010/main" val="295506736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524000"/>
          </a:xfrm>
        </p:spPr>
        <p:txBody>
          <a:bodyPr>
            <a:noAutofit/>
          </a:bodyPr>
          <a:lstStyle/>
          <a:p>
            <a:r>
              <a:rPr lang="en-US" dirty="0" smtClean="0"/>
              <a:t>Exposure</a:t>
            </a:r>
            <a:r>
              <a:rPr lang="en-US" dirty="0"/>
              <a:t>, Infection, </a:t>
            </a:r>
            <a:r>
              <a:rPr lang="en-US" dirty="0" smtClean="0"/>
              <a:t>Consequences</a:t>
            </a:r>
            <a:br>
              <a:rPr lang="en-US" dirty="0" smtClean="0"/>
            </a:br>
            <a:r>
              <a:rPr lang="en-US" dirty="0" smtClean="0"/>
              <a:t>(cont.)</a:t>
            </a:r>
            <a:endParaRPr lang="en-US" dirty="0"/>
          </a:p>
        </p:txBody>
      </p:sp>
      <p:sp>
        <p:nvSpPr>
          <p:cNvPr id="3" name="Content Placeholder 2"/>
          <p:cNvSpPr>
            <a:spLocks noGrp="1"/>
          </p:cNvSpPr>
          <p:nvPr>
            <p:ph idx="1"/>
          </p:nvPr>
        </p:nvSpPr>
        <p:spPr>
          <a:xfrm>
            <a:off x="457200" y="1965370"/>
            <a:ext cx="8229600" cy="4373563"/>
          </a:xfrm>
        </p:spPr>
        <p:txBody>
          <a:bodyPr>
            <a:normAutofit lnSpcReduction="10000"/>
          </a:bodyPr>
          <a:lstStyle/>
          <a:p>
            <a:pPr hangingPunct="0"/>
            <a:r>
              <a:rPr lang="en-US" dirty="0" smtClean="0"/>
              <a:t>The </a:t>
            </a:r>
            <a:r>
              <a:rPr lang="en-US" b="1" dirty="0"/>
              <a:t>routes of entry</a:t>
            </a:r>
            <a:r>
              <a:rPr lang="en-US" dirty="0"/>
              <a:t> for microorganisms associated with occupationally acquired infection include inhalation, ingestion, penetration through skin (intact or nonintact), and contact with mucous membranes of the eyes, nose, and mouth.  </a:t>
            </a:r>
            <a:endParaRPr lang="en-US" dirty="0" smtClean="0"/>
          </a:p>
          <a:p>
            <a:pPr lvl="1" hangingPunct="0"/>
            <a:r>
              <a:rPr lang="en-US" dirty="0" smtClean="0"/>
              <a:t>Many </a:t>
            </a:r>
            <a:r>
              <a:rPr lang="en-US" dirty="0"/>
              <a:t>technical </a:t>
            </a:r>
            <a:r>
              <a:rPr lang="en-US" dirty="0" smtClean="0"/>
              <a:t>procedures, equipment, </a:t>
            </a:r>
            <a:r>
              <a:rPr lang="en-US" dirty="0"/>
              <a:t>and spills in the workplace release microbes into the air, where they can be inhaled by workers. </a:t>
            </a:r>
            <a:endParaRPr lang="en-US" dirty="0" smtClean="0"/>
          </a:p>
          <a:p>
            <a:pPr lvl="1" hangingPunct="0"/>
            <a:r>
              <a:rPr lang="en-US" dirty="0" smtClean="0"/>
              <a:t>When </a:t>
            </a:r>
            <a:r>
              <a:rPr lang="en-US" dirty="0"/>
              <a:t>contaminated objects such as hypodermic needles, broken glassware, and scalpels or animals puncture, cut or scratch the skin (percutaneous exposure) occurs. </a:t>
            </a:r>
            <a:endParaRPr lang="en-US" dirty="0" smtClean="0"/>
          </a:p>
          <a:p>
            <a:pPr lvl="2" hangingPunct="0"/>
            <a:r>
              <a:rPr lang="en-US" dirty="0" smtClean="0"/>
              <a:t>This </a:t>
            </a:r>
            <a:r>
              <a:rPr lang="en-US" dirty="0"/>
              <a:t>type of exposure also occurs through skin surfaces that are not intact, that is, when open wounds, cuts, hangnails dermatitis, or eczema are present.</a:t>
            </a:r>
          </a:p>
        </p:txBody>
      </p:sp>
    </p:spTree>
    <p:extLst>
      <p:ext uri="{BB962C8B-B14F-4D97-AF65-F5344CB8AC3E}">
        <p14:creationId xmlns:p14="http://schemas.microsoft.com/office/powerpoint/2010/main" val="224136162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25562"/>
          </a:xfrm>
        </p:spPr>
        <p:txBody>
          <a:bodyPr>
            <a:noAutofit/>
          </a:bodyPr>
          <a:lstStyle/>
          <a:p>
            <a:r>
              <a:rPr lang="en-US" dirty="0" smtClean="0"/>
              <a:t>Exposure</a:t>
            </a:r>
            <a:r>
              <a:rPr lang="en-US" dirty="0"/>
              <a:t>, Infection, </a:t>
            </a:r>
            <a:r>
              <a:rPr lang="en-US" dirty="0" smtClean="0"/>
              <a:t>Consequences (cont.)</a:t>
            </a:r>
            <a:endParaRPr lang="en-US" dirty="0"/>
          </a:p>
        </p:txBody>
      </p:sp>
      <p:sp>
        <p:nvSpPr>
          <p:cNvPr id="3" name="Content Placeholder 2"/>
          <p:cNvSpPr>
            <a:spLocks noGrp="1"/>
          </p:cNvSpPr>
          <p:nvPr>
            <p:ph idx="1"/>
          </p:nvPr>
        </p:nvSpPr>
        <p:spPr>
          <a:xfrm>
            <a:off x="457200" y="1905000"/>
            <a:ext cx="8229600" cy="4221163"/>
          </a:xfrm>
        </p:spPr>
        <p:txBody>
          <a:bodyPr>
            <a:normAutofit/>
          </a:bodyPr>
          <a:lstStyle/>
          <a:p>
            <a:pPr hangingPunct="0"/>
            <a:r>
              <a:rPr lang="en-US" dirty="0" smtClean="0"/>
              <a:t>The </a:t>
            </a:r>
            <a:r>
              <a:rPr lang="en-US" b="1" dirty="0"/>
              <a:t>infectious dose</a:t>
            </a:r>
            <a:r>
              <a:rPr lang="en-US" dirty="0"/>
              <a:t>, or infective, dose is the number of microorganisms required to initiate an infection.  </a:t>
            </a:r>
            <a:endParaRPr lang="en-US" dirty="0" smtClean="0"/>
          </a:p>
          <a:p>
            <a:pPr lvl="1" hangingPunct="0"/>
            <a:r>
              <a:rPr lang="en-US" dirty="0" smtClean="0"/>
              <a:t>Although </a:t>
            </a:r>
            <a:r>
              <a:rPr lang="en-US" dirty="0"/>
              <a:t>there are data available from animal studies on </a:t>
            </a:r>
            <a:r>
              <a:rPr lang="en-US" dirty="0" smtClean="0"/>
              <a:t>ID</a:t>
            </a:r>
            <a:r>
              <a:rPr lang="en-US" baseline="-25000" dirty="0" smtClean="0"/>
              <a:t>50</a:t>
            </a:r>
            <a:r>
              <a:rPr lang="en-US" dirty="0" smtClean="0"/>
              <a:t>, only </a:t>
            </a:r>
            <a:r>
              <a:rPr lang="en-US" dirty="0"/>
              <a:t>a modest amount of information exists for </a:t>
            </a:r>
            <a:r>
              <a:rPr lang="en-US" dirty="0" smtClean="0"/>
              <a:t>humans.</a:t>
            </a:r>
          </a:p>
          <a:p>
            <a:pPr hangingPunct="0"/>
            <a:r>
              <a:rPr lang="en-US" b="1" dirty="0" smtClean="0"/>
              <a:t>Viability </a:t>
            </a:r>
            <a:r>
              <a:rPr lang="en-US" dirty="0"/>
              <a:t>and </a:t>
            </a:r>
            <a:r>
              <a:rPr lang="en-US" b="1" dirty="0"/>
              <a:t>virulence</a:t>
            </a:r>
            <a:r>
              <a:rPr lang="en-US" dirty="0"/>
              <a:t> of the </a:t>
            </a:r>
            <a:r>
              <a:rPr lang="en-US" dirty="0" smtClean="0"/>
              <a:t>agent</a:t>
            </a:r>
            <a:endParaRPr lang="en-US" dirty="0"/>
          </a:p>
          <a:p>
            <a:pPr lvl="1" hangingPunct="0"/>
            <a:r>
              <a:rPr lang="en-US" dirty="0" smtClean="0"/>
              <a:t>If </a:t>
            </a:r>
            <a:r>
              <a:rPr lang="en-US" dirty="0"/>
              <a:t>a microorganism is not viable and able to replicate, the opportunity for infection does not exist. </a:t>
            </a:r>
            <a:endParaRPr lang="en-US" dirty="0" smtClean="0"/>
          </a:p>
          <a:p>
            <a:pPr lvl="1" hangingPunct="0"/>
            <a:r>
              <a:rPr lang="en-US" dirty="0" smtClean="0"/>
              <a:t>The </a:t>
            </a:r>
            <a:r>
              <a:rPr lang="en-US" dirty="0"/>
              <a:t>external environment is critical in the replication of microorganisms.  </a:t>
            </a:r>
            <a:endParaRPr lang="en-US" dirty="0" smtClean="0"/>
          </a:p>
          <a:p>
            <a:pPr lvl="1" hangingPunct="0"/>
            <a:r>
              <a:rPr lang="en-US" dirty="0" smtClean="0"/>
              <a:t>Temperature, </a:t>
            </a:r>
            <a:r>
              <a:rPr lang="en-US" dirty="0"/>
              <a:t>humidity, and the presence or absence of growth factors or other chemicals all play an important role in viability. </a:t>
            </a:r>
          </a:p>
        </p:txBody>
      </p:sp>
    </p:spTree>
    <p:extLst>
      <p:ext uri="{BB962C8B-B14F-4D97-AF65-F5344CB8AC3E}">
        <p14:creationId xmlns:p14="http://schemas.microsoft.com/office/powerpoint/2010/main" val="12352220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990600"/>
          </a:xfrm>
        </p:spPr>
        <p:txBody>
          <a:bodyPr>
            <a:noAutofit/>
          </a:bodyPr>
          <a:lstStyle/>
          <a:p>
            <a:r>
              <a:rPr lang="en-US" dirty="0" smtClean="0"/>
              <a:t>Exposure</a:t>
            </a:r>
            <a:r>
              <a:rPr lang="en-US" dirty="0"/>
              <a:t>, Infection, </a:t>
            </a:r>
            <a:r>
              <a:rPr lang="en-US" dirty="0" smtClean="0"/>
              <a:t>Consequences (cont.)</a:t>
            </a:r>
            <a:endParaRPr lang="en-US" dirty="0"/>
          </a:p>
        </p:txBody>
      </p:sp>
      <p:sp>
        <p:nvSpPr>
          <p:cNvPr id="3" name="Content Placeholder 2"/>
          <p:cNvSpPr>
            <a:spLocks noGrp="1"/>
          </p:cNvSpPr>
          <p:nvPr>
            <p:ph idx="1"/>
          </p:nvPr>
        </p:nvSpPr>
        <p:spPr>
          <a:xfrm>
            <a:off x="457200" y="1905000"/>
            <a:ext cx="8229600" cy="4373563"/>
          </a:xfrm>
        </p:spPr>
        <p:txBody>
          <a:bodyPr>
            <a:normAutofit fontScale="92500" lnSpcReduction="10000"/>
          </a:bodyPr>
          <a:lstStyle/>
          <a:p>
            <a:pPr hangingPunct="0"/>
            <a:r>
              <a:rPr lang="en-US" b="1" dirty="0"/>
              <a:t>Host </a:t>
            </a:r>
            <a:r>
              <a:rPr lang="en-US" b="1" dirty="0" smtClean="0"/>
              <a:t>susceptibility</a:t>
            </a:r>
            <a:r>
              <a:rPr lang="en-US" dirty="0"/>
              <a:t> </a:t>
            </a:r>
            <a:r>
              <a:rPr lang="en-US" dirty="0" smtClean="0"/>
              <a:t>is </a:t>
            </a:r>
            <a:r>
              <a:rPr lang="en-US" dirty="0"/>
              <a:t>often underestimated because the majority of persons working with potentially infectious material are healthy. </a:t>
            </a:r>
            <a:endParaRPr lang="en-US" dirty="0" smtClean="0"/>
          </a:p>
          <a:p>
            <a:pPr lvl="1" hangingPunct="0"/>
            <a:r>
              <a:rPr lang="en-US" dirty="0" smtClean="0"/>
              <a:t>Main </a:t>
            </a:r>
            <a:r>
              <a:rPr lang="en-US" dirty="0"/>
              <a:t>host defenses are: the skin and the body’s immune system.  </a:t>
            </a:r>
            <a:endParaRPr lang="en-US" dirty="0" smtClean="0"/>
          </a:p>
          <a:p>
            <a:pPr hangingPunct="0"/>
            <a:r>
              <a:rPr lang="en-US" b="1" dirty="0" smtClean="0"/>
              <a:t>Other factors </a:t>
            </a:r>
            <a:r>
              <a:rPr lang="en-US" dirty="0" smtClean="0"/>
              <a:t>associated </a:t>
            </a:r>
            <a:r>
              <a:rPr lang="en-US" dirty="0"/>
              <a:t>with risk assessment of microbial work include the ability to tolerate prophylactic or therapeutic measures (vaccines and effective interventions</a:t>
            </a:r>
            <a:r>
              <a:rPr lang="en-US" dirty="0" smtClean="0"/>
              <a:t>) and </a:t>
            </a:r>
            <a:r>
              <a:rPr lang="en-US" dirty="0"/>
              <a:t>knowledge of the host range of the microorganism’s potential for escape to the community. </a:t>
            </a:r>
            <a:endParaRPr lang="en-US" dirty="0" smtClean="0"/>
          </a:p>
          <a:p>
            <a:pPr lvl="1" hangingPunct="0"/>
            <a:r>
              <a:rPr lang="en-US" dirty="0" smtClean="0"/>
              <a:t>The </a:t>
            </a:r>
            <a:r>
              <a:rPr lang="en-US" dirty="0"/>
              <a:t>importance of assessing the work activity (including the facility, contamination potential, volume of material, the type of work/manipulation being done, and the agent concentration) in relation to the host and agent cannot be overemphasized.</a:t>
            </a:r>
          </a:p>
        </p:txBody>
      </p:sp>
    </p:spTree>
    <p:extLst>
      <p:ext uri="{BB962C8B-B14F-4D97-AF65-F5344CB8AC3E}">
        <p14:creationId xmlns:p14="http://schemas.microsoft.com/office/powerpoint/2010/main" val="210497875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Autofit/>
          </a:bodyPr>
          <a:lstStyle/>
          <a:p>
            <a:r>
              <a:rPr lang="en-US" dirty="0" smtClean="0"/>
              <a:t>Exposure</a:t>
            </a:r>
            <a:r>
              <a:rPr lang="en-US" dirty="0"/>
              <a:t>, Infection, </a:t>
            </a:r>
            <a:r>
              <a:rPr lang="en-US" dirty="0" smtClean="0"/>
              <a:t>Consequences (cont.)</a:t>
            </a:r>
            <a:endParaRPr lang="en-US" dirty="0"/>
          </a:p>
        </p:txBody>
      </p:sp>
      <p:sp>
        <p:nvSpPr>
          <p:cNvPr id="3" name="Content Placeholder 2"/>
          <p:cNvSpPr>
            <a:spLocks noGrp="1"/>
          </p:cNvSpPr>
          <p:nvPr>
            <p:ph idx="1"/>
          </p:nvPr>
        </p:nvSpPr>
        <p:spPr>
          <a:xfrm>
            <a:off x="457200" y="2057400"/>
            <a:ext cx="8229600" cy="4068763"/>
          </a:xfrm>
        </p:spPr>
        <p:txBody>
          <a:bodyPr/>
          <a:lstStyle/>
          <a:p>
            <a:r>
              <a:rPr lang="en-US" dirty="0" smtClean="0"/>
              <a:t>For </a:t>
            </a:r>
            <a:r>
              <a:rPr lang="en-US" dirty="0"/>
              <a:t>an infection to </a:t>
            </a:r>
            <a:r>
              <a:rPr lang="en-US" dirty="0" smtClean="0"/>
              <a:t>occur: </a:t>
            </a:r>
          </a:p>
          <a:p>
            <a:pPr lvl="1"/>
            <a:r>
              <a:rPr lang="en-US" dirty="0" smtClean="0"/>
              <a:t>the </a:t>
            </a:r>
            <a:r>
              <a:rPr lang="en-US" dirty="0"/>
              <a:t>agent must be pathogenic and </a:t>
            </a:r>
            <a:r>
              <a:rPr lang="en-US" dirty="0" smtClean="0"/>
              <a:t>viable;</a:t>
            </a:r>
          </a:p>
          <a:p>
            <a:pPr lvl="1"/>
            <a:r>
              <a:rPr lang="en-US" dirty="0" smtClean="0"/>
              <a:t>present </a:t>
            </a:r>
            <a:r>
              <a:rPr lang="en-US" dirty="0"/>
              <a:t>in sufficient numbers to produce </a:t>
            </a:r>
            <a:r>
              <a:rPr lang="en-US" dirty="0" smtClean="0"/>
              <a:t>infection</a:t>
            </a:r>
          </a:p>
          <a:p>
            <a:pPr lvl="1"/>
            <a:r>
              <a:rPr lang="en-US" dirty="0" smtClean="0"/>
              <a:t>be </a:t>
            </a:r>
            <a:r>
              <a:rPr lang="en-US" dirty="0"/>
              <a:t>transmitted successfully and delivered to a susceptible host at a suitable entry site. </a:t>
            </a:r>
            <a:endParaRPr lang="en-US" dirty="0" smtClean="0"/>
          </a:p>
        </p:txBody>
      </p:sp>
    </p:spTree>
    <p:extLst>
      <p:ext uri="{BB962C8B-B14F-4D97-AF65-F5344CB8AC3E}">
        <p14:creationId xmlns:p14="http://schemas.microsoft.com/office/powerpoint/2010/main" val="310547516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229600" cy="639762"/>
          </a:xfrm>
        </p:spPr>
        <p:txBody>
          <a:bodyPr>
            <a:noAutofit/>
          </a:bodyPr>
          <a:lstStyle/>
          <a:p>
            <a:r>
              <a:rPr lang="en-US" dirty="0" smtClean="0"/>
              <a:t>Mitigation/Hazard Control</a:t>
            </a:r>
            <a:endParaRPr lang="en-US" dirty="0"/>
          </a:p>
        </p:txBody>
      </p:sp>
      <p:sp>
        <p:nvSpPr>
          <p:cNvPr id="3" name="Content Placeholder 2"/>
          <p:cNvSpPr>
            <a:spLocks noGrp="1"/>
          </p:cNvSpPr>
          <p:nvPr>
            <p:ph idx="1"/>
          </p:nvPr>
        </p:nvSpPr>
        <p:spPr>
          <a:xfrm>
            <a:off x="459377" y="1371600"/>
            <a:ext cx="8229600" cy="5105400"/>
          </a:xfrm>
        </p:spPr>
        <p:txBody>
          <a:bodyPr>
            <a:normAutofit/>
          </a:bodyPr>
          <a:lstStyle/>
          <a:p>
            <a:r>
              <a:rPr lang="en-US" sz="1800" dirty="0" smtClean="0"/>
              <a:t>Source control, minimization of accidental release, and protection of the </a:t>
            </a:r>
            <a:r>
              <a:rPr lang="en-US" sz="1800" dirty="0"/>
              <a:t>worker </a:t>
            </a:r>
            <a:r>
              <a:rPr lang="en-US" sz="1800" dirty="0" smtClean="0"/>
              <a:t>reduces </a:t>
            </a:r>
            <a:r>
              <a:rPr lang="en-US" sz="1800" dirty="0"/>
              <a:t>the risk of exposure to potentially infectious </a:t>
            </a:r>
            <a:r>
              <a:rPr lang="en-US" sz="1800" dirty="0" smtClean="0"/>
              <a:t>agents.</a:t>
            </a:r>
          </a:p>
          <a:p>
            <a:r>
              <a:rPr lang="en-US" sz="1800" dirty="0" smtClean="0"/>
              <a:t>Protect workers and the immediate work environment with good work practices and appropriate safety equipment. </a:t>
            </a:r>
          </a:p>
          <a:p>
            <a:r>
              <a:rPr lang="en-US" sz="1800" dirty="0" smtClean="0"/>
              <a:t>Effective vaccines can decrease worker risk.</a:t>
            </a:r>
          </a:p>
          <a:p>
            <a:r>
              <a:rPr lang="en-US" sz="1800" dirty="0" smtClean="0"/>
              <a:t>Protect of personnel outside the laboratory and in the community by using adequately designed, constructed, and maintained facilities and operational practices.</a:t>
            </a:r>
          </a:p>
          <a:p>
            <a:r>
              <a:rPr lang="en-US" sz="1800" i="1" dirty="0" smtClean="0"/>
              <a:t>Containment</a:t>
            </a:r>
            <a:r>
              <a:rPr lang="en-US" sz="1800" dirty="0" smtClean="0"/>
              <a:t> is the mechanism for ensuring workers outside of the immediate work environment and the community are protected or shielded from exposure due to infectious or biological agents. </a:t>
            </a:r>
          </a:p>
          <a:p>
            <a:pPr lvl="1"/>
            <a:r>
              <a:rPr lang="en-US" sz="1400" dirty="0" smtClean="0"/>
              <a:t>Specific mitigation measures should be selected based on the identified risks</a:t>
            </a:r>
          </a:p>
          <a:p>
            <a:pPr lvl="1"/>
            <a:r>
              <a:rPr lang="en-US" sz="1400" dirty="0"/>
              <a:t>The biosafety guidelines most commonly used in the </a:t>
            </a:r>
            <a:r>
              <a:rPr lang="en-US" sz="1400" dirty="0" smtClean="0"/>
              <a:t>U.S. </a:t>
            </a:r>
            <a:r>
              <a:rPr lang="en-US" sz="1400" dirty="0"/>
              <a:t>for containment of </a:t>
            </a:r>
            <a:r>
              <a:rPr lang="en-US" sz="1400" dirty="0" err="1"/>
              <a:t>biohazardous</a:t>
            </a:r>
            <a:r>
              <a:rPr lang="en-US" sz="1400" dirty="0"/>
              <a:t> agents in the workplace are those recommended by the CDC, The National Institutes of Health, and the National Research Council</a:t>
            </a:r>
            <a:r>
              <a:rPr lang="en-US" sz="1400" dirty="0" smtClean="0"/>
              <a:t>.</a:t>
            </a:r>
          </a:p>
          <a:p>
            <a:r>
              <a:rPr lang="en-US" sz="1800" dirty="0"/>
              <a:t>Risk management is achieved through use of practices, facilities, and equipment specified in defined biosafety containment levels.</a:t>
            </a:r>
          </a:p>
        </p:txBody>
      </p:sp>
    </p:spTree>
    <p:extLst>
      <p:ext uri="{BB962C8B-B14F-4D97-AF65-F5344CB8AC3E}">
        <p14:creationId xmlns:p14="http://schemas.microsoft.com/office/powerpoint/2010/main" val="403118438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Mitigation/Hazard Control (cont.)</a:t>
            </a:r>
            <a:endParaRPr lang="en-US" dirty="0"/>
          </a:p>
        </p:txBody>
      </p:sp>
      <p:sp>
        <p:nvSpPr>
          <p:cNvPr id="3" name="Content Placeholder 2"/>
          <p:cNvSpPr>
            <a:spLocks noGrp="1"/>
          </p:cNvSpPr>
          <p:nvPr>
            <p:ph idx="1"/>
          </p:nvPr>
        </p:nvSpPr>
        <p:spPr/>
        <p:txBody>
          <a:bodyPr>
            <a:normAutofit/>
          </a:bodyPr>
          <a:lstStyle/>
          <a:p>
            <a:r>
              <a:rPr lang="en-US" i="1" dirty="0"/>
              <a:t>Biosafety level 1 (</a:t>
            </a:r>
            <a:r>
              <a:rPr lang="en-US" i="1" dirty="0" smtClean="0"/>
              <a:t>BSL-1)</a:t>
            </a:r>
          </a:p>
          <a:p>
            <a:pPr lvl="1"/>
            <a:r>
              <a:rPr lang="en-US" dirty="0" smtClean="0"/>
              <a:t>Used </a:t>
            </a:r>
            <a:r>
              <a:rPr lang="en-US" dirty="0"/>
              <a:t>for work involving defined and well-characterized strains of viable microorganisms of no known or minimal potential hazard to laboratory personnel or the environment. </a:t>
            </a:r>
            <a:endParaRPr lang="en-US" dirty="0" smtClean="0"/>
          </a:p>
          <a:p>
            <a:pPr lvl="1"/>
            <a:r>
              <a:rPr lang="en-US" dirty="0" smtClean="0"/>
              <a:t>This </a:t>
            </a:r>
            <a:r>
              <a:rPr lang="en-US" dirty="0"/>
              <a:t>level is appropriate for high school and undergraduates, and training laboratories. </a:t>
            </a:r>
            <a:r>
              <a:rPr lang="en-US" dirty="0" smtClean="0"/>
              <a:t>The </a:t>
            </a:r>
            <a:r>
              <a:rPr lang="en-US" dirty="0"/>
              <a:t>laboratory is not separated </a:t>
            </a:r>
            <a:r>
              <a:rPr lang="en-US" dirty="0" smtClean="0"/>
              <a:t>from general </a:t>
            </a:r>
            <a:r>
              <a:rPr lang="en-US" dirty="0"/>
              <a:t>building traffic, and work is conducted on the open bench. </a:t>
            </a:r>
            <a:endParaRPr lang="en-US" dirty="0" smtClean="0"/>
          </a:p>
          <a:p>
            <a:r>
              <a:rPr lang="en-US" i="1" dirty="0" smtClean="0"/>
              <a:t>BSL-1LS </a:t>
            </a:r>
          </a:p>
          <a:p>
            <a:pPr lvl="1"/>
            <a:r>
              <a:rPr lang="en-US" dirty="0" smtClean="0"/>
              <a:t>Used</a:t>
            </a:r>
            <a:r>
              <a:rPr lang="en-US" i="1" dirty="0" smtClean="0"/>
              <a:t> </a:t>
            </a:r>
            <a:r>
              <a:rPr lang="en-US" dirty="0" smtClean="0"/>
              <a:t>for </a:t>
            </a:r>
            <a:r>
              <a:rPr lang="en-US" dirty="0"/>
              <a:t>large-scale work (greater than 10 liters or production </a:t>
            </a:r>
            <a:r>
              <a:rPr lang="en-US" dirty="0" smtClean="0"/>
              <a:t>volumes).</a:t>
            </a:r>
          </a:p>
          <a:p>
            <a:pPr lvl="1"/>
            <a:r>
              <a:rPr lang="en-US" dirty="0" smtClean="0"/>
              <a:t>It </a:t>
            </a:r>
            <a:r>
              <a:rPr lang="en-US" dirty="0"/>
              <a:t>is used for agents that can be handled at BSL-1 when they are at small scale.</a:t>
            </a:r>
          </a:p>
          <a:p>
            <a:endParaRPr lang="en-US" dirty="0"/>
          </a:p>
        </p:txBody>
      </p:sp>
    </p:spTree>
    <p:extLst>
      <p:ext uri="{BB962C8B-B14F-4D97-AF65-F5344CB8AC3E}">
        <p14:creationId xmlns:p14="http://schemas.microsoft.com/office/powerpoint/2010/main" val="232643182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Mitigation/Hazard Control (cont.)</a:t>
            </a:r>
            <a:endParaRPr lang="en-US" dirty="0"/>
          </a:p>
        </p:txBody>
      </p:sp>
      <p:sp>
        <p:nvSpPr>
          <p:cNvPr id="3" name="Content Placeholder 2"/>
          <p:cNvSpPr>
            <a:spLocks noGrp="1"/>
          </p:cNvSpPr>
          <p:nvPr>
            <p:ph idx="1"/>
          </p:nvPr>
        </p:nvSpPr>
        <p:spPr/>
        <p:txBody>
          <a:bodyPr>
            <a:normAutofit/>
          </a:bodyPr>
          <a:lstStyle/>
          <a:p>
            <a:r>
              <a:rPr lang="en-US" i="1" dirty="0"/>
              <a:t>Biosafety level 2 (BSL-2) </a:t>
            </a:r>
            <a:endParaRPr lang="en-US" i="1" dirty="0" smtClean="0"/>
          </a:p>
          <a:p>
            <a:pPr lvl="1"/>
            <a:r>
              <a:rPr lang="en-US" dirty="0" smtClean="0"/>
              <a:t>Used </a:t>
            </a:r>
            <a:r>
              <a:rPr lang="en-US" dirty="0"/>
              <a:t>for work with many moderate-risk agents present in the community (indigenous) and associated with human disease of varying degrees of severity. </a:t>
            </a:r>
            <a:endParaRPr lang="en-US" dirty="0" smtClean="0"/>
          </a:p>
          <a:p>
            <a:pPr lvl="1"/>
            <a:r>
              <a:rPr lang="en-US" dirty="0" smtClean="0"/>
              <a:t>Agents </a:t>
            </a:r>
            <a:r>
              <a:rPr lang="en-US" dirty="0"/>
              <a:t>are usually of moderate potential hazard to personnel and the environment. </a:t>
            </a:r>
            <a:endParaRPr lang="en-US" dirty="0" smtClean="0"/>
          </a:p>
          <a:p>
            <a:pPr lvl="1"/>
            <a:r>
              <a:rPr lang="en-US" dirty="0" smtClean="0"/>
              <a:t>This </a:t>
            </a:r>
            <a:r>
              <a:rPr lang="en-US" dirty="0"/>
              <a:t>level is appropriate for clinical, diagnostic, teaching, and other research facilities in which work is done by individuals with a level of competency equal to or greater than one would expect in a college department of microbiology.  </a:t>
            </a:r>
          </a:p>
          <a:p>
            <a:pPr lvl="1"/>
            <a:r>
              <a:rPr lang="en-US" i="1" dirty="0" smtClean="0"/>
              <a:t>BSL-2LS</a:t>
            </a:r>
            <a:r>
              <a:rPr lang="en-US" dirty="0" smtClean="0"/>
              <a:t> is used </a:t>
            </a:r>
            <a:r>
              <a:rPr lang="en-US" dirty="0"/>
              <a:t>for large-scale operations with these agents.</a:t>
            </a:r>
          </a:p>
          <a:p>
            <a:endParaRPr lang="en-US" dirty="0"/>
          </a:p>
        </p:txBody>
      </p:sp>
    </p:spTree>
    <p:extLst>
      <p:ext uri="{BB962C8B-B14F-4D97-AF65-F5344CB8AC3E}">
        <p14:creationId xmlns:p14="http://schemas.microsoft.com/office/powerpoint/2010/main" val="6968025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(cont.)</a:t>
            </a:r>
            <a:endParaRPr lang="en-US" dirty="0"/>
          </a:p>
        </p:txBody>
      </p:sp>
      <p:sp>
        <p:nvSpPr>
          <p:cNvPr id="3" name="Content Placeholder 2"/>
          <p:cNvSpPr>
            <a:spLocks noGrp="1"/>
          </p:cNvSpPr>
          <p:nvPr>
            <p:ph idx="1"/>
          </p:nvPr>
        </p:nvSpPr>
        <p:spPr/>
        <p:txBody>
          <a:bodyPr>
            <a:normAutofit/>
          </a:bodyPr>
          <a:lstStyle/>
          <a:p>
            <a:pPr marL="342900" lvl="1" indent="-342900" hangingPunct="0">
              <a:buFont typeface="Arial" pitchFamily="34" charset="0"/>
              <a:buChar char="•"/>
            </a:pPr>
            <a:r>
              <a:rPr lang="en-US" sz="2000" dirty="0"/>
              <a:t>Workers engaging in agricultural, medical, and laboratory activities are most at </a:t>
            </a:r>
            <a:r>
              <a:rPr lang="en-US" sz="2000" dirty="0" smtClean="0"/>
              <a:t>risk.</a:t>
            </a:r>
          </a:p>
          <a:p>
            <a:pPr marL="342900" lvl="1" indent="-342900" hangingPunct="0">
              <a:buFont typeface="Arial" pitchFamily="34" charset="0"/>
              <a:buChar char="•"/>
            </a:pPr>
            <a:r>
              <a:rPr lang="en-US" sz="2000" dirty="0" smtClean="0"/>
              <a:t>About 193 </a:t>
            </a:r>
            <a:r>
              <a:rPr lang="en-US" sz="2000" dirty="0"/>
              <a:t>biological agents are known to produce infectious, allergenic, toxic, and carcinogenic reactions in workers.  Most of the identified bio-hazardous agents belong to the following groups:</a:t>
            </a:r>
          </a:p>
          <a:p>
            <a:pPr lvl="1" hangingPunct="0"/>
            <a:r>
              <a:rPr lang="en-US" sz="2000" i="1" dirty="0"/>
              <a:t>Microorganisms and </a:t>
            </a:r>
            <a:r>
              <a:rPr lang="en-US" sz="2000" i="1" dirty="0" smtClean="0"/>
              <a:t>their toxins</a:t>
            </a:r>
            <a:r>
              <a:rPr lang="en-US" sz="2000" dirty="0" smtClean="0"/>
              <a:t> </a:t>
            </a:r>
          </a:p>
          <a:p>
            <a:pPr lvl="1" hangingPunct="0"/>
            <a:r>
              <a:rPr lang="en-US" sz="2000" i="1" dirty="0" smtClean="0"/>
              <a:t>Arthropods</a:t>
            </a:r>
            <a:endParaRPr lang="en-US" sz="2000" dirty="0"/>
          </a:p>
          <a:p>
            <a:pPr lvl="1" hangingPunct="0"/>
            <a:r>
              <a:rPr lang="en-US" sz="2000" i="1" dirty="0"/>
              <a:t>Allergens and toxins from higher </a:t>
            </a:r>
            <a:r>
              <a:rPr lang="en-US" sz="2000" i="1" dirty="0" smtClean="0"/>
              <a:t>plants</a:t>
            </a:r>
            <a:endParaRPr lang="en-US" sz="2000" dirty="0"/>
          </a:p>
          <a:p>
            <a:pPr lvl="1" hangingPunct="0"/>
            <a:r>
              <a:rPr lang="en-US" sz="2000" i="1" dirty="0" smtClean="0"/>
              <a:t>Protein </a:t>
            </a:r>
            <a:r>
              <a:rPr lang="en-US" sz="2000" i="1" dirty="0"/>
              <a:t>allergens from vertebrate </a:t>
            </a:r>
            <a:r>
              <a:rPr lang="en-US" sz="2000" i="1" dirty="0" smtClean="0"/>
              <a:t>animals</a:t>
            </a:r>
          </a:p>
          <a:p>
            <a:pPr lvl="1" hangingPunct="0"/>
            <a:r>
              <a:rPr lang="en-US" sz="2000" i="1" dirty="0" smtClean="0"/>
              <a:t>Other groups</a:t>
            </a:r>
            <a:endParaRPr lang="en-US" sz="2000" dirty="0"/>
          </a:p>
        </p:txBody>
      </p:sp>
    </p:spTree>
    <p:extLst>
      <p:ext uri="{BB962C8B-B14F-4D97-AF65-F5344CB8AC3E}">
        <p14:creationId xmlns:p14="http://schemas.microsoft.com/office/powerpoint/2010/main" val="427515237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Mitigation/Hazard Control (cont.)</a:t>
            </a:r>
          </a:p>
        </p:txBody>
      </p:sp>
      <p:sp>
        <p:nvSpPr>
          <p:cNvPr id="3" name="Content Placeholder 2"/>
          <p:cNvSpPr>
            <a:spLocks noGrp="1"/>
          </p:cNvSpPr>
          <p:nvPr>
            <p:ph idx="1"/>
          </p:nvPr>
        </p:nvSpPr>
        <p:spPr/>
        <p:txBody>
          <a:bodyPr>
            <a:normAutofit/>
          </a:bodyPr>
          <a:lstStyle/>
          <a:p>
            <a:r>
              <a:rPr lang="en-US" i="1" dirty="0"/>
              <a:t>Biosafety level 3 (</a:t>
            </a:r>
            <a:r>
              <a:rPr lang="en-US" i="1" dirty="0" smtClean="0"/>
              <a:t>BSL-3)</a:t>
            </a:r>
          </a:p>
          <a:p>
            <a:pPr lvl="1"/>
            <a:r>
              <a:rPr lang="en-US" dirty="0" smtClean="0"/>
              <a:t>Used </a:t>
            </a:r>
            <a:r>
              <a:rPr lang="en-US" dirty="0"/>
              <a:t>for work with indigenous or exotic agents where the potential for infection by aerosols is real and the disease may have serious or lethal consequences</a:t>
            </a:r>
            <a:r>
              <a:rPr lang="en-US" dirty="0" smtClean="0"/>
              <a:t>.</a:t>
            </a:r>
          </a:p>
          <a:p>
            <a:pPr lvl="1"/>
            <a:r>
              <a:rPr lang="en-US" dirty="0" smtClean="0"/>
              <a:t>Partial </a:t>
            </a:r>
            <a:r>
              <a:rPr lang="en-US" dirty="0"/>
              <a:t>containment equipment such as, Class I or Class II biological safety cabinets, is used for all manipulations of infectious materials at BSL-3.  </a:t>
            </a:r>
            <a:endParaRPr lang="en-US" dirty="0" smtClean="0"/>
          </a:p>
          <a:p>
            <a:pPr lvl="1"/>
            <a:r>
              <a:rPr lang="en-US" dirty="0" smtClean="0"/>
              <a:t>There </a:t>
            </a:r>
            <a:r>
              <a:rPr lang="en-US" dirty="0"/>
              <a:t>are special engineering design criteria and work practices associated with BSL-3 containment.  </a:t>
            </a:r>
            <a:endParaRPr lang="en-US" dirty="0" smtClean="0"/>
          </a:p>
          <a:p>
            <a:pPr lvl="1"/>
            <a:r>
              <a:rPr lang="en-US" i="1" dirty="0" smtClean="0"/>
              <a:t>BSL-3LS</a:t>
            </a:r>
            <a:r>
              <a:rPr lang="en-US" dirty="0" smtClean="0"/>
              <a:t> </a:t>
            </a:r>
            <a:r>
              <a:rPr lang="en-US" dirty="0"/>
              <a:t>is used for large-scale operations.</a:t>
            </a:r>
          </a:p>
          <a:p>
            <a:endParaRPr lang="en-US" dirty="0"/>
          </a:p>
        </p:txBody>
      </p:sp>
    </p:spTree>
    <p:extLst>
      <p:ext uri="{BB962C8B-B14F-4D97-AF65-F5344CB8AC3E}">
        <p14:creationId xmlns:p14="http://schemas.microsoft.com/office/powerpoint/2010/main" val="344870498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Mitigation/Hazard Control (cont.)</a:t>
            </a:r>
          </a:p>
        </p:txBody>
      </p:sp>
      <p:sp>
        <p:nvSpPr>
          <p:cNvPr id="3" name="Content Placeholder 2"/>
          <p:cNvSpPr>
            <a:spLocks noGrp="1"/>
          </p:cNvSpPr>
          <p:nvPr>
            <p:ph idx="1"/>
          </p:nvPr>
        </p:nvSpPr>
        <p:spPr/>
        <p:txBody>
          <a:bodyPr>
            <a:normAutofit/>
          </a:bodyPr>
          <a:lstStyle/>
          <a:p>
            <a:r>
              <a:rPr lang="en-US" i="1" dirty="0"/>
              <a:t>Biosafety level 4 (BSL-4) </a:t>
            </a:r>
            <a:endParaRPr lang="en-US" i="1" dirty="0" smtClean="0"/>
          </a:p>
          <a:p>
            <a:pPr lvl="1"/>
            <a:r>
              <a:rPr lang="en-US" dirty="0" smtClean="0"/>
              <a:t>Used </a:t>
            </a:r>
            <a:r>
              <a:rPr lang="en-US" dirty="0"/>
              <a:t>for work with dangerous and exotic agents that pose a high individual risk of life-threatening disease. </a:t>
            </a:r>
            <a:r>
              <a:rPr lang="en-US" dirty="0" smtClean="0"/>
              <a:t>Such </a:t>
            </a:r>
            <a:r>
              <a:rPr lang="en-US" dirty="0"/>
              <a:t>an agent has a low infectious dose and poses a danger for the community from person-to-person spread. </a:t>
            </a:r>
            <a:endParaRPr lang="en-US" dirty="0" smtClean="0"/>
          </a:p>
          <a:p>
            <a:pPr lvl="1"/>
            <a:r>
              <a:rPr lang="en-US" dirty="0" smtClean="0"/>
              <a:t>Maximum </a:t>
            </a:r>
            <a:r>
              <a:rPr lang="en-US" dirty="0"/>
              <a:t>containment equipment, such as a Class III biological safety cabinet, or partial containment equipment in combination with a full-body, air-supplied, positive-pressure personnel suit is used for all procedures and activities.  </a:t>
            </a:r>
            <a:endParaRPr lang="en-US" dirty="0" smtClean="0"/>
          </a:p>
          <a:p>
            <a:pPr lvl="1"/>
            <a:r>
              <a:rPr lang="en-US" dirty="0" smtClean="0"/>
              <a:t>Laboratory </a:t>
            </a:r>
            <a:r>
              <a:rPr lang="en-US" dirty="0"/>
              <a:t>access is strictly controlled. </a:t>
            </a:r>
            <a:r>
              <a:rPr lang="en-US" dirty="0" smtClean="0"/>
              <a:t>The </a:t>
            </a:r>
            <a:r>
              <a:rPr lang="en-US" dirty="0"/>
              <a:t>facility is either separated from other buildings or completely isolated from other areas of the building.  </a:t>
            </a:r>
          </a:p>
          <a:p>
            <a:endParaRPr lang="en-US" dirty="0"/>
          </a:p>
        </p:txBody>
      </p:sp>
    </p:spTree>
    <p:extLst>
      <p:ext uri="{BB962C8B-B14F-4D97-AF65-F5344CB8AC3E}">
        <p14:creationId xmlns:p14="http://schemas.microsoft.com/office/powerpoint/2010/main" val="367096529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Mitigation/Hazard Control (cont.)</a:t>
            </a:r>
            <a:endParaRPr lang="en-US" b="1" dirty="0"/>
          </a:p>
        </p:txBody>
      </p:sp>
      <p:sp>
        <p:nvSpPr>
          <p:cNvPr id="3" name="Content Placeholder 2"/>
          <p:cNvSpPr>
            <a:spLocks noGrp="1"/>
          </p:cNvSpPr>
          <p:nvPr>
            <p:ph idx="1"/>
          </p:nvPr>
        </p:nvSpPr>
        <p:spPr/>
        <p:txBody>
          <a:bodyPr>
            <a:normAutofit/>
          </a:bodyPr>
          <a:lstStyle/>
          <a:p>
            <a:pPr hangingPunct="0"/>
            <a:r>
              <a:rPr lang="en-US" dirty="0"/>
              <a:t>Biological Safety Cabinets (BSCs)</a:t>
            </a:r>
          </a:p>
          <a:p>
            <a:pPr lvl="1"/>
            <a:r>
              <a:rPr lang="en-US" dirty="0" smtClean="0"/>
              <a:t>Provide </a:t>
            </a:r>
            <a:r>
              <a:rPr lang="en-US" dirty="0"/>
              <a:t>a primary barrier to prevent escape of infectious aerosols into the work environment. </a:t>
            </a:r>
            <a:endParaRPr lang="en-US" dirty="0" smtClean="0"/>
          </a:p>
          <a:p>
            <a:pPr lvl="1"/>
            <a:r>
              <a:rPr lang="en-US" dirty="0" smtClean="0"/>
              <a:t>Three </a:t>
            </a:r>
            <a:r>
              <a:rPr lang="en-US" dirty="0"/>
              <a:t>classes: Class I, Class II, and Class III.  </a:t>
            </a:r>
            <a:endParaRPr lang="en-US" dirty="0" smtClean="0"/>
          </a:p>
          <a:p>
            <a:pPr lvl="2"/>
            <a:r>
              <a:rPr lang="en-US" dirty="0" smtClean="0"/>
              <a:t>All classes have </a:t>
            </a:r>
            <a:r>
              <a:rPr lang="en-US" dirty="0"/>
              <a:t>HEPA filters. </a:t>
            </a:r>
            <a:endParaRPr lang="en-US" dirty="0" smtClean="0"/>
          </a:p>
          <a:p>
            <a:pPr lvl="2"/>
            <a:r>
              <a:rPr lang="en-US" dirty="0" smtClean="0"/>
              <a:t>Class </a:t>
            </a:r>
            <a:r>
              <a:rPr lang="en-US" dirty="0"/>
              <a:t>II is the most commonly used. </a:t>
            </a:r>
            <a:endParaRPr lang="en-US" dirty="0" smtClean="0"/>
          </a:p>
          <a:p>
            <a:pPr lvl="2"/>
            <a:r>
              <a:rPr lang="en-US" dirty="0" smtClean="0"/>
              <a:t>Selection </a:t>
            </a:r>
            <a:r>
              <a:rPr lang="en-US" dirty="0"/>
              <a:t>of the class and type of cabinet must be based on the hazard level of the microorganism. To </a:t>
            </a:r>
            <a:r>
              <a:rPr lang="en-US" dirty="0" smtClean="0"/>
              <a:t>assure </a:t>
            </a:r>
            <a:r>
              <a:rPr lang="en-US" dirty="0"/>
              <a:t>that a biological safety cabinet is functioning as designed, it must be certified on a regular </a:t>
            </a:r>
            <a:r>
              <a:rPr lang="en-US" dirty="0" smtClean="0"/>
              <a:t>basis.</a:t>
            </a:r>
          </a:p>
          <a:p>
            <a:pPr lvl="2"/>
            <a:r>
              <a:rPr lang="en-US" dirty="0" smtClean="0"/>
              <a:t>Horizontal </a:t>
            </a:r>
            <a:r>
              <a:rPr lang="en-US" dirty="0"/>
              <a:t>or vertical flow “clean benches” should not be confused with biosafety </a:t>
            </a:r>
            <a:r>
              <a:rPr lang="en-US" dirty="0" smtClean="0"/>
              <a:t>cabinets—they </a:t>
            </a:r>
            <a:r>
              <a:rPr lang="en-US" i="1" dirty="0"/>
              <a:t>do n</a:t>
            </a:r>
            <a:r>
              <a:rPr lang="en-US" dirty="0"/>
              <a:t>ot protect workers from exposure; they protect the work product from the worker.</a:t>
            </a:r>
          </a:p>
        </p:txBody>
      </p:sp>
    </p:spTree>
    <p:extLst>
      <p:ext uri="{BB962C8B-B14F-4D97-AF65-F5344CB8AC3E}">
        <p14:creationId xmlns:p14="http://schemas.microsoft.com/office/powerpoint/2010/main" val="129691617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Mitigation/Hazard Control (cont.)</a:t>
            </a:r>
          </a:p>
        </p:txBody>
      </p:sp>
      <p:pic>
        <p:nvPicPr>
          <p:cNvPr id="1030" name="Picture 6" descr="https://sp.yimg.com/ib/th?id=HN.608022805252866758&amp;pid=15.1&amp;P=0"/>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971800" y="1524000"/>
            <a:ext cx="2857500" cy="28575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BSC-1100III Class III Biological Safety Cabine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38800" y="2952750"/>
            <a:ext cx="2857500" cy="203835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class-i-bio-safety-cabinet.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2438400"/>
            <a:ext cx="2857500"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5266398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Mitigation/Hazard Control (cont.)</a:t>
            </a:r>
          </a:p>
        </p:txBody>
      </p:sp>
      <p:sp>
        <p:nvSpPr>
          <p:cNvPr id="3" name="Content Placeholder 2"/>
          <p:cNvSpPr>
            <a:spLocks noGrp="1"/>
          </p:cNvSpPr>
          <p:nvPr>
            <p:ph idx="1"/>
          </p:nvPr>
        </p:nvSpPr>
        <p:spPr/>
        <p:txBody>
          <a:bodyPr>
            <a:normAutofit/>
          </a:bodyPr>
          <a:lstStyle/>
          <a:p>
            <a:pPr hangingPunct="0"/>
            <a:r>
              <a:rPr lang="en-US" dirty="0"/>
              <a:t>Work Practices</a:t>
            </a:r>
          </a:p>
          <a:p>
            <a:pPr lvl="1" hangingPunct="0"/>
            <a:r>
              <a:rPr lang="en-US" dirty="0"/>
              <a:t>Work practices </a:t>
            </a:r>
            <a:r>
              <a:rPr lang="en-US" dirty="0" smtClean="0"/>
              <a:t>are </a:t>
            </a:r>
            <a:r>
              <a:rPr lang="en-US" dirty="0"/>
              <a:t>the most important component in preventing occupational exposure</a:t>
            </a:r>
            <a:r>
              <a:rPr lang="en-US" dirty="0" smtClean="0"/>
              <a:t>.</a:t>
            </a:r>
          </a:p>
          <a:p>
            <a:pPr lvl="1" hangingPunct="0"/>
            <a:r>
              <a:rPr lang="en-US" dirty="0" smtClean="0"/>
              <a:t> There </a:t>
            </a:r>
            <a:r>
              <a:rPr lang="en-US" dirty="0"/>
              <a:t>are seven basic rules of biosafety:</a:t>
            </a:r>
          </a:p>
          <a:p>
            <a:pPr marL="891540" lvl="2" indent="-342900" hangingPunct="0">
              <a:buFont typeface="+mj-lt"/>
              <a:buAutoNum type="arabicParenR"/>
            </a:pPr>
            <a:r>
              <a:rPr lang="en-US" dirty="0"/>
              <a:t>Do not </a:t>
            </a:r>
            <a:r>
              <a:rPr lang="en-US" dirty="0" smtClean="0"/>
              <a:t>siphon</a:t>
            </a:r>
            <a:r>
              <a:rPr lang="en-US" dirty="0"/>
              <a:t> </a:t>
            </a:r>
            <a:r>
              <a:rPr lang="en-US" dirty="0" smtClean="0"/>
              <a:t>by mouth.</a:t>
            </a:r>
            <a:endParaRPr lang="en-US" dirty="0"/>
          </a:p>
          <a:p>
            <a:pPr marL="891540" lvl="2" indent="-342900" hangingPunct="0">
              <a:buFont typeface="+mj-lt"/>
              <a:buAutoNum type="arabicParenR"/>
            </a:pPr>
            <a:r>
              <a:rPr lang="en-US" dirty="0"/>
              <a:t>Manipulate infectious fluids carefully to avoid spills and the production of aerosols and </a:t>
            </a:r>
            <a:r>
              <a:rPr lang="en-US" dirty="0" smtClean="0"/>
              <a:t>droplets.</a:t>
            </a:r>
            <a:endParaRPr lang="en-US" dirty="0"/>
          </a:p>
          <a:p>
            <a:pPr marL="891540" lvl="2" indent="-342900" hangingPunct="0">
              <a:buFont typeface="+mj-lt"/>
              <a:buAutoNum type="arabicParenR"/>
            </a:pPr>
            <a:r>
              <a:rPr lang="en-US" dirty="0"/>
              <a:t>Restrict the use of needles and syringes to procedures for which there are no </a:t>
            </a:r>
            <a:r>
              <a:rPr lang="en-US" dirty="0" smtClean="0"/>
              <a:t>alternatives.</a:t>
            </a:r>
            <a:endParaRPr lang="en-US" dirty="0"/>
          </a:p>
          <a:p>
            <a:pPr marL="891540" lvl="2" indent="-342900" hangingPunct="0">
              <a:buFont typeface="+mj-lt"/>
              <a:buAutoNum type="arabicParenR"/>
            </a:pPr>
            <a:r>
              <a:rPr lang="en-US" dirty="0"/>
              <a:t>Use protective lab coats and </a:t>
            </a:r>
            <a:r>
              <a:rPr lang="en-US" dirty="0" smtClean="0"/>
              <a:t>gloves.</a:t>
            </a:r>
            <a:endParaRPr lang="en-US" dirty="0"/>
          </a:p>
          <a:p>
            <a:pPr marL="891540" lvl="2" indent="-342900" hangingPunct="0">
              <a:buFont typeface="+mj-lt"/>
              <a:buAutoNum type="arabicParenR"/>
            </a:pPr>
            <a:r>
              <a:rPr lang="en-US" dirty="0"/>
              <a:t>Wash hands after all laboratory </a:t>
            </a:r>
            <a:r>
              <a:rPr lang="en-US" dirty="0" smtClean="0"/>
              <a:t>activities.</a:t>
            </a:r>
            <a:endParaRPr lang="en-US" dirty="0"/>
          </a:p>
          <a:p>
            <a:pPr marL="891540" lvl="2" indent="-342900" hangingPunct="0">
              <a:buFont typeface="+mj-lt"/>
              <a:buAutoNum type="arabicParenR"/>
            </a:pPr>
            <a:r>
              <a:rPr lang="en-US" dirty="0"/>
              <a:t>Decontaminate work surfaces before and after use, and immediately after spills</a:t>
            </a:r>
            <a:r>
              <a:rPr lang="en-US" dirty="0" smtClean="0"/>
              <a:t>.</a:t>
            </a:r>
            <a:endParaRPr lang="en-US" dirty="0"/>
          </a:p>
          <a:p>
            <a:pPr marL="891540" lvl="2" indent="-342900">
              <a:buFont typeface="+mj-lt"/>
              <a:buAutoNum type="arabicParenR"/>
            </a:pPr>
            <a:r>
              <a:rPr lang="en-US" dirty="0"/>
              <a:t>Do not eat, drink, store food, apply cosmetics, or smoke in the </a:t>
            </a:r>
            <a:r>
              <a:rPr lang="en-US" dirty="0" smtClean="0"/>
              <a:t>lab.</a:t>
            </a:r>
            <a:endParaRPr lang="en-US" dirty="0"/>
          </a:p>
        </p:txBody>
      </p:sp>
    </p:spTree>
    <p:extLst>
      <p:ext uri="{BB962C8B-B14F-4D97-AF65-F5344CB8AC3E}">
        <p14:creationId xmlns:p14="http://schemas.microsoft.com/office/powerpoint/2010/main" val="36682446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Mitigation/Hazard Control (cont.)</a:t>
            </a:r>
          </a:p>
        </p:txBody>
      </p:sp>
      <p:sp>
        <p:nvSpPr>
          <p:cNvPr id="3" name="Content Placeholder 2"/>
          <p:cNvSpPr>
            <a:spLocks noGrp="1"/>
          </p:cNvSpPr>
          <p:nvPr>
            <p:ph idx="1"/>
          </p:nvPr>
        </p:nvSpPr>
        <p:spPr/>
        <p:txBody>
          <a:bodyPr>
            <a:normAutofit/>
          </a:bodyPr>
          <a:lstStyle/>
          <a:p>
            <a:r>
              <a:rPr lang="en-US" b="1" dirty="0" smtClean="0"/>
              <a:t>Decontamination</a:t>
            </a:r>
            <a:r>
              <a:rPr lang="en-US" dirty="0" smtClean="0"/>
              <a:t> </a:t>
            </a:r>
            <a:r>
              <a:rPr lang="en-US" dirty="0"/>
              <a:t>is the use of physical or chemical means to render materials safe for further handling by reducing the number of organisms present.  </a:t>
            </a:r>
            <a:endParaRPr lang="en-US" dirty="0" smtClean="0"/>
          </a:p>
          <a:p>
            <a:r>
              <a:rPr lang="en-US" dirty="0" smtClean="0"/>
              <a:t>Different from </a:t>
            </a:r>
            <a:r>
              <a:rPr lang="en-US" b="1" dirty="0" smtClean="0"/>
              <a:t>disinfection</a:t>
            </a:r>
            <a:r>
              <a:rPr lang="en-US" dirty="0" smtClean="0"/>
              <a:t>, </a:t>
            </a:r>
            <a:r>
              <a:rPr lang="en-US" dirty="0"/>
              <a:t>a process that kills infectious agents outside the body.  </a:t>
            </a:r>
            <a:endParaRPr lang="en-US" dirty="0" smtClean="0"/>
          </a:p>
          <a:p>
            <a:r>
              <a:rPr lang="en-US" dirty="0" smtClean="0"/>
              <a:t>Neither </a:t>
            </a:r>
            <a:r>
              <a:rPr lang="en-US" dirty="0"/>
              <a:t>of these terms should be confused with </a:t>
            </a:r>
            <a:r>
              <a:rPr lang="en-US" b="1" dirty="0"/>
              <a:t>sterilization</a:t>
            </a:r>
            <a:r>
              <a:rPr lang="en-US" dirty="0"/>
              <a:t>, which implies complete elimination or destruction of </a:t>
            </a:r>
            <a:r>
              <a:rPr lang="en-US" dirty="0" smtClean="0"/>
              <a:t>all </a:t>
            </a:r>
            <a:r>
              <a:rPr lang="en-US" dirty="0"/>
              <a:t>forms of microbial life.  </a:t>
            </a:r>
            <a:endParaRPr lang="en-US" dirty="0" smtClean="0"/>
          </a:p>
          <a:p>
            <a:r>
              <a:rPr lang="en-US" dirty="0" smtClean="0"/>
              <a:t>The </a:t>
            </a:r>
            <a:r>
              <a:rPr lang="en-US" dirty="0"/>
              <a:t>most frequently used disinfectants in the workplace include bleach (sodium hypochlorite) and isopropyl or ethyl alcohol, </a:t>
            </a:r>
            <a:r>
              <a:rPr lang="en-US" dirty="0" smtClean="0"/>
              <a:t>etc.</a:t>
            </a:r>
            <a:endParaRPr lang="en-US" dirty="0"/>
          </a:p>
        </p:txBody>
      </p:sp>
    </p:spTree>
    <p:extLst>
      <p:ext uri="{BB962C8B-B14F-4D97-AF65-F5344CB8AC3E}">
        <p14:creationId xmlns:p14="http://schemas.microsoft.com/office/powerpoint/2010/main" val="211963274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Mitigation/Hazard Control (cont.)</a:t>
            </a:r>
          </a:p>
        </p:txBody>
      </p:sp>
      <p:sp>
        <p:nvSpPr>
          <p:cNvPr id="3" name="Content Placeholder 2"/>
          <p:cNvSpPr>
            <a:spLocks noGrp="1"/>
          </p:cNvSpPr>
          <p:nvPr>
            <p:ph idx="1"/>
          </p:nvPr>
        </p:nvSpPr>
        <p:spPr/>
        <p:txBody>
          <a:bodyPr>
            <a:normAutofit/>
          </a:bodyPr>
          <a:lstStyle/>
          <a:p>
            <a:pPr hangingPunct="0"/>
            <a:r>
              <a:rPr lang="en-US" dirty="0"/>
              <a:t>Spill Management</a:t>
            </a:r>
          </a:p>
          <a:p>
            <a:pPr lvl="1"/>
            <a:r>
              <a:rPr lang="en-US" dirty="0"/>
              <a:t>The management of spills in the laboratory usually consists of flooding the contaminated area with liquid disinfectant, being careful not to generate aerosols, cleaning up the spill, reapplying fresh disinfectant, and final clean up. </a:t>
            </a:r>
            <a:endParaRPr lang="en-US" dirty="0" smtClean="0"/>
          </a:p>
          <a:p>
            <a:pPr lvl="1"/>
            <a:r>
              <a:rPr lang="en-US" dirty="0" smtClean="0"/>
              <a:t>Protective </a:t>
            </a:r>
            <a:r>
              <a:rPr lang="en-US" dirty="0"/>
              <a:t>clothing is always worn.  </a:t>
            </a:r>
            <a:endParaRPr lang="en-US" dirty="0" smtClean="0"/>
          </a:p>
          <a:p>
            <a:pPr lvl="1"/>
            <a:r>
              <a:rPr lang="en-US" dirty="0" smtClean="0"/>
              <a:t>When </a:t>
            </a:r>
            <a:r>
              <a:rPr lang="en-US" dirty="0"/>
              <a:t>spills involve large volumes of infectious agents, personnel should leave the area until aerosols have settled before cleanup is begun.</a:t>
            </a:r>
          </a:p>
        </p:txBody>
      </p:sp>
    </p:spTree>
    <p:extLst>
      <p:ext uri="{BB962C8B-B14F-4D97-AF65-F5344CB8AC3E}">
        <p14:creationId xmlns:p14="http://schemas.microsoft.com/office/powerpoint/2010/main" val="410591342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Mitigation/Hazard Control (cont.)</a:t>
            </a:r>
          </a:p>
        </p:txBody>
      </p:sp>
      <p:sp>
        <p:nvSpPr>
          <p:cNvPr id="3" name="Content Placeholder 2"/>
          <p:cNvSpPr>
            <a:spLocks noGrp="1"/>
          </p:cNvSpPr>
          <p:nvPr>
            <p:ph idx="1"/>
          </p:nvPr>
        </p:nvSpPr>
        <p:spPr/>
        <p:txBody>
          <a:bodyPr>
            <a:normAutofit fontScale="92500" lnSpcReduction="10000"/>
          </a:bodyPr>
          <a:lstStyle/>
          <a:p>
            <a:pPr hangingPunct="0"/>
            <a:r>
              <a:rPr lang="en-US" dirty="0"/>
              <a:t>Biosafety Program Management</a:t>
            </a:r>
          </a:p>
          <a:p>
            <a:pPr lvl="1" hangingPunct="0"/>
            <a:r>
              <a:rPr lang="en-US" dirty="0"/>
              <a:t>Treat all human blood and certain human body fluids as if they are infectious </a:t>
            </a:r>
            <a:r>
              <a:rPr lang="en-US" dirty="0" smtClean="0"/>
              <a:t>(universal precautions). Use </a:t>
            </a:r>
            <a:r>
              <a:rPr lang="en-US" dirty="0"/>
              <a:t>engineering controls, work practice controls, PPE, sharps management procedures, labeling etc. </a:t>
            </a:r>
            <a:endParaRPr lang="en-US" dirty="0" smtClean="0"/>
          </a:p>
          <a:p>
            <a:pPr lvl="1" hangingPunct="0"/>
            <a:r>
              <a:rPr lang="en-US" dirty="0" smtClean="0"/>
              <a:t>Biosafety </a:t>
            </a:r>
            <a:r>
              <a:rPr lang="en-US" dirty="0"/>
              <a:t>programs should include a mechanism to provide safety information to employees at all stages of their employment (new, altered work tasks, and long-term) as well as periodic safety updates.  </a:t>
            </a:r>
            <a:endParaRPr lang="en-US" dirty="0" smtClean="0"/>
          </a:p>
          <a:p>
            <a:pPr lvl="1" hangingPunct="0"/>
            <a:r>
              <a:rPr lang="en-US" dirty="0" smtClean="0"/>
              <a:t>There </a:t>
            </a:r>
            <a:r>
              <a:rPr lang="en-US" dirty="0"/>
              <a:t>should be an occupational health program with a four-fold purpose:</a:t>
            </a:r>
          </a:p>
          <a:p>
            <a:pPr marL="1079182" lvl="1" indent="-342900" hangingPunct="0"/>
            <a:r>
              <a:rPr lang="en-US" dirty="0" smtClean="0"/>
              <a:t>To </a:t>
            </a:r>
            <a:r>
              <a:rPr lang="en-US" dirty="0"/>
              <a:t>provide a mechanism to detect job-related illnesses</a:t>
            </a:r>
          </a:p>
          <a:p>
            <a:pPr marL="1079182" lvl="1" indent="-342900" hangingPunct="0"/>
            <a:r>
              <a:rPr lang="en-US" dirty="0" smtClean="0"/>
              <a:t>To </a:t>
            </a:r>
            <a:r>
              <a:rPr lang="en-US" dirty="0"/>
              <a:t>determine the adequacy of protective equipment and </a:t>
            </a:r>
            <a:r>
              <a:rPr lang="en-US" dirty="0" smtClean="0"/>
              <a:t>procedures </a:t>
            </a:r>
            <a:r>
              <a:rPr lang="en-US" dirty="0"/>
              <a:t>and verify that hazardous agents are not being released </a:t>
            </a:r>
            <a:r>
              <a:rPr lang="en-US" dirty="0" smtClean="0"/>
              <a:t>into </a:t>
            </a:r>
            <a:r>
              <a:rPr lang="en-US" dirty="0"/>
              <a:t>the general environment</a:t>
            </a:r>
          </a:p>
          <a:p>
            <a:pPr marL="1079182" lvl="1" indent="-342900" hangingPunct="0"/>
            <a:r>
              <a:rPr lang="en-US" dirty="0" smtClean="0"/>
              <a:t>To </a:t>
            </a:r>
            <a:r>
              <a:rPr lang="en-US" dirty="0"/>
              <a:t>establish baseline pre exposure status</a:t>
            </a:r>
          </a:p>
          <a:p>
            <a:pPr marL="1079182" lvl="1" indent="-342900" hangingPunct="0"/>
            <a:r>
              <a:rPr lang="en-US" dirty="0" smtClean="0"/>
              <a:t>To </a:t>
            </a:r>
            <a:r>
              <a:rPr lang="en-US" dirty="0"/>
              <a:t>assess the presence of preexisting conditions that would put an </a:t>
            </a:r>
            <a:r>
              <a:rPr lang="en-US" dirty="0" smtClean="0"/>
              <a:t>employee </a:t>
            </a:r>
            <a:r>
              <a:rPr lang="en-US" dirty="0"/>
              <a:t>at increased risk</a:t>
            </a:r>
          </a:p>
          <a:p>
            <a:pPr marL="274320" lvl="1" indent="0" hangingPunct="0">
              <a:buNone/>
            </a:pPr>
            <a:endParaRPr lang="en-US" dirty="0"/>
          </a:p>
        </p:txBody>
      </p:sp>
    </p:spTree>
    <p:extLst>
      <p:ext uri="{BB962C8B-B14F-4D97-AF65-F5344CB8AC3E}">
        <p14:creationId xmlns:p14="http://schemas.microsoft.com/office/powerpoint/2010/main" val="83299477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762000"/>
          </a:xfrm>
        </p:spPr>
        <p:txBody>
          <a:bodyPr>
            <a:noAutofit/>
          </a:bodyPr>
          <a:lstStyle/>
          <a:p>
            <a:r>
              <a:rPr lang="en-US" dirty="0" smtClean="0"/>
              <a:t>Current Topics in Biosafety</a:t>
            </a:r>
            <a:br>
              <a:rPr lang="en-US" dirty="0" smtClean="0"/>
            </a:br>
            <a:endParaRPr lang="en-US" dirty="0"/>
          </a:p>
        </p:txBody>
      </p:sp>
      <p:sp>
        <p:nvSpPr>
          <p:cNvPr id="3" name="Content Placeholder 2"/>
          <p:cNvSpPr>
            <a:spLocks noGrp="1"/>
          </p:cNvSpPr>
          <p:nvPr>
            <p:ph idx="1"/>
          </p:nvPr>
        </p:nvSpPr>
        <p:spPr>
          <a:xfrm>
            <a:off x="457200" y="1600200"/>
            <a:ext cx="8229600" cy="5029200"/>
          </a:xfrm>
        </p:spPr>
        <p:txBody>
          <a:bodyPr>
            <a:normAutofit fontScale="92500"/>
          </a:bodyPr>
          <a:lstStyle/>
          <a:p>
            <a:pPr hangingPunct="0"/>
            <a:r>
              <a:rPr lang="en-US" dirty="0"/>
              <a:t>Bloodborne Pathogens</a:t>
            </a:r>
          </a:p>
          <a:p>
            <a:pPr lvl="1" hangingPunct="0"/>
            <a:r>
              <a:rPr lang="en-US" sz="1900" dirty="0"/>
              <a:t>Hepatitis B virus </a:t>
            </a:r>
            <a:r>
              <a:rPr lang="en-US" sz="1900" dirty="0" smtClean="0"/>
              <a:t>is </a:t>
            </a:r>
            <a:r>
              <a:rPr lang="en-US" sz="1900" dirty="0"/>
              <a:t>the most significant occupational infector of health care and laboratory </a:t>
            </a:r>
            <a:r>
              <a:rPr lang="en-US" sz="1900" dirty="0" smtClean="0"/>
              <a:t>personnel.  </a:t>
            </a:r>
            <a:r>
              <a:rPr lang="en-US" sz="1900" dirty="0"/>
              <a:t>This fact, coupled with the identification </a:t>
            </a:r>
            <a:r>
              <a:rPr lang="en-US" sz="1900" dirty="0" smtClean="0"/>
              <a:t>of HIV, </a:t>
            </a:r>
            <a:r>
              <a:rPr lang="en-US" sz="1900" dirty="0"/>
              <a:t>prompted the development and implementation of measures that would promote worker </a:t>
            </a:r>
            <a:r>
              <a:rPr lang="en-US" sz="1900" dirty="0" smtClean="0"/>
              <a:t>protection.</a:t>
            </a:r>
          </a:p>
          <a:p>
            <a:pPr lvl="1" hangingPunct="0"/>
            <a:r>
              <a:rPr lang="en-US" sz="1900" dirty="0" smtClean="0"/>
              <a:t>OSHA’s </a:t>
            </a:r>
            <a:r>
              <a:rPr lang="en-US" sz="1900" dirty="0"/>
              <a:t>publication of the standard for occupational exposure to bloodborne pathogens (1991) was the most significant regulation of work environments involved with potentially infectious materials to date.  </a:t>
            </a:r>
            <a:endParaRPr lang="en-US" sz="1900" dirty="0" smtClean="0"/>
          </a:p>
          <a:p>
            <a:pPr lvl="1" hangingPunct="0"/>
            <a:r>
              <a:rPr lang="en-US" sz="1900" dirty="0" smtClean="0"/>
              <a:t>The </a:t>
            </a:r>
            <a:r>
              <a:rPr lang="en-US" sz="1900" dirty="0"/>
              <a:t>standard applies to health care community and all occupations (such as emergency responders and morticians) in which there is a potential for microorganisms that may be present in human blood and body fluids and are capable of causing disease in human </a:t>
            </a:r>
            <a:r>
              <a:rPr lang="en-US" sz="1900" dirty="0" smtClean="0"/>
              <a:t>beings.</a:t>
            </a:r>
          </a:p>
          <a:p>
            <a:pPr hangingPunct="0"/>
            <a:r>
              <a:rPr lang="en-US" dirty="0" smtClean="0"/>
              <a:t>Common </a:t>
            </a:r>
            <a:r>
              <a:rPr lang="en-US" dirty="0"/>
              <a:t>Agents:</a:t>
            </a:r>
          </a:p>
          <a:p>
            <a:pPr marL="687388" indent="-342900" hangingPunct="0"/>
            <a:r>
              <a:rPr lang="en-US" sz="1900" dirty="0" smtClean="0"/>
              <a:t>Hepatitis A, B, C viruses</a:t>
            </a:r>
            <a:endParaRPr lang="en-US" sz="1900" dirty="0"/>
          </a:p>
          <a:p>
            <a:pPr marL="687388" indent="-342900" hangingPunct="0"/>
            <a:r>
              <a:rPr lang="en-US" sz="1900" dirty="0" smtClean="0"/>
              <a:t>HIV</a:t>
            </a:r>
            <a:endParaRPr lang="en-US" sz="1900" dirty="0"/>
          </a:p>
          <a:p>
            <a:pPr marL="687388" indent="-342900" hangingPunct="0"/>
            <a:r>
              <a:rPr lang="en-US" sz="1900" dirty="0" smtClean="0"/>
              <a:t>Tuberculosis</a:t>
            </a:r>
            <a:endParaRPr lang="en-US" sz="1900" dirty="0"/>
          </a:p>
          <a:p>
            <a:pPr marL="0" indent="0" hangingPunct="0">
              <a:buNone/>
            </a:pPr>
            <a:endParaRPr lang="en-US" dirty="0"/>
          </a:p>
        </p:txBody>
      </p:sp>
    </p:spTree>
    <p:extLst>
      <p:ext uri="{BB962C8B-B14F-4D97-AF65-F5344CB8AC3E}">
        <p14:creationId xmlns:p14="http://schemas.microsoft.com/office/powerpoint/2010/main" val="354584773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0838"/>
            <a:ext cx="8229600" cy="868362"/>
          </a:xfrm>
        </p:spPr>
        <p:txBody>
          <a:bodyPr>
            <a:normAutofit/>
          </a:bodyPr>
          <a:lstStyle/>
          <a:p>
            <a:r>
              <a:rPr lang="en-US" dirty="0" smtClean="0"/>
              <a:t>Current Topics in Biosafety (cont.)</a:t>
            </a:r>
            <a:endParaRPr lang="en-US" dirty="0"/>
          </a:p>
        </p:txBody>
      </p:sp>
      <p:sp>
        <p:nvSpPr>
          <p:cNvPr id="3" name="Content Placeholder 2"/>
          <p:cNvSpPr>
            <a:spLocks noGrp="1"/>
          </p:cNvSpPr>
          <p:nvPr>
            <p:ph idx="1"/>
          </p:nvPr>
        </p:nvSpPr>
        <p:spPr>
          <a:xfrm>
            <a:off x="457200" y="1295400"/>
            <a:ext cx="8229600" cy="4830763"/>
          </a:xfrm>
        </p:spPr>
        <p:txBody>
          <a:bodyPr>
            <a:normAutofit lnSpcReduction="10000"/>
          </a:bodyPr>
          <a:lstStyle/>
          <a:p>
            <a:pPr hangingPunct="0"/>
            <a:r>
              <a:rPr lang="en-US" dirty="0" smtClean="0"/>
              <a:t>Bioterrorism </a:t>
            </a:r>
          </a:p>
          <a:p>
            <a:pPr lvl="1" hangingPunct="0"/>
            <a:r>
              <a:rPr lang="en-US" dirty="0" smtClean="0"/>
              <a:t>Biological </a:t>
            </a:r>
            <a:r>
              <a:rPr lang="en-US" dirty="0"/>
              <a:t>weapons are characterized by low visibility, high potency, and relatively easy delivery. </a:t>
            </a:r>
            <a:endParaRPr lang="en-US" dirty="0" smtClean="0"/>
          </a:p>
          <a:p>
            <a:pPr lvl="1" hangingPunct="0"/>
            <a:r>
              <a:rPr lang="en-US" dirty="0" smtClean="0"/>
              <a:t>There </a:t>
            </a:r>
            <a:r>
              <a:rPr lang="en-US" dirty="0"/>
              <a:t>generally are not any warning properties to alert people and symptoms of exposure could take a few days to appear. Whereas a chemical agent usually includes acute symptoms in the persons near the site of exposure. </a:t>
            </a:r>
            <a:endParaRPr lang="en-US" dirty="0" smtClean="0"/>
          </a:p>
          <a:p>
            <a:pPr lvl="1" hangingPunct="0"/>
            <a:r>
              <a:rPr lang="en-US" dirty="0" smtClean="0"/>
              <a:t>Early </a:t>
            </a:r>
            <a:r>
              <a:rPr lang="en-US" dirty="0"/>
              <a:t>recognition of the event is the key with rapid identification of the single or multiple agents. Allows a rapid response that potentially could save lives, increase the possibility of apprehending the perpetrators, and deny terrorists their goal of creating panic and crisis. </a:t>
            </a:r>
            <a:endParaRPr lang="en-US" dirty="0" smtClean="0"/>
          </a:p>
          <a:p>
            <a:pPr lvl="2" hangingPunct="0"/>
            <a:r>
              <a:rPr lang="en-US" dirty="0" smtClean="0"/>
              <a:t>Additional </a:t>
            </a:r>
            <a:r>
              <a:rPr lang="en-US" dirty="0"/>
              <a:t>benefit is improvement in the ability of public health agencies to address infectious disease outbreaks, food safety concerns, and environmental hazards.</a:t>
            </a:r>
          </a:p>
        </p:txBody>
      </p:sp>
    </p:spTree>
    <p:extLst>
      <p:ext uri="{BB962C8B-B14F-4D97-AF65-F5344CB8AC3E}">
        <p14:creationId xmlns:p14="http://schemas.microsoft.com/office/powerpoint/2010/main" val="28118412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8"/>
            <a:ext cx="7772400" cy="944562"/>
          </a:xfrm>
        </p:spPr>
        <p:txBody>
          <a:bodyPr>
            <a:normAutofit/>
          </a:bodyPr>
          <a:lstStyle/>
          <a:p>
            <a:r>
              <a:rPr lang="en-US" dirty="0" smtClean="0"/>
              <a:t>Microorganisms</a:t>
            </a:r>
            <a:endParaRPr lang="en-US" dirty="0"/>
          </a:p>
        </p:txBody>
      </p:sp>
      <p:sp>
        <p:nvSpPr>
          <p:cNvPr id="3" name="Content Placeholder 2"/>
          <p:cNvSpPr>
            <a:spLocks noGrp="1"/>
          </p:cNvSpPr>
          <p:nvPr>
            <p:ph idx="4294967295"/>
          </p:nvPr>
        </p:nvSpPr>
        <p:spPr>
          <a:xfrm>
            <a:off x="533400" y="1524000"/>
            <a:ext cx="7696200" cy="1219200"/>
          </a:xfrm>
        </p:spPr>
        <p:txBody>
          <a:bodyPr>
            <a:normAutofit/>
          </a:bodyPr>
          <a:lstStyle/>
          <a:p>
            <a:pPr lvl="0"/>
            <a:r>
              <a:rPr lang="en-US" i="1" dirty="0"/>
              <a:t>Microorganisms and their toxins</a:t>
            </a:r>
            <a:r>
              <a:rPr lang="en-US" dirty="0"/>
              <a:t> </a:t>
            </a:r>
            <a:r>
              <a:rPr lang="en-US" dirty="0" smtClean="0"/>
              <a:t>(prions, viruses</a:t>
            </a:r>
            <a:r>
              <a:rPr lang="en-US" dirty="0"/>
              <a:t>, bacteria, fungi, and their products); infection, exposure, or allergic reaction</a:t>
            </a:r>
          </a:p>
          <a:p>
            <a:endParaRPr lang="en-US" dirty="0" smtClean="0"/>
          </a:p>
          <a:p>
            <a:endParaRPr lang="en-US" dirty="0"/>
          </a:p>
        </p:txBody>
      </p:sp>
      <p:pic>
        <p:nvPicPr>
          <p:cNvPr id="2052" name="Picture 4" descr="... virus the virus responsible for a pandemic that killed an estimate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1387" y="3263011"/>
            <a:ext cx="1693149" cy="1280314"/>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simian viru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23947" y="2868466"/>
            <a:ext cx="2004082" cy="2069404"/>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what defines a virus a virus is a piece o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2746" y="4411519"/>
            <a:ext cx="2351596" cy="1763697"/>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Marburg-Virus"/>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24200" y="4680828"/>
            <a:ext cx="1943986" cy="1395282"/>
          </a:xfrm>
          <a:prstGeom prst="rect">
            <a:avLst/>
          </a:prstGeom>
          <a:noFill/>
          <a:extLst>
            <a:ext uri="{909E8E84-426E-40DD-AFC4-6F175D3DCCD1}">
              <a14:hiddenFill xmlns:a14="http://schemas.microsoft.com/office/drawing/2010/main">
                <a:solidFill>
                  <a:srgbClr val="FFFFFF"/>
                </a:solidFill>
              </a14:hiddenFill>
            </a:ext>
          </a:extLst>
        </p:spPr>
      </p:pic>
      <p:pic>
        <p:nvPicPr>
          <p:cNvPr id="2062" name="Picture 14" descr="... probably similar to bacteria and not Dinosaurs as is commonly thought"/>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792223" y="4945854"/>
            <a:ext cx="1063444" cy="1229362"/>
          </a:xfrm>
          <a:prstGeom prst="rect">
            <a:avLst/>
          </a:prstGeom>
          <a:noFill/>
          <a:extLst>
            <a:ext uri="{909E8E84-426E-40DD-AFC4-6F175D3DCCD1}">
              <a14:hiddenFill xmlns:a14="http://schemas.microsoft.com/office/drawing/2010/main">
                <a:solidFill>
                  <a:srgbClr val="FFFFFF"/>
                </a:solidFill>
              </a14:hiddenFill>
            </a:ext>
          </a:extLst>
        </p:spPr>
      </p:pic>
      <p:pic>
        <p:nvPicPr>
          <p:cNvPr id="2064" name="Picture 16" descr="the fungi were once regarded as simple plants but their chemical ..."/>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699845" y="2996432"/>
            <a:ext cx="1770788" cy="1813471"/>
          </a:xfrm>
          <a:prstGeom prst="rect">
            <a:avLst/>
          </a:prstGeom>
          <a:noFill/>
          <a:extLst>
            <a:ext uri="{909E8E84-426E-40DD-AFC4-6F175D3DCCD1}">
              <a14:hiddenFill xmlns:a14="http://schemas.microsoft.com/office/drawing/2010/main">
                <a:solidFill>
                  <a:srgbClr val="FFFFFF"/>
                </a:solidFill>
              </a14:hiddenFill>
            </a:ext>
          </a:extLst>
        </p:spPr>
      </p:pic>
      <p:pic>
        <p:nvPicPr>
          <p:cNvPr id="2066" name="Picture 18" descr="Snippets and sentiments"/>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470633" y="3257493"/>
            <a:ext cx="1644249" cy="1813472"/>
          </a:xfrm>
          <a:prstGeom prst="rect">
            <a:avLst/>
          </a:prstGeom>
          <a:noFill/>
          <a:extLst>
            <a:ext uri="{909E8E84-426E-40DD-AFC4-6F175D3DCCD1}">
              <a14:hiddenFill xmlns:a14="http://schemas.microsoft.com/office/drawing/2010/main">
                <a:solidFill>
                  <a:srgbClr val="FFFFFF"/>
                </a:solidFill>
              </a14:hiddenFill>
            </a:ext>
          </a:extLst>
        </p:spPr>
      </p:pic>
      <p:pic>
        <p:nvPicPr>
          <p:cNvPr id="2060" name="Picture 12" descr="Quorum Sensing by Bacteria (Working Togethe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085931" y="4680828"/>
            <a:ext cx="1865600" cy="12293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6705199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7038"/>
            <a:ext cx="8229600" cy="715962"/>
          </a:xfrm>
        </p:spPr>
        <p:txBody>
          <a:bodyPr>
            <a:normAutofit/>
          </a:bodyPr>
          <a:lstStyle/>
          <a:p>
            <a:r>
              <a:rPr lang="en-US" dirty="0" smtClean="0"/>
              <a:t>Current Topics in Biosafety (cont.)</a:t>
            </a:r>
            <a:endParaRPr lang="en-US" dirty="0"/>
          </a:p>
        </p:txBody>
      </p:sp>
      <p:sp>
        <p:nvSpPr>
          <p:cNvPr id="3" name="Content Placeholder 2"/>
          <p:cNvSpPr>
            <a:spLocks noGrp="1"/>
          </p:cNvSpPr>
          <p:nvPr>
            <p:ph idx="1"/>
          </p:nvPr>
        </p:nvSpPr>
        <p:spPr>
          <a:xfrm>
            <a:off x="457200" y="1371600"/>
            <a:ext cx="8229600" cy="5257800"/>
          </a:xfrm>
        </p:spPr>
        <p:txBody>
          <a:bodyPr>
            <a:normAutofit lnSpcReduction="10000"/>
          </a:bodyPr>
          <a:lstStyle/>
          <a:p>
            <a:pPr hangingPunct="0"/>
            <a:r>
              <a:rPr lang="en-US" dirty="0" smtClean="0"/>
              <a:t>Recognition </a:t>
            </a:r>
            <a:r>
              <a:rPr lang="en-US" dirty="0"/>
              <a:t>of a Bioagent Release</a:t>
            </a:r>
          </a:p>
          <a:p>
            <a:pPr lvl="1" hangingPunct="0"/>
            <a:r>
              <a:rPr lang="en-US" dirty="0"/>
              <a:t>Look for these clues:</a:t>
            </a:r>
          </a:p>
          <a:p>
            <a:pPr marL="899795" lvl="1" indent="-161925" hangingPunct="0"/>
            <a:r>
              <a:rPr lang="en-US" dirty="0"/>
              <a:t>a large epidemic with greater case loads and more rapid onset than expected</a:t>
            </a:r>
          </a:p>
          <a:p>
            <a:pPr marL="899795" lvl="1" indent="-161925" hangingPunct="0"/>
            <a:r>
              <a:rPr lang="en-US" dirty="0"/>
              <a:t>more severe disease than expected or an unusual exposure route</a:t>
            </a:r>
          </a:p>
          <a:p>
            <a:pPr marL="899795" lvl="1" indent="-161925" hangingPunct="0"/>
            <a:r>
              <a:rPr lang="en-US" dirty="0"/>
              <a:t>a disease that is unusual for a given geographic area, found outside the normal transmission season, or in the absence of a normal vector</a:t>
            </a:r>
          </a:p>
          <a:p>
            <a:pPr marL="899795" lvl="1" indent="-161925" hangingPunct="0"/>
            <a:r>
              <a:rPr lang="en-US" dirty="0"/>
              <a:t>multiple simultaneous epidemics of different diseases</a:t>
            </a:r>
          </a:p>
          <a:p>
            <a:pPr marL="899795" lvl="1" indent="-161925" hangingPunct="0"/>
            <a:r>
              <a:rPr lang="en-US" dirty="0"/>
              <a:t>animal as </a:t>
            </a:r>
            <a:r>
              <a:rPr lang="en-US" dirty="0" smtClean="0"/>
              <a:t>well </a:t>
            </a:r>
            <a:r>
              <a:rPr lang="en-US" dirty="0"/>
              <a:t>as human cases</a:t>
            </a:r>
          </a:p>
          <a:p>
            <a:pPr marL="899795" lvl="1" indent="-161925" hangingPunct="0"/>
            <a:r>
              <a:rPr lang="en-US" dirty="0"/>
              <a:t>unusual strains or variants of an organism or one with uncommon resistance</a:t>
            </a:r>
          </a:p>
          <a:p>
            <a:pPr marL="899795" lvl="1" indent="-161925" hangingPunct="0"/>
            <a:r>
              <a:rPr lang="en-US" dirty="0"/>
              <a:t>different attack rates in certain areas i.e.,  inside versus outside a building</a:t>
            </a:r>
          </a:p>
          <a:p>
            <a:pPr marL="899795" lvl="1" indent="-161925" hangingPunct="0"/>
            <a:r>
              <a:rPr lang="en-US" dirty="0"/>
              <a:t>claims or evidence of agent release.</a:t>
            </a:r>
          </a:p>
        </p:txBody>
      </p:sp>
    </p:spTree>
    <p:extLst>
      <p:ext uri="{BB962C8B-B14F-4D97-AF65-F5344CB8AC3E}">
        <p14:creationId xmlns:p14="http://schemas.microsoft.com/office/powerpoint/2010/main" val="224231710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15962"/>
          </a:xfrm>
        </p:spPr>
        <p:txBody>
          <a:bodyPr>
            <a:normAutofit/>
          </a:bodyPr>
          <a:lstStyle/>
          <a:p>
            <a:r>
              <a:rPr lang="en-US" dirty="0" smtClean="0"/>
              <a:t>Current Topics in Biosafety (cont.)</a:t>
            </a:r>
            <a:endParaRPr lang="en-US" dirty="0"/>
          </a:p>
        </p:txBody>
      </p:sp>
      <p:sp>
        <p:nvSpPr>
          <p:cNvPr id="3" name="Content Placeholder 2"/>
          <p:cNvSpPr>
            <a:spLocks noGrp="1"/>
          </p:cNvSpPr>
          <p:nvPr>
            <p:ph idx="1"/>
          </p:nvPr>
        </p:nvSpPr>
        <p:spPr>
          <a:xfrm>
            <a:off x="457200" y="1447800"/>
            <a:ext cx="8229600" cy="4678363"/>
          </a:xfrm>
        </p:spPr>
        <p:txBody>
          <a:bodyPr>
            <a:normAutofit/>
          </a:bodyPr>
          <a:lstStyle/>
          <a:p>
            <a:pPr hangingPunct="0"/>
            <a:r>
              <a:rPr lang="en-US" dirty="0"/>
              <a:t>Response to a Bioagent Release</a:t>
            </a:r>
          </a:p>
          <a:p>
            <a:pPr lvl="1"/>
            <a:r>
              <a:rPr lang="en-US" dirty="0"/>
              <a:t>The components of an epidemiological investigation of any disease outbreak are (a) documentation of who is affected; (b) identification of possible sources and routes of exposure; (c) recording of signs and symptoms of disease; and (d) rapid identification of the causative agent. </a:t>
            </a:r>
            <a:endParaRPr lang="en-US" dirty="0" smtClean="0"/>
          </a:p>
          <a:p>
            <a:pPr lvl="1"/>
            <a:r>
              <a:rPr lang="en-US" dirty="0" smtClean="0"/>
              <a:t>Key </a:t>
            </a:r>
            <a:r>
              <a:rPr lang="en-US" dirty="0"/>
              <a:t>elements of an effective response plan include prompt recognition of the incident, staff and facility protection, decontamination and triage of potentially exposed persons, medical therapy, and coordination with external emergency response an public health agencies.</a:t>
            </a:r>
          </a:p>
        </p:txBody>
      </p:sp>
    </p:spTree>
    <p:extLst>
      <p:ext uri="{BB962C8B-B14F-4D97-AF65-F5344CB8AC3E}">
        <p14:creationId xmlns:p14="http://schemas.microsoft.com/office/powerpoint/2010/main" val="347451262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15962"/>
          </a:xfrm>
        </p:spPr>
        <p:txBody>
          <a:bodyPr>
            <a:normAutofit/>
          </a:bodyPr>
          <a:lstStyle/>
          <a:p>
            <a:r>
              <a:rPr lang="en-US" dirty="0"/>
              <a:t>Current Topics in Biosafety (cont.)</a:t>
            </a:r>
            <a:endParaRPr lang="en-US" sz="4400" dirty="0"/>
          </a:p>
        </p:txBody>
      </p:sp>
      <p:sp>
        <p:nvSpPr>
          <p:cNvPr id="3" name="Content Placeholder 2"/>
          <p:cNvSpPr>
            <a:spLocks noGrp="1"/>
          </p:cNvSpPr>
          <p:nvPr>
            <p:ph idx="1"/>
          </p:nvPr>
        </p:nvSpPr>
        <p:spPr>
          <a:xfrm>
            <a:off x="457200" y="1295400"/>
            <a:ext cx="8229600" cy="5135563"/>
          </a:xfrm>
        </p:spPr>
        <p:txBody>
          <a:bodyPr>
            <a:normAutofit/>
          </a:bodyPr>
          <a:lstStyle/>
          <a:p>
            <a:pPr hangingPunct="0"/>
            <a:r>
              <a:rPr lang="en-US" dirty="0" smtClean="0"/>
              <a:t>Investigating Work- </a:t>
            </a:r>
            <a:r>
              <a:rPr lang="en-US" dirty="0"/>
              <a:t>or </a:t>
            </a:r>
            <a:r>
              <a:rPr lang="en-US" dirty="0" smtClean="0"/>
              <a:t>Building-Related </a:t>
            </a:r>
            <a:r>
              <a:rPr lang="en-US" dirty="0"/>
              <a:t>Illnesses </a:t>
            </a:r>
            <a:endParaRPr lang="en-US" dirty="0" smtClean="0"/>
          </a:p>
          <a:p>
            <a:pPr lvl="1" hangingPunct="0"/>
            <a:r>
              <a:rPr lang="en-US" dirty="0" smtClean="0"/>
              <a:t>Building-related </a:t>
            </a:r>
            <a:r>
              <a:rPr lang="en-US" dirty="0"/>
              <a:t>illness (BRI) is a clinically diagnosed disease in one or more building occupants</a:t>
            </a:r>
            <a:r>
              <a:rPr lang="en-US" dirty="0" smtClean="0"/>
              <a:t>. </a:t>
            </a:r>
            <a:r>
              <a:rPr lang="en-US" dirty="0"/>
              <a:t>It is distinguished from sick building syndrome (SBS), in which building occupants’ nonspecific symptoms cannot be associated with identifiable cause.</a:t>
            </a:r>
          </a:p>
          <a:p>
            <a:pPr hangingPunct="0"/>
            <a:r>
              <a:rPr lang="en-US" dirty="0" smtClean="0"/>
              <a:t>The </a:t>
            </a:r>
            <a:r>
              <a:rPr lang="en-US" dirty="0"/>
              <a:t>conditions and events necessary to result in human exposure to </a:t>
            </a:r>
            <a:r>
              <a:rPr lang="en-US" dirty="0" err="1"/>
              <a:t>bioaerosols</a:t>
            </a:r>
            <a:r>
              <a:rPr lang="en-US" dirty="0"/>
              <a:t> </a:t>
            </a:r>
            <a:r>
              <a:rPr lang="en-US" dirty="0" smtClean="0"/>
              <a:t>are:</a:t>
            </a:r>
            <a:endParaRPr lang="en-US" dirty="0"/>
          </a:p>
          <a:p>
            <a:pPr marL="625475" lvl="0" indent="-161925" hangingPunct="0"/>
            <a:r>
              <a:rPr lang="en-US" sz="2000" dirty="0"/>
              <a:t>Presence of a reservoir that can support the growth of microorganisms or allow accumulation of biological material</a:t>
            </a:r>
          </a:p>
          <a:p>
            <a:pPr marL="625475" lvl="0" indent="-161925" hangingPunct="0"/>
            <a:r>
              <a:rPr lang="en-US" sz="2000" dirty="0"/>
              <a:t>Multiplication of contaminating organisms or accumulation of biological material in the reservoir</a:t>
            </a:r>
          </a:p>
          <a:p>
            <a:pPr marL="625475" lvl="0" indent="-161925" hangingPunct="0"/>
            <a:r>
              <a:rPr lang="en-US" sz="2000" dirty="0"/>
              <a:t>Generation of aerosols containing biological material</a:t>
            </a:r>
          </a:p>
          <a:p>
            <a:pPr marL="625475" indent="-161925"/>
            <a:r>
              <a:rPr lang="en-US" sz="2000" dirty="0"/>
              <a:t>Exposure of susceptible workers to the biological material</a:t>
            </a:r>
          </a:p>
        </p:txBody>
      </p:sp>
    </p:spTree>
    <p:extLst>
      <p:ext uri="{BB962C8B-B14F-4D97-AF65-F5344CB8AC3E}">
        <p14:creationId xmlns:p14="http://schemas.microsoft.com/office/powerpoint/2010/main" val="281769759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15962"/>
          </a:xfrm>
        </p:spPr>
        <p:txBody>
          <a:bodyPr>
            <a:normAutofit/>
          </a:bodyPr>
          <a:lstStyle/>
          <a:p>
            <a:r>
              <a:rPr lang="en-US" dirty="0"/>
              <a:t>Current Topics in Biosafety (cont.)</a:t>
            </a:r>
            <a:endParaRPr lang="en-US" sz="4400" dirty="0"/>
          </a:p>
        </p:txBody>
      </p:sp>
      <p:sp>
        <p:nvSpPr>
          <p:cNvPr id="3" name="Content Placeholder 2"/>
          <p:cNvSpPr>
            <a:spLocks noGrp="1"/>
          </p:cNvSpPr>
          <p:nvPr>
            <p:ph idx="1"/>
          </p:nvPr>
        </p:nvSpPr>
        <p:spPr>
          <a:xfrm>
            <a:off x="457200" y="1524000"/>
            <a:ext cx="8229600" cy="4602163"/>
          </a:xfrm>
        </p:spPr>
        <p:txBody>
          <a:bodyPr>
            <a:normAutofit lnSpcReduction="10000"/>
          </a:bodyPr>
          <a:lstStyle/>
          <a:p>
            <a:pPr hangingPunct="0"/>
            <a:r>
              <a:rPr lang="en-US" dirty="0" smtClean="0"/>
              <a:t>Steps involved </a:t>
            </a:r>
            <a:r>
              <a:rPr lang="en-US" dirty="0"/>
              <a:t>in investigating </a:t>
            </a:r>
            <a:r>
              <a:rPr lang="en-US" dirty="0" smtClean="0"/>
              <a:t>work- </a:t>
            </a:r>
            <a:r>
              <a:rPr lang="en-US" dirty="0"/>
              <a:t>or </a:t>
            </a:r>
            <a:r>
              <a:rPr lang="en-US" dirty="0" smtClean="0"/>
              <a:t>building-related </a:t>
            </a:r>
            <a:r>
              <a:rPr lang="en-US" dirty="0"/>
              <a:t>biological hazards are identical to those for other industrial hygiene investigations:</a:t>
            </a:r>
          </a:p>
          <a:p>
            <a:pPr marL="1027113" lvl="1" indent="-292100" hangingPunct="0">
              <a:tabLst>
                <a:tab pos="1027113" algn="l"/>
              </a:tabLst>
            </a:pPr>
            <a:r>
              <a:rPr lang="en-US" dirty="0"/>
              <a:t>Identify the types of biological agents or materials that could cause the symptoms that affected people report.</a:t>
            </a:r>
          </a:p>
          <a:p>
            <a:pPr marL="1027113" lvl="1" indent="-292100" hangingPunct="0">
              <a:tabLst>
                <a:tab pos="1027113" algn="l"/>
              </a:tabLst>
            </a:pPr>
            <a:r>
              <a:rPr lang="en-US" dirty="0"/>
              <a:t>Conduct a walk-through inspection of the facility to find sources of the suspected materials or to observe mechanisms by which people could be exposed</a:t>
            </a:r>
          </a:p>
          <a:p>
            <a:pPr marL="1027113" lvl="1" indent="-292100" hangingPunct="0">
              <a:tabLst>
                <a:tab pos="1027113" algn="l"/>
              </a:tabLst>
            </a:pPr>
            <a:r>
              <a:rPr lang="en-US" dirty="0"/>
              <a:t>Interpret initial observations</a:t>
            </a:r>
          </a:p>
          <a:p>
            <a:pPr marL="1027113" lvl="1" indent="-292100" hangingPunct="0">
              <a:tabLst>
                <a:tab pos="1027113" algn="l"/>
              </a:tabLst>
            </a:pPr>
            <a:r>
              <a:rPr lang="en-US" dirty="0"/>
              <a:t>Collect samples from recognized sources to identify and quantify the material, if appropriate.</a:t>
            </a:r>
          </a:p>
          <a:p>
            <a:pPr marL="1027113" lvl="1" indent="-292100" hangingPunct="0">
              <a:tabLst>
                <a:tab pos="1027113" algn="l"/>
              </a:tabLst>
            </a:pPr>
            <a:r>
              <a:rPr lang="en-US" dirty="0"/>
              <a:t>Formulate recommendations to control identified problems, and outline a follow-up program to confirm problem resolution and to prevent a recurrence.</a:t>
            </a:r>
          </a:p>
        </p:txBody>
      </p:sp>
    </p:spTree>
    <p:extLst>
      <p:ext uri="{BB962C8B-B14F-4D97-AF65-F5344CB8AC3E}">
        <p14:creationId xmlns:p14="http://schemas.microsoft.com/office/powerpoint/2010/main" val="107260062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dirty="0"/>
              <a:t>Current Topics in Biosafety (cont.)</a:t>
            </a:r>
            <a:endParaRPr lang="en-US" sz="4400" dirty="0"/>
          </a:p>
        </p:txBody>
      </p:sp>
      <p:sp>
        <p:nvSpPr>
          <p:cNvPr id="3" name="Content Placeholder 2"/>
          <p:cNvSpPr>
            <a:spLocks noGrp="1"/>
          </p:cNvSpPr>
          <p:nvPr>
            <p:ph idx="1"/>
          </p:nvPr>
        </p:nvSpPr>
        <p:spPr>
          <a:xfrm>
            <a:off x="457200" y="1447800"/>
            <a:ext cx="8229600" cy="5105400"/>
          </a:xfrm>
        </p:spPr>
        <p:txBody>
          <a:bodyPr>
            <a:normAutofit fontScale="55000" lnSpcReduction="20000"/>
          </a:bodyPr>
          <a:lstStyle/>
          <a:p>
            <a:pPr marL="225425" indent="-225425" hangingPunct="0"/>
            <a:r>
              <a:rPr lang="en-US" sz="4400" dirty="0" smtClean="0"/>
              <a:t>Walk </a:t>
            </a:r>
            <a:r>
              <a:rPr lang="en-US" sz="4400" dirty="0"/>
              <a:t>through inspection to identify routes of disease transmission and sources of exposure. </a:t>
            </a:r>
          </a:p>
          <a:p>
            <a:pPr lvl="1" hangingPunct="0"/>
            <a:r>
              <a:rPr lang="en-US" sz="3300" dirty="0"/>
              <a:t>Reservoirs for infectious disease agents can be people or infected animals or the environment </a:t>
            </a:r>
            <a:r>
              <a:rPr lang="en-US" sz="3300" dirty="0" smtClean="0"/>
              <a:t>(e.g., </a:t>
            </a:r>
            <a:r>
              <a:rPr lang="en-US" sz="3300" dirty="0"/>
              <a:t>cooling water contaminated with legionnaire’s disease bacterium or bird droppings supporting the growth of the histoplasmosis fungus). </a:t>
            </a:r>
          </a:p>
          <a:p>
            <a:pPr lvl="1" hangingPunct="0"/>
            <a:r>
              <a:rPr lang="en-US" sz="3300" dirty="0"/>
              <a:t>Concentrate on identifying potential environmental reservoirs and aerosol-generating work practices when investigating cases of infectious or hypersensitivity. </a:t>
            </a:r>
            <a:endParaRPr lang="en-US" sz="3300" dirty="0" smtClean="0"/>
          </a:p>
          <a:p>
            <a:pPr lvl="1" hangingPunct="0"/>
            <a:r>
              <a:rPr lang="en-US" sz="3300" dirty="0" smtClean="0"/>
              <a:t>Some </a:t>
            </a:r>
            <a:r>
              <a:rPr lang="en-US" sz="3300" dirty="0"/>
              <a:t>signs of biological contamination in buildings are the following:</a:t>
            </a:r>
          </a:p>
          <a:p>
            <a:pPr marL="1027113" indent="-338138" hangingPunct="0"/>
            <a:r>
              <a:rPr lang="en-US" sz="2900" dirty="0"/>
              <a:t>Water stains and evidence of standing water</a:t>
            </a:r>
          </a:p>
          <a:p>
            <a:pPr marL="1027113" indent="-338138" hangingPunct="0"/>
            <a:r>
              <a:rPr lang="en-US" sz="2900" dirty="0"/>
              <a:t>Slick or sticky biofilms on wet surfaces</a:t>
            </a:r>
          </a:p>
          <a:p>
            <a:pPr marL="1027113" indent="-338138" hangingPunct="0"/>
            <a:r>
              <a:rPr lang="en-US" sz="2900" dirty="0"/>
              <a:t>Algae or moss on surfaces that receive sunlight</a:t>
            </a:r>
          </a:p>
          <a:p>
            <a:pPr marL="1027113" indent="-338138" hangingPunct="0"/>
            <a:r>
              <a:rPr lang="en-US" sz="2900" dirty="0"/>
              <a:t>Cottony, wooly, or sooty fungal growth with or without colored spores on damp materials</a:t>
            </a:r>
          </a:p>
          <a:p>
            <a:pPr marL="1027113" indent="-338138" hangingPunct="0"/>
            <a:r>
              <a:rPr lang="en-US" sz="2900" dirty="0"/>
              <a:t>Odors such as moldy, mildew, musty, yeasty, sour, foul, spoiled, swampy, or earth odors</a:t>
            </a:r>
          </a:p>
          <a:p>
            <a:pPr marL="1027113" indent="-338138" hangingPunct="0"/>
            <a:r>
              <a:rPr lang="en-US" sz="2900" dirty="0"/>
              <a:t>Accumulated animal or plant debris, and signs of rodent, bird, or arthropod pests.</a:t>
            </a:r>
          </a:p>
        </p:txBody>
      </p:sp>
    </p:spTree>
    <p:extLst>
      <p:ext uri="{BB962C8B-B14F-4D97-AF65-F5344CB8AC3E}">
        <p14:creationId xmlns:p14="http://schemas.microsoft.com/office/powerpoint/2010/main" val="178982208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Autofit/>
          </a:bodyPr>
          <a:lstStyle/>
          <a:p>
            <a:r>
              <a:rPr lang="en-US" dirty="0"/>
              <a:t>Current Topics in Biosafety (cont.)</a:t>
            </a:r>
            <a:endParaRPr lang="en-US" sz="4400" dirty="0"/>
          </a:p>
        </p:txBody>
      </p:sp>
      <p:sp>
        <p:nvSpPr>
          <p:cNvPr id="3" name="Content Placeholder 2"/>
          <p:cNvSpPr>
            <a:spLocks noGrp="1"/>
          </p:cNvSpPr>
          <p:nvPr>
            <p:ph idx="1"/>
          </p:nvPr>
        </p:nvSpPr>
        <p:spPr>
          <a:xfrm>
            <a:off x="457200" y="1371600"/>
            <a:ext cx="8229600" cy="4754563"/>
          </a:xfrm>
        </p:spPr>
        <p:txBody>
          <a:bodyPr>
            <a:normAutofit/>
          </a:bodyPr>
          <a:lstStyle/>
          <a:p>
            <a:pPr hangingPunct="0"/>
            <a:r>
              <a:rPr lang="en-US" sz="2400" dirty="0"/>
              <a:t>Personal protection for potential exposure to biological hazards</a:t>
            </a:r>
          </a:p>
          <a:p>
            <a:pPr lvl="1"/>
            <a:r>
              <a:rPr lang="en-US" sz="2000" dirty="0" smtClean="0"/>
              <a:t>IH </a:t>
            </a:r>
            <a:r>
              <a:rPr lang="en-US" sz="2000" dirty="0"/>
              <a:t>and safety personnel who must inspect potentially contaminated </a:t>
            </a:r>
            <a:r>
              <a:rPr lang="en-US" sz="2000" dirty="0" smtClean="0"/>
              <a:t>equipment should </a:t>
            </a:r>
            <a:r>
              <a:rPr lang="en-US" sz="2000" dirty="0"/>
              <a:t>request that the system be turned off (possibly locked/tagged out) while they examine it.  </a:t>
            </a:r>
            <a:endParaRPr lang="en-US" sz="2000" dirty="0" smtClean="0"/>
          </a:p>
          <a:p>
            <a:pPr lvl="1"/>
            <a:r>
              <a:rPr lang="en-US" sz="2000" dirty="0" smtClean="0"/>
              <a:t>Inspectors </a:t>
            </a:r>
            <a:r>
              <a:rPr lang="en-US" sz="2000" dirty="0"/>
              <a:t>should wear disposable garments, slip-proof footwear, gloves, and eye protection. </a:t>
            </a:r>
            <a:endParaRPr lang="en-US" sz="2000" dirty="0" smtClean="0"/>
          </a:p>
          <a:p>
            <a:pPr lvl="1"/>
            <a:r>
              <a:rPr lang="en-US" sz="2000" dirty="0" smtClean="0"/>
              <a:t>If </a:t>
            </a:r>
            <a:r>
              <a:rPr lang="en-US" sz="2000" dirty="0"/>
              <a:t>there is a potential for the generation of aerosols during the </a:t>
            </a:r>
            <a:r>
              <a:rPr lang="en-US" sz="2000" dirty="0" smtClean="0"/>
              <a:t>inspection, wear appropriate </a:t>
            </a:r>
            <a:r>
              <a:rPr lang="en-US" sz="2000" dirty="0"/>
              <a:t>respirator approved for the situation.</a:t>
            </a:r>
          </a:p>
        </p:txBody>
      </p:sp>
    </p:spTree>
    <p:extLst>
      <p:ext uri="{BB962C8B-B14F-4D97-AF65-F5344CB8AC3E}">
        <p14:creationId xmlns:p14="http://schemas.microsoft.com/office/powerpoint/2010/main" val="14760914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Arthropods</a:t>
            </a:r>
            <a:endParaRPr lang="en-US" dirty="0"/>
          </a:p>
        </p:txBody>
      </p:sp>
      <p:sp>
        <p:nvSpPr>
          <p:cNvPr id="3" name="Content Placeholder 2"/>
          <p:cNvSpPr>
            <a:spLocks noGrp="1"/>
          </p:cNvSpPr>
          <p:nvPr>
            <p:ph idx="1"/>
          </p:nvPr>
        </p:nvSpPr>
        <p:spPr>
          <a:xfrm>
            <a:off x="457744" y="1600200"/>
            <a:ext cx="8229600" cy="990600"/>
          </a:xfrm>
        </p:spPr>
        <p:txBody>
          <a:bodyPr>
            <a:normAutofit lnSpcReduction="10000"/>
          </a:bodyPr>
          <a:lstStyle/>
          <a:p>
            <a:pPr lvl="0"/>
            <a:r>
              <a:rPr lang="en-US" sz="2000" i="1" dirty="0"/>
              <a:t>Arthropods</a:t>
            </a:r>
            <a:r>
              <a:rPr lang="en-US" sz="2000" dirty="0"/>
              <a:t> (crustaceans, arachnids, and insects): bites or stings resulting in skin inflammation, systemic intoxication, transmission of infectious agents, or allergic </a:t>
            </a:r>
            <a:r>
              <a:rPr lang="en-US" sz="2000" dirty="0" smtClean="0"/>
              <a:t>reaction</a:t>
            </a:r>
            <a:endParaRPr lang="en-US" sz="2000" dirty="0"/>
          </a:p>
        </p:txBody>
      </p:sp>
      <p:pic>
        <p:nvPicPr>
          <p:cNvPr id="3074" name="Picture 2" descr="molluscs and crustacean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824" y="2834139"/>
            <a:ext cx="1874520" cy="1517651"/>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https://sp.yimg.com/ib/th?id=HN.608026550454125259&amp;pid=15.1&amp;P=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824" y="4345259"/>
            <a:ext cx="2331720" cy="1835331"/>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https://sp.yimg.com/ib/th?id=HN.608039242090941489&amp;pid=15.1&amp;P=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46267" y="2828311"/>
            <a:ext cx="1411877" cy="1708151"/>
          </a:xfrm>
          <a:prstGeom prst="rect">
            <a:avLst/>
          </a:prstGeom>
          <a:noFill/>
          <a:extLst>
            <a:ext uri="{909E8E84-426E-40DD-AFC4-6F175D3DCCD1}">
              <a14:hiddenFill xmlns:a14="http://schemas.microsoft.com/office/drawing/2010/main">
                <a:solidFill>
                  <a:srgbClr val="FFFFFF"/>
                </a:solidFill>
              </a14:hiddenFill>
            </a:ext>
          </a:extLst>
        </p:spPr>
      </p:pic>
      <p:pic>
        <p:nvPicPr>
          <p:cNvPr id="3080" name="Picture 8" descr="dupage county illinois other arachnids dermacentor variabilis american ..."/>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01735" y="4530634"/>
            <a:ext cx="1570809" cy="1649956"/>
          </a:xfrm>
          <a:prstGeom prst="rect">
            <a:avLst/>
          </a:prstGeom>
          <a:noFill/>
          <a:extLst>
            <a:ext uri="{909E8E84-426E-40DD-AFC4-6F175D3DCCD1}">
              <a14:hiddenFill xmlns:a14="http://schemas.microsoft.com/office/drawing/2010/main">
                <a:solidFill>
                  <a:srgbClr val="FFFFFF"/>
                </a:solidFill>
              </a14:hiddenFill>
            </a:ext>
          </a:extLst>
        </p:spPr>
      </p:pic>
      <p:pic>
        <p:nvPicPr>
          <p:cNvPr id="3082" name="Picture 10" descr="Arachnids"/>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343400" y="4495800"/>
            <a:ext cx="2628900" cy="1684790"/>
          </a:xfrm>
          <a:prstGeom prst="rect">
            <a:avLst/>
          </a:prstGeom>
          <a:noFill/>
          <a:extLst>
            <a:ext uri="{909E8E84-426E-40DD-AFC4-6F175D3DCCD1}">
              <a14:hiddenFill xmlns:a14="http://schemas.microsoft.com/office/drawing/2010/main">
                <a:solidFill>
                  <a:srgbClr val="FFFFFF"/>
                </a:solidFill>
              </a14:hiddenFill>
            </a:ext>
          </a:extLst>
        </p:spPr>
      </p:pic>
      <p:pic>
        <p:nvPicPr>
          <p:cNvPr id="3084" name="Picture 12" descr="Fiddle Back or Brown Recluse Spide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768690" y="4330267"/>
            <a:ext cx="1520825" cy="1865313"/>
          </a:xfrm>
          <a:prstGeom prst="rect">
            <a:avLst/>
          </a:prstGeom>
          <a:noFill/>
          <a:extLst>
            <a:ext uri="{909E8E84-426E-40DD-AFC4-6F175D3DCCD1}">
              <a14:hiddenFill xmlns:a14="http://schemas.microsoft.com/office/drawing/2010/main">
                <a:solidFill>
                  <a:srgbClr val="FFFFFF"/>
                </a:solidFill>
              </a14:hiddenFill>
            </a:ext>
          </a:extLst>
        </p:spPr>
      </p:pic>
      <p:pic>
        <p:nvPicPr>
          <p:cNvPr id="3086" name="Picture 14" descr="50+ colourful insects"/>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322864" y="2814817"/>
            <a:ext cx="1981200" cy="1735137"/>
          </a:xfrm>
          <a:prstGeom prst="rect">
            <a:avLst/>
          </a:prstGeom>
          <a:noFill/>
          <a:extLst>
            <a:ext uri="{909E8E84-426E-40DD-AFC4-6F175D3DCCD1}">
              <a14:hiddenFill xmlns:a14="http://schemas.microsoft.com/office/drawing/2010/main">
                <a:solidFill>
                  <a:srgbClr val="FFFFFF"/>
                </a:solidFill>
              </a14:hiddenFill>
            </a:ext>
          </a:extLst>
        </p:spPr>
      </p:pic>
      <p:pic>
        <p:nvPicPr>
          <p:cNvPr id="3088" name="Picture 16" descr="https://sp.yimg.com/ib/th?id=HN.608011973338532208&amp;pid=15.1&amp;P=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099911" y="2814817"/>
            <a:ext cx="1901825" cy="1735137"/>
          </a:xfrm>
          <a:prstGeom prst="rect">
            <a:avLst/>
          </a:prstGeom>
          <a:noFill/>
          <a:extLst>
            <a:ext uri="{909E8E84-426E-40DD-AFC4-6F175D3DCCD1}">
              <a14:hiddenFill xmlns:a14="http://schemas.microsoft.com/office/drawing/2010/main">
                <a:solidFill>
                  <a:srgbClr val="FFFFFF"/>
                </a:solidFill>
              </a14:hiddenFill>
            </a:ext>
          </a:extLst>
        </p:spPr>
      </p:pic>
      <p:pic>
        <p:nvPicPr>
          <p:cNvPr id="3090" name="Picture 18" descr="This is an Aedes albopictus female mosquito obtaining a blood meal ..."/>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001735" y="2803411"/>
            <a:ext cx="1301433" cy="15350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02120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229600" cy="868362"/>
          </a:xfrm>
        </p:spPr>
        <p:txBody>
          <a:bodyPr>
            <a:noAutofit/>
          </a:bodyPr>
          <a:lstStyle/>
          <a:p>
            <a:r>
              <a:rPr lang="en-US" dirty="0" smtClean="0"/>
              <a:t>Allergens and Toxins</a:t>
            </a:r>
            <a:endParaRPr lang="en-US" dirty="0"/>
          </a:p>
        </p:txBody>
      </p:sp>
      <p:sp>
        <p:nvSpPr>
          <p:cNvPr id="3" name="Content Placeholder 2"/>
          <p:cNvSpPr>
            <a:spLocks noGrp="1"/>
          </p:cNvSpPr>
          <p:nvPr>
            <p:ph idx="1"/>
          </p:nvPr>
        </p:nvSpPr>
        <p:spPr>
          <a:xfrm>
            <a:off x="457200" y="1371600"/>
            <a:ext cx="8229600" cy="1219200"/>
          </a:xfrm>
        </p:spPr>
        <p:txBody>
          <a:bodyPr>
            <a:normAutofit/>
          </a:bodyPr>
          <a:lstStyle/>
          <a:p>
            <a:pPr lvl="0"/>
            <a:r>
              <a:rPr lang="en-US" i="1" dirty="0"/>
              <a:t>Allergens and toxins from higher plants</a:t>
            </a:r>
            <a:r>
              <a:rPr lang="en-US" dirty="0"/>
              <a:t>: dermatitis from skin contact or rhinitis or asthma as a result of </a:t>
            </a:r>
            <a:r>
              <a:rPr lang="en-US" dirty="0" smtClean="0"/>
              <a:t>inhalation. Some toxins can be deadly.</a:t>
            </a:r>
            <a:endParaRPr lang="en-US" dirty="0"/>
          </a:p>
          <a:p>
            <a:endParaRPr lang="en-US" dirty="0"/>
          </a:p>
        </p:txBody>
      </p:sp>
      <p:pic>
        <p:nvPicPr>
          <p:cNvPr id="4098" name="Picture 2" descr="poison ivy back to top poison ivy back to to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0604" y="2743199"/>
            <a:ext cx="2094095" cy="1555613"/>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Most Poisonous Plant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6058" y="4298812"/>
            <a:ext cx="2565341" cy="1924006"/>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https://sp.yimg.com/ib/th?id=HN.608008503003778584&amp;pid=15.1&amp;P=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12611" y="2743199"/>
            <a:ext cx="2400300" cy="1800225"/>
          </a:xfrm>
          <a:prstGeom prst="rect">
            <a:avLst/>
          </a:prstGeom>
          <a:noFill/>
          <a:extLst>
            <a:ext uri="{909E8E84-426E-40DD-AFC4-6F175D3DCCD1}">
              <a14:hiddenFill xmlns:a14="http://schemas.microsoft.com/office/drawing/2010/main">
                <a:solidFill>
                  <a:srgbClr val="FFFFFF"/>
                </a:solidFill>
              </a14:hiddenFill>
            </a:ext>
          </a:extLst>
        </p:spPr>
      </p:pic>
      <p:pic>
        <p:nvPicPr>
          <p:cNvPr id="4104" name="Picture 8" descr="The Calla Lily – Zantedeschia"/>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43300" y="4493395"/>
            <a:ext cx="2438400" cy="2091418"/>
          </a:xfrm>
          <a:prstGeom prst="rect">
            <a:avLst/>
          </a:prstGeom>
          <a:noFill/>
          <a:extLst>
            <a:ext uri="{909E8E84-426E-40DD-AFC4-6F175D3DCCD1}">
              <a14:hiddenFill xmlns:a14="http://schemas.microsoft.com/office/drawing/2010/main">
                <a:solidFill>
                  <a:srgbClr val="FFFFFF"/>
                </a:solidFill>
              </a14:hiddenFill>
            </a:ext>
          </a:extLst>
        </p:spPr>
      </p:pic>
      <p:pic>
        <p:nvPicPr>
          <p:cNvPr id="4106" name="Picture 10" descr="Solanum Americanum, or the American Nightshade is beginning to fruit ..."/>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676377" y="2744649"/>
            <a:ext cx="2174875" cy="1554163"/>
          </a:xfrm>
          <a:prstGeom prst="rect">
            <a:avLst/>
          </a:prstGeom>
          <a:noFill/>
          <a:extLst>
            <a:ext uri="{909E8E84-426E-40DD-AFC4-6F175D3DCCD1}">
              <a14:hiddenFill xmlns:a14="http://schemas.microsoft.com/office/drawing/2010/main">
                <a:solidFill>
                  <a:srgbClr val="FFFFFF"/>
                </a:solidFill>
              </a14:hiddenFill>
            </a:ext>
          </a:extLst>
        </p:spPr>
      </p:pic>
      <p:pic>
        <p:nvPicPr>
          <p:cNvPr id="4108" name="Picture 12" descr="https://sp.yimg.com/ib/th?id=HN.608038091034133697&amp;pid=15.1&amp;P=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829301" y="4298813"/>
            <a:ext cx="1714500" cy="16603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023570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914399"/>
          </a:xfrm>
        </p:spPr>
        <p:txBody>
          <a:bodyPr>
            <a:normAutofit/>
          </a:bodyPr>
          <a:lstStyle/>
          <a:p>
            <a:pPr lvl="0"/>
            <a:r>
              <a:rPr lang="en-US" sz="2400" i="1" dirty="0" smtClean="0"/>
              <a:t>Protein allergens from vertebrate animals</a:t>
            </a:r>
            <a:r>
              <a:rPr lang="en-US" sz="2400" dirty="0" smtClean="0"/>
              <a:t> (urine, feces, hair, saliva, and dander): allergic reaction</a:t>
            </a:r>
          </a:p>
          <a:p>
            <a:endParaRPr lang="en-US" dirty="0"/>
          </a:p>
        </p:txBody>
      </p:sp>
      <p:sp>
        <p:nvSpPr>
          <p:cNvPr id="2" name="Title 1"/>
          <p:cNvSpPr>
            <a:spLocks noGrp="1"/>
          </p:cNvSpPr>
          <p:nvPr>
            <p:ph type="title"/>
          </p:nvPr>
        </p:nvSpPr>
        <p:spPr>
          <a:xfrm>
            <a:off x="457200" y="457200"/>
            <a:ext cx="8229600" cy="685800"/>
          </a:xfrm>
        </p:spPr>
        <p:txBody>
          <a:bodyPr>
            <a:noAutofit/>
          </a:bodyPr>
          <a:lstStyle/>
          <a:p>
            <a:r>
              <a:rPr lang="en-US" dirty="0"/>
              <a:t>Protein </a:t>
            </a:r>
            <a:r>
              <a:rPr lang="en-US" dirty="0" smtClean="0"/>
              <a:t>Allergens</a:t>
            </a:r>
            <a:endParaRPr lang="en-US" dirty="0"/>
          </a:p>
        </p:txBody>
      </p:sp>
      <p:pic>
        <p:nvPicPr>
          <p:cNvPr id="5122" name="Picture 2" descr="Vertebrates and Invertebrat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2667000"/>
            <a:ext cx="4572000" cy="2495551"/>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https://sp.yimg.com/ib/th?id=HN.608054446272807310&amp;pid=15.1&amp;P=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4987" y="2667000"/>
            <a:ext cx="1941014" cy="2143125"/>
          </a:xfrm>
          <a:prstGeom prst="rect">
            <a:avLst/>
          </a:prstGeom>
          <a:noFill/>
          <a:extLst>
            <a:ext uri="{909E8E84-426E-40DD-AFC4-6F175D3DCCD1}">
              <a14:hiddenFill xmlns:a14="http://schemas.microsoft.com/office/drawing/2010/main">
                <a:solidFill>
                  <a:srgbClr val="FFFFFF"/>
                </a:solidFill>
              </a14:hiddenFill>
            </a:ext>
          </a:extLst>
        </p:spPr>
      </p:pic>
      <p:pic>
        <p:nvPicPr>
          <p:cNvPr id="5126" name="Picture 6" descr="... pet animal,rabbit,land animal,mammal,vertebrate,animal ( u1528900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5871" y="4726579"/>
            <a:ext cx="1941014" cy="1428749"/>
          </a:xfrm>
          <a:prstGeom prst="rect">
            <a:avLst/>
          </a:prstGeom>
          <a:noFill/>
          <a:extLst>
            <a:ext uri="{909E8E84-426E-40DD-AFC4-6F175D3DCCD1}">
              <a14:hiddenFill xmlns:a14="http://schemas.microsoft.com/office/drawing/2010/main">
                <a:solidFill>
                  <a:srgbClr val="FFFFFF"/>
                </a:solidFill>
              </a14:hiddenFill>
            </a:ext>
          </a:extLst>
        </p:spPr>
      </p:pic>
      <p:pic>
        <p:nvPicPr>
          <p:cNvPr id="5128" name="Picture 8" descr="https://sp.yimg.com/ib/th?id=HN.608005019787464361&amp;pid=15.1&amp;P=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58000" y="2666999"/>
            <a:ext cx="1749425" cy="1692868"/>
          </a:xfrm>
          <a:prstGeom prst="rect">
            <a:avLst/>
          </a:prstGeom>
          <a:noFill/>
          <a:extLst>
            <a:ext uri="{909E8E84-426E-40DD-AFC4-6F175D3DCCD1}">
              <a14:hiddenFill xmlns:a14="http://schemas.microsoft.com/office/drawing/2010/main">
                <a:solidFill>
                  <a:srgbClr val="FFFFFF"/>
                </a:solidFill>
              </a14:hiddenFill>
            </a:ext>
          </a:extLst>
        </p:spPr>
      </p:pic>
      <p:pic>
        <p:nvPicPr>
          <p:cNvPr id="5130" name="Picture 10" descr="Vertebrates and Invertebrates"/>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57999" y="4364628"/>
            <a:ext cx="1749425" cy="1790700"/>
          </a:xfrm>
          <a:prstGeom prst="rect">
            <a:avLst/>
          </a:prstGeom>
          <a:noFill/>
          <a:extLst>
            <a:ext uri="{909E8E84-426E-40DD-AFC4-6F175D3DCCD1}">
              <a14:hiddenFill xmlns:a14="http://schemas.microsoft.com/office/drawing/2010/main">
                <a:solidFill>
                  <a:srgbClr val="FFFFFF"/>
                </a:solidFill>
              </a14:hiddenFill>
            </a:ext>
          </a:extLst>
        </p:spPr>
      </p:pic>
      <p:pic>
        <p:nvPicPr>
          <p:cNvPr id="5132" name="Picture 12" descr="vertebrate animals show us the way out of chronic pain"/>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96885" y="5167312"/>
            <a:ext cx="2122715" cy="1370012"/>
          </a:xfrm>
          <a:prstGeom prst="rect">
            <a:avLst/>
          </a:prstGeom>
          <a:noFill/>
          <a:extLst>
            <a:ext uri="{909E8E84-426E-40DD-AFC4-6F175D3DCCD1}">
              <a14:hiddenFill xmlns:a14="http://schemas.microsoft.com/office/drawing/2010/main">
                <a:solidFill>
                  <a:srgbClr val="FFFFFF"/>
                </a:solidFill>
              </a14:hiddenFill>
            </a:ext>
          </a:extLst>
        </p:spPr>
      </p:pic>
      <p:pic>
        <p:nvPicPr>
          <p:cNvPr id="5134" name="Picture 14" descr="https://sp.yimg.com/ib/th?id=HN.608044365985613656&amp;pid=15.1&amp;P=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30484" y="5162551"/>
            <a:ext cx="2427515" cy="13747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8317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3010" cy="715962"/>
          </a:xfrm>
        </p:spPr>
        <p:txBody>
          <a:bodyPr>
            <a:normAutofit/>
          </a:bodyPr>
          <a:lstStyle/>
          <a:p>
            <a:r>
              <a:rPr lang="en-US" dirty="0" smtClean="0"/>
              <a:t>Other Groups</a:t>
            </a:r>
            <a:endParaRPr lang="en-US" dirty="0"/>
          </a:p>
        </p:txBody>
      </p:sp>
      <p:sp>
        <p:nvSpPr>
          <p:cNvPr id="3" name="Content Placeholder 2"/>
          <p:cNvSpPr>
            <a:spLocks noGrp="1"/>
          </p:cNvSpPr>
          <p:nvPr>
            <p:ph idx="1"/>
          </p:nvPr>
        </p:nvSpPr>
        <p:spPr>
          <a:xfrm>
            <a:off x="457200" y="1295400"/>
            <a:ext cx="8327299" cy="1371600"/>
          </a:xfrm>
        </p:spPr>
        <p:txBody>
          <a:bodyPr>
            <a:normAutofit fontScale="92500" lnSpcReduction="10000"/>
          </a:bodyPr>
          <a:lstStyle/>
          <a:p>
            <a:r>
              <a:rPr lang="en-US" dirty="0"/>
              <a:t>Other groups that </a:t>
            </a:r>
            <a:r>
              <a:rPr lang="en-US" dirty="0" smtClean="0"/>
              <a:t>pose </a:t>
            </a:r>
            <a:r>
              <a:rPr lang="en-US" dirty="0"/>
              <a:t>potential </a:t>
            </a:r>
            <a:r>
              <a:rPr lang="en-US" dirty="0" smtClean="0"/>
              <a:t>biohazards </a:t>
            </a:r>
            <a:r>
              <a:rPr lang="en-US" dirty="0"/>
              <a:t>include lower plants other than fungi (lichens, liverworts, and ferns) and invertebrate animals other than arthropods (parasites such as protozoa, flatworms such as schistosoma, and roundworms).</a:t>
            </a:r>
          </a:p>
          <a:p>
            <a:endParaRPr lang="en-US" dirty="0"/>
          </a:p>
        </p:txBody>
      </p:sp>
      <p:pic>
        <p:nvPicPr>
          <p:cNvPr id="1026" name="Picture 2" descr="Pixie Cup Lichen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1638" y="2983352"/>
            <a:ext cx="1200150" cy="90487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t s easy to miss lichens during the summer at least here in the north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0688" y="3875684"/>
            <a:ext cx="1352550" cy="904876"/>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Marchantia polymorpha - Common Liverwort (Liverwort Image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6687" y="3071185"/>
            <a:ext cx="1504950" cy="1133476"/>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complex thallose liverwort - Conocephalum conicum"/>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79061" y="2877402"/>
            <a:ext cx="1009650" cy="962025"/>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Woodwardia fimbriata – Giant chain fern"/>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11638" y="4780560"/>
            <a:ext cx="1371600" cy="1038225"/>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Ferns"/>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141220" y="4133612"/>
            <a:ext cx="1160417" cy="1660620"/>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Grove Snail - Cepaea nemoralis"/>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098074" y="3837250"/>
            <a:ext cx="1571625" cy="1181101"/>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descr="shutterstock_1770203.jp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311287" y="3238334"/>
            <a:ext cx="1638300" cy="959848"/>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Children infected with hookworm or other intestinal parasites may be ..."/>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539164" y="4081558"/>
            <a:ext cx="1866084" cy="1181101"/>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An infestation of hookworm can cause nasty blisters and lesions on the ..."/>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111137" y="4903076"/>
            <a:ext cx="1996830" cy="1507513"/>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descr="https://sp.yimg.com/ib/th?id=HN.607991550771858987&amp;pid=15.1&amp;P=0"/>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949587" y="3003294"/>
            <a:ext cx="2701426" cy="2156529"/>
          </a:xfrm>
          <a:prstGeom prst="rect">
            <a:avLst/>
          </a:prstGeom>
          <a:noFill/>
          <a:extLst>
            <a:ext uri="{909E8E84-426E-40DD-AFC4-6F175D3DCCD1}">
              <a14:hiddenFill xmlns:a14="http://schemas.microsoft.com/office/drawing/2010/main">
                <a:solidFill>
                  <a:srgbClr val="FFFFFF"/>
                </a:solidFill>
              </a14:hiddenFill>
            </a:ext>
          </a:extLst>
        </p:spPr>
      </p:pic>
      <p:pic>
        <p:nvPicPr>
          <p:cNvPr id="1048" name="Picture 24" descr="https://sp.yimg.com/ib/th?id=HN.608034152552467118&amp;pid=15.1&amp;P=0"/>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776583" y="5159823"/>
            <a:ext cx="1661024" cy="1474129"/>
          </a:xfrm>
          <a:prstGeom prst="rect">
            <a:avLst/>
          </a:prstGeom>
          <a:noFill/>
          <a:extLst>
            <a:ext uri="{909E8E84-426E-40DD-AFC4-6F175D3DCCD1}">
              <a14:hiddenFill xmlns:a14="http://schemas.microsoft.com/office/drawing/2010/main">
                <a:solidFill>
                  <a:srgbClr val="FFFFFF"/>
                </a:solidFill>
              </a14:hiddenFill>
            </a:ext>
          </a:extLst>
        </p:spPr>
      </p:pic>
      <p:pic>
        <p:nvPicPr>
          <p:cNvPr id="1050" name="Picture 26" descr="Sores -Parasite Removal"/>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405248" y="5121418"/>
            <a:ext cx="1962150" cy="1446667"/>
          </a:xfrm>
          <a:prstGeom prst="rect">
            <a:avLst/>
          </a:prstGeom>
          <a:noFill/>
          <a:extLst>
            <a:ext uri="{909E8E84-426E-40DD-AFC4-6F175D3DCCD1}">
              <a14:hiddenFill xmlns:a14="http://schemas.microsoft.com/office/drawing/2010/main">
                <a:solidFill>
                  <a:srgbClr val="FFFFFF"/>
                </a:solidFill>
              </a14:hiddenFill>
            </a:ext>
          </a:extLst>
        </p:spPr>
      </p:pic>
      <p:pic>
        <p:nvPicPr>
          <p:cNvPr id="1052" name="Picture 28" descr="MULTI CELLULAR ORGANISMS are so large they can usually be seen with ..."/>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046049" y="5794232"/>
            <a:ext cx="2255588" cy="8130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36676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229600" cy="639762"/>
          </a:xfrm>
        </p:spPr>
        <p:txBody>
          <a:bodyPr>
            <a:noAutofit/>
          </a:bodyPr>
          <a:lstStyle/>
          <a:p>
            <a:r>
              <a:rPr lang="en-US" dirty="0" smtClean="0"/>
              <a:t>Biological Safety</a:t>
            </a:r>
            <a:endParaRPr lang="en-US" dirty="0"/>
          </a:p>
        </p:txBody>
      </p:sp>
      <p:sp>
        <p:nvSpPr>
          <p:cNvPr id="3" name="Content Placeholder 2"/>
          <p:cNvSpPr>
            <a:spLocks noGrp="1"/>
          </p:cNvSpPr>
          <p:nvPr>
            <p:ph idx="1"/>
          </p:nvPr>
        </p:nvSpPr>
        <p:spPr>
          <a:xfrm>
            <a:off x="457200" y="1447800"/>
            <a:ext cx="8229600" cy="4144963"/>
          </a:xfrm>
        </p:spPr>
        <p:txBody>
          <a:bodyPr>
            <a:normAutofit/>
          </a:bodyPr>
          <a:lstStyle/>
          <a:p>
            <a:r>
              <a:rPr lang="en-US" sz="2000" dirty="0" smtClean="0"/>
              <a:t>Organizations that handle dangerous pathogens need to manage their </a:t>
            </a:r>
            <a:r>
              <a:rPr lang="en-US" sz="2000" i="1" dirty="0" smtClean="0"/>
              <a:t>safety and security risks</a:t>
            </a:r>
            <a:r>
              <a:rPr lang="en-US" sz="2000" dirty="0" smtClean="0"/>
              <a:t>.</a:t>
            </a:r>
          </a:p>
          <a:p>
            <a:r>
              <a:rPr lang="en-US" sz="2000" dirty="0" smtClean="0"/>
              <a:t>Implement a unified biorisk management framework.</a:t>
            </a:r>
          </a:p>
          <a:p>
            <a:r>
              <a:rPr lang="en-US" sz="2000" dirty="0" smtClean="0"/>
              <a:t>Biorisk management is the combination of biosafety and biosecurity.</a:t>
            </a:r>
          </a:p>
          <a:p>
            <a:pPr hangingPunct="0"/>
            <a:r>
              <a:rPr lang="en-US" sz="2000" dirty="0"/>
              <a:t>Biological safety, or biosafety, as a discipline grew out of research involving biological warfare agents at Fort Detrick in Fredrick, MD.  The containment principles developed there form the framework for the discipline of biosafety today.</a:t>
            </a:r>
          </a:p>
          <a:p>
            <a:pPr hangingPunct="0"/>
            <a:r>
              <a:rPr lang="en-US" sz="2000" dirty="0"/>
              <a:t>The principles and control methods used by biosafety specialists and industrial hygienists are similar: </a:t>
            </a:r>
            <a:r>
              <a:rPr lang="en-US" sz="2000" b="1" dirty="0"/>
              <a:t>anticipation, recognition, evaluation, and control. </a:t>
            </a:r>
            <a:endParaRPr lang="en-US" sz="2000" dirty="0" smtClean="0"/>
          </a:p>
          <a:p>
            <a:endParaRPr lang="en-US" sz="2000" dirty="0"/>
          </a:p>
        </p:txBody>
      </p:sp>
    </p:spTree>
    <p:extLst>
      <p:ext uri="{BB962C8B-B14F-4D97-AF65-F5344CB8AC3E}">
        <p14:creationId xmlns:p14="http://schemas.microsoft.com/office/powerpoint/2010/main" val="359797838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2_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87CC680A97E1C40AF050045783C8667" ma:contentTypeVersion="0" ma:contentTypeDescription="Create a new document." ma:contentTypeScope="" ma:versionID="3812dd1121bf833e8deae658c465e2c1">
  <xsd:schema xmlns:xsd="http://www.w3.org/2001/XMLSchema" xmlns:xs="http://www.w3.org/2001/XMLSchema" xmlns:p="http://schemas.microsoft.com/office/2006/metadata/properties" targetNamespace="http://schemas.microsoft.com/office/2006/metadata/properties" ma:root="true" ma:fieldsID="7856c988c67c08041d1f76481abc744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HeadLin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A8B8702-E308-4F14-BF1C-A5E2D4E24758}"/>
</file>

<file path=customXml/itemProps2.xml><?xml version="1.0" encoding="utf-8"?>
<ds:datastoreItem xmlns:ds="http://schemas.openxmlformats.org/officeDocument/2006/customXml" ds:itemID="{02A377B9-4732-4A54-916E-2603CEB89117}"/>
</file>

<file path=customXml/itemProps3.xml><?xml version="1.0" encoding="utf-8"?>
<ds:datastoreItem xmlns:ds="http://schemas.openxmlformats.org/officeDocument/2006/customXml" ds:itemID="{30996774-7582-478F-8941-994ADEBA8CBA}"/>
</file>

<file path=docProps/app.xml><?xml version="1.0" encoding="utf-8"?>
<Properties xmlns="http://schemas.openxmlformats.org/officeDocument/2006/extended-properties" xmlns:vt="http://schemas.openxmlformats.org/officeDocument/2006/docPropsVTypes">
  <Template>Clarity</Template>
  <TotalTime>1692</TotalTime>
  <Words>4228</Words>
  <Application>Microsoft Office PowerPoint</Application>
  <PresentationFormat>On-screen Show (4:3)</PresentationFormat>
  <Paragraphs>276</Paragraphs>
  <Slides>45</Slides>
  <Notes>1</Notes>
  <HiddenSlides>0</HiddenSlides>
  <MMClips>0</MMClips>
  <ScaleCrop>false</ScaleCrop>
  <HeadingPairs>
    <vt:vector size="4" baseType="variant">
      <vt:variant>
        <vt:lpstr>Theme</vt:lpstr>
      </vt:variant>
      <vt:variant>
        <vt:i4>2</vt:i4>
      </vt:variant>
      <vt:variant>
        <vt:lpstr>Slide Titles</vt:lpstr>
      </vt:variant>
      <vt:variant>
        <vt:i4>45</vt:i4>
      </vt:variant>
    </vt:vector>
  </HeadingPairs>
  <TitlesOfParts>
    <vt:vector size="47" baseType="lpstr">
      <vt:lpstr>Clarity</vt:lpstr>
      <vt:lpstr>2_Clarity</vt:lpstr>
      <vt:lpstr>Fundamentals of Industrial Hygiene 6th Edition  </vt:lpstr>
      <vt:lpstr>Introduction</vt:lpstr>
      <vt:lpstr>Introduction (cont.)</vt:lpstr>
      <vt:lpstr>Microorganisms</vt:lpstr>
      <vt:lpstr>Arthropods</vt:lpstr>
      <vt:lpstr>Allergens and Toxins</vt:lpstr>
      <vt:lpstr>Protein Allergens</vt:lpstr>
      <vt:lpstr>Other Groups</vt:lpstr>
      <vt:lpstr>Biological Safety</vt:lpstr>
      <vt:lpstr>Biological Hazard Identification</vt:lpstr>
      <vt:lpstr>Infection</vt:lpstr>
      <vt:lpstr>Infection (cont.)</vt:lpstr>
      <vt:lpstr>Work-Associated Infections</vt:lpstr>
      <vt:lpstr>Potentially Hazardous Workplaces</vt:lpstr>
      <vt:lpstr>Hazardous Workplaces</vt:lpstr>
      <vt:lpstr>Hazardous Workplaces (cont.)</vt:lpstr>
      <vt:lpstr>PowerPoint Presentation</vt:lpstr>
      <vt:lpstr>PowerPoint Presentation</vt:lpstr>
      <vt:lpstr>Risk Assessment</vt:lpstr>
      <vt:lpstr>Risk Assessment (cont.)</vt:lpstr>
      <vt:lpstr>Risk Assessment (cont.)</vt:lpstr>
      <vt:lpstr>Exposure, Infection, Consequences</vt:lpstr>
      <vt:lpstr>Exposure, Infection, Consequences (cont.)</vt:lpstr>
      <vt:lpstr>Exposure, Infection, Consequences (cont.)</vt:lpstr>
      <vt:lpstr>Exposure, Infection, Consequences (cont.)</vt:lpstr>
      <vt:lpstr>Exposure, Infection, Consequences (cont.)</vt:lpstr>
      <vt:lpstr>Mitigation/Hazard Control</vt:lpstr>
      <vt:lpstr>Mitigation/Hazard Control (cont.)</vt:lpstr>
      <vt:lpstr>Mitigation/Hazard Control (cont.)</vt:lpstr>
      <vt:lpstr>Mitigation/Hazard Control (cont.)</vt:lpstr>
      <vt:lpstr>Mitigation/Hazard Control (cont.)</vt:lpstr>
      <vt:lpstr>Mitigation/Hazard Control (cont.)</vt:lpstr>
      <vt:lpstr>Mitigation/Hazard Control (cont.)</vt:lpstr>
      <vt:lpstr>Mitigation/Hazard Control (cont.)</vt:lpstr>
      <vt:lpstr>Mitigation/Hazard Control (cont.)</vt:lpstr>
      <vt:lpstr>Mitigation/Hazard Control (cont.)</vt:lpstr>
      <vt:lpstr>Mitigation/Hazard Control (cont.)</vt:lpstr>
      <vt:lpstr>Current Topics in Biosafety </vt:lpstr>
      <vt:lpstr>Current Topics in Biosafety (cont.)</vt:lpstr>
      <vt:lpstr>Current Topics in Biosafety (cont.)</vt:lpstr>
      <vt:lpstr>Current Topics in Biosafety (cont.)</vt:lpstr>
      <vt:lpstr>Current Topics in Biosafety (cont.)</vt:lpstr>
      <vt:lpstr>Current Topics in Biosafety (cont.)</vt:lpstr>
      <vt:lpstr>Current Topics in Biosafety (cont.)</vt:lpstr>
      <vt:lpstr>Current Topics in Biosafety (cont.)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ELECTRICAL SAFETY</dc:title>
  <dc:creator>Philip</dc:creator>
  <cp:lastModifiedBy>Deborah Meyer</cp:lastModifiedBy>
  <cp:revision>164</cp:revision>
  <dcterms:created xsi:type="dcterms:W3CDTF">2013-01-13T22:30:22Z</dcterms:created>
  <dcterms:modified xsi:type="dcterms:W3CDTF">2016-04-06T19:46:03Z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0x010100A87CC680A97E1C40AF050045783C8667</vt:lpwstr>
  </property>
</Properties>
</file>