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30" r:id="rId1"/>
  </p:sldMasterIdLst>
  <p:notesMasterIdLst>
    <p:notesMasterId r:id="rId26"/>
  </p:notesMasterIdLst>
  <p:handoutMasterIdLst>
    <p:handoutMasterId r:id="rId27"/>
  </p:handoutMasterIdLst>
  <p:sldIdLst>
    <p:sldId id="471" r:id="rId2"/>
    <p:sldId id="369" r:id="rId3"/>
    <p:sldId id="370" r:id="rId4"/>
    <p:sldId id="371" r:id="rId5"/>
    <p:sldId id="458" r:id="rId6"/>
    <p:sldId id="413" r:id="rId7"/>
    <p:sldId id="447" r:id="rId8"/>
    <p:sldId id="469" r:id="rId9"/>
    <p:sldId id="372" r:id="rId10"/>
    <p:sldId id="448" r:id="rId11"/>
    <p:sldId id="450" r:id="rId12"/>
    <p:sldId id="459" r:id="rId13"/>
    <p:sldId id="460" r:id="rId14"/>
    <p:sldId id="470" r:id="rId15"/>
    <p:sldId id="462" r:id="rId16"/>
    <p:sldId id="463" r:id="rId17"/>
    <p:sldId id="464" r:id="rId18"/>
    <p:sldId id="461" r:id="rId19"/>
    <p:sldId id="465" r:id="rId20"/>
    <p:sldId id="451" r:id="rId21"/>
    <p:sldId id="374" r:id="rId22"/>
    <p:sldId id="373" r:id="rId23"/>
    <p:sldId id="466" r:id="rId24"/>
    <p:sldId id="467" r:id="rId2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3300"/>
    <a:srgbClr val="A19157"/>
    <a:srgbClr val="CCCC99"/>
    <a:srgbClr val="BBE0E3"/>
    <a:srgbClr val="475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51" d="100"/>
          <a:sy n="151" d="100"/>
        </p:scale>
        <p:origin x="-211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535E228-9799-2D45-825B-7171CA1D1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2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C534E3A-0430-BC47-8809-8A0C62BF7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8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March 31,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0A5F8-42A7-D644-8329-B9D75FB5D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4B774-0AF2-7845-9AF6-6CDAA3162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455613"/>
            <a:ext cx="731361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5986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5025" y="1598613"/>
            <a:ext cx="3581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5229-741E-554B-8925-87A062911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0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669AC-01E5-9942-9245-A71AD3C08D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8FD03-89E3-6B4F-AB30-121E3E90CC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6FD5F-F2BA-034C-8CAC-F2741E694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478C5-CDEE-7E4F-A12E-330C8894C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E0DED-7C17-CB46-B76A-A4A5FB49A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52873-0931-C647-9CB1-1959A76787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3921B-CFE7-B048-B3A1-2A8F54A6DE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CDA3D-BA50-944B-ADE4-CF0E164B54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March 31,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01E915-6857-6043-B30A-89C09EB9BC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954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Fundamentals of Industrial Hygiene</a:t>
            </a:r>
            <a:br>
              <a:rPr lang="en-US" dirty="0"/>
            </a:b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810000"/>
          </a:xfrm>
        </p:spPr>
        <p:txBody>
          <a:bodyPr/>
          <a:lstStyle/>
          <a:p>
            <a:pPr marL="3175" indent="4763" algn="ctr">
              <a:buNone/>
              <a:defRPr/>
            </a:pPr>
            <a:r>
              <a:rPr lang="en-US" sz="2800" b="1" dirty="0">
                <a:solidFill>
                  <a:srgbClr val="000000"/>
                </a:solidFill>
              </a:rPr>
              <a:t>Chapter </a:t>
            </a:r>
            <a:r>
              <a:rPr lang="en-US" sz="2800" b="1" dirty="0" smtClean="0">
                <a:solidFill>
                  <a:srgbClr val="000000"/>
                </a:solidFill>
              </a:rPr>
              <a:t>11</a:t>
            </a:r>
            <a:r>
              <a:rPr lang="en-US" sz="2800" dirty="0" smtClean="0">
                <a:solidFill>
                  <a:srgbClr val="000000"/>
                </a:solidFill>
              </a:rPr>
              <a:t>:</a:t>
            </a:r>
            <a:endParaRPr lang="en-US" sz="2800" dirty="0">
              <a:solidFill>
                <a:srgbClr val="000000"/>
              </a:solidFill>
            </a:endParaRPr>
          </a:p>
          <a:p>
            <a:pPr marL="3175" indent="4763" algn="ctr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Non-Ionizing </a:t>
            </a:r>
            <a:r>
              <a:rPr lang="en-US" sz="2800" dirty="0">
                <a:solidFill>
                  <a:srgbClr val="000000"/>
                </a:solidFill>
              </a:rPr>
              <a:t>Radiation</a:t>
            </a:r>
            <a:endParaRPr lang="en-US" sz="2800" dirty="0"/>
          </a:p>
          <a:p>
            <a:pPr marL="3175" indent="4763" algn="ctr"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 	</a:t>
            </a:r>
          </a:p>
          <a:p>
            <a:pPr marL="3175" indent="4763" algn="ctr">
              <a:buNone/>
              <a:defRPr/>
            </a:pP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  <a:p>
            <a:pPr marL="3175" indent="4763" algn="ctr">
              <a:buNone/>
              <a:defRPr/>
            </a:pPr>
            <a:r>
              <a:rPr lang="en-US" dirty="0"/>
              <a:t> </a:t>
            </a:r>
            <a:r>
              <a:rPr lang="en-US" sz="1800" dirty="0"/>
              <a:t>Compiled by Allen Sullivan, </a:t>
            </a:r>
          </a:p>
          <a:p>
            <a:pPr marL="3175" indent="4763" algn="ctr">
              <a:buNone/>
              <a:defRPr/>
            </a:pPr>
            <a:r>
              <a:rPr lang="en-US" sz="1800" dirty="0"/>
              <a:t>Assistant Professor, Safety and Health Management</a:t>
            </a:r>
            <a:br>
              <a:rPr lang="en-US" sz="1800" dirty="0"/>
            </a:br>
            <a:r>
              <a:rPr lang="en-US" sz="1800" dirty="0"/>
              <a:t>Central Washington University</a:t>
            </a:r>
            <a:endParaRPr lang="en-US" sz="1800" dirty="0">
              <a:latin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66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Parts of Electromagnetic Devices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 lvl="1" indent="-457200">
              <a:defRPr/>
            </a:pPr>
            <a:r>
              <a:rPr lang="en-US" sz="2400" dirty="0" smtClean="0">
                <a:cs typeface="+mn-cs"/>
              </a:rPr>
              <a:t>Any electromagnetic device can be visualized as having three </a:t>
            </a:r>
            <a:r>
              <a:rPr lang="en-US" sz="2400" dirty="0" smtClean="0">
                <a:cs typeface="+mn-cs"/>
              </a:rPr>
              <a:t>parts:</a:t>
            </a:r>
          </a:p>
          <a:p>
            <a:pPr lvl="2" indent="-457200">
              <a:defRPr/>
            </a:pPr>
            <a:r>
              <a:rPr lang="en-US" sz="2000" dirty="0" smtClean="0"/>
              <a:t>source</a:t>
            </a:r>
            <a:endParaRPr lang="en-US" sz="2000" dirty="0"/>
          </a:p>
          <a:p>
            <a:pPr lvl="2" indent="-457200">
              <a:defRPr/>
            </a:pPr>
            <a:r>
              <a:rPr lang="en-US" sz="2000" dirty="0" smtClean="0">
                <a:cs typeface="+mn-cs"/>
              </a:rPr>
              <a:t>transmission pathway</a:t>
            </a:r>
          </a:p>
          <a:p>
            <a:pPr lvl="2" indent="-457200">
              <a:defRPr/>
            </a:pPr>
            <a:r>
              <a:rPr lang="en-US" sz="2000" dirty="0" smtClean="0">
                <a:cs typeface="+mn-cs"/>
              </a:rPr>
              <a:t>receiver</a:t>
            </a:r>
            <a:endParaRPr lang="en-US" sz="2000" dirty="0" smtClean="0">
              <a:cs typeface="+mn-cs"/>
            </a:endParaRPr>
          </a:p>
          <a:p>
            <a:pPr marL="1108710" lvl="1" indent="-285750">
              <a:lnSpc>
                <a:spcPct val="80000"/>
              </a:lnSpc>
              <a:defRPr/>
            </a:pPr>
            <a:r>
              <a:rPr lang="en-US" sz="1800" dirty="0" smtClean="0">
                <a:cs typeface="+mn-cs"/>
              </a:rPr>
              <a:t>Particular </a:t>
            </a:r>
            <a:r>
              <a:rPr lang="en-US" sz="1800" dirty="0" smtClean="0">
                <a:cs typeface="+mn-cs"/>
              </a:rPr>
              <a:t>attention should be paid to the </a:t>
            </a:r>
            <a:r>
              <a:rPr lang="en-US" sz="1800" dirty="0" smtClean="0">
                <a:cs typeface="+mn-cs"/>
              </a:rPr>
              <a:t/>
            </a:r>
            <a:br>
              <a:rPr lang="en-US" sz="1800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>“transmission pathway” since </a:t>
            </a:r>
            <a:r>
              <a:rPr lang="en-US" sz="1800" dirty="0" smtClean="0">
                <a:cs typeface="+mn-cs"/>
              </a:rPr>
              <a:t>it </a:t>
            </a:r>
            <a:r>
              <a:rPr lang="en-US" sz="1800" dirty="0" smtClean="0">
                <a:cs typeface="+mn-cs"/>
              </a:rPr>
              <a:t>represents</a:t>
            </a:r>
            <a:br>
              <a:rPr lang="en-US" sz="1800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>opportunities </a:t>
            </a:r>
            <a:r>
              <a:rPr lang="en-US" sz="1800" dirty="0" smtClean="0">
                <a:cs typeface="+mn-cs"/>
              </a:rPr>
              <a:t>for worker exposure.</a:t>
            </a:r>
          </a:p>
          <a:p>
            <a:pPr marL="914400" lvl="2" indent="0" eaLnBrk="1" hangingPunct="1">
              <a:buNone/>
              <a:defRPr/>
            </a:pPr>
            <a:endParaRPr lang="en-US" dirty="0" smtClean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014766"/>
            <a:ext cx="2819400" cy="38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Measuring Field Strengths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electric fields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displacement sensor (dipole antennae)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>
                <a:cs typeface="+mn-cs"/>
              </a:rPr>
              <a:t>pair of flat plates inserted into the field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>
                <a:cs typeface="+mn-cs"/>
              </a:rPr>
              <a:t>measure electric potential between the plates</a:t>
            </a:r>
            <a:endParaRPr lang="en-US" sz="1800" dirty="0">
              <a:cs typeface="+mn-cs"/>
            </a:endParaRPr>
          </a:p>
          <a:p>
            <a:pPr lvl="3" eaLnBrk="1" hangingPunct="1">
              <a:lnSpc>
                <a:spcPct val="80000"/>
              </a:lnSpc>
              <a:defRPr/>
            </a:pPr>
            <a:endParaRPr lang="en-US" dirty="0" smtClean="0"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magnetic fields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magnetometer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>
                <a:cs typeface="+mn-cs"/>
              </a:rPr>
              <a:t>contain loops of conducting wire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>
                <a:cs typeface="+mn-cs"/>
              </a:rPr>
              <a:t>magnetic flux induces a </a:t>
            </a:r>
            <a:r>
              <a:rPr lang="en-US" sz="1800" dirty="0" smtClean="0">
                <a:cs typeface="+mn-cs"/>
              </a:rPr>
              <a:t>current</a:t>
            </a:r>
          </a:p>
          <a:p>
            <a:pPr lvl="3" eaLnBrk="1" hangingPunct="1">
              <a:lnSpc>
                <a:spcPct val="80000"/>
              </a:lnSpc>
              <a:defRPr/>
            </a:pPr>
            <a:endParaRPr lang="en-US" sz="1800" dirty="0"/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can </a:t>
            </a:r>
            <a:r>
              <a:rPr lang="en-US" dirty="0" smtClean="0">
                <a:cs typeface="+mn-cs"/>
              </a:rPr>
              <a:t>be ganged to become </a:t>
            </a:r>
            <a:r>
              <a:rPr lang="en-US" dirty="0" err="1" smtClean="0">
                <a:cs typeface="+mn-cs"/>
              </a:rPr>
              <a:t>omni</a:t>
            </a:r>
            <a:r>
              <a:rPr lang="en-US" dirty="0" smtClean="0">
                <a:cs typeface="+mn-cs"/>
              </a:rPr>
              <a:t>-directional</a:t>
            </a:r>
            <a:endParaRPr lang="en-US" dirty="0" smtClean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3891703"/>
            <a:ext cx="1981200" cy="29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Biological Effects of Steady Fields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610600" cy="5259387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400" dirty="0" smtClean="0">
                <a:cs typeface="+mn-cs"/>
              </a:rPr>
              <a:t>DC </a:t>
            </a:r>
            <a:r>
              <a:rPr lang="en-US" sz="2400" dirty="0" smtClean="0">
                <a:cs typeface="+mn-cs"/>
              </a:rPr>
              <a:t>electric fields </a:t>
            </a:r>
            <a:r>
              <a:rPr lang="en-US" sz="2400" dirty="0" smtClean="0">
                <a:cs typeface="+mn-cs"/>
              </a:rPr>
              <a:t>(do not change polarity)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sparks (irritating @ 5 kV/m, painful @ 15 kV/m)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TLV</a:t>
            </a:r>
            <a:r>
              <a:rPr lang="en-US" sz="2000" baseline="-25000" dirty="0" smtClean="0">
                <a:cs typeface="+mn-cs"/>
              </a:rPr>
              <a:t>C</a:t>
            </a:r>
            <a:r>
              <a:rPr lang="en-US" sz="2000" dirty="0" smtClean="0">
                <a:cs typeface="+mn-cs"/>
              </a:rPr>
              <a:t> is 25 </a:t>
            </a:r>
            <a:r>
              <a:rPr lang="en-US" sz="2000" i="1" dirty="0" smtClean="0">
                <a:cs typeface="+mn-cs"/>
              </a:rPr>
              <a:t>kV/m</a:t>
            </a:r>
          </a:p>
          <a:p>
            <a:pPr marL="457200" lvl="1" indent="0" eaLnBrk="1" hangingPunct="1">
              <a:buNone/>
              <a:defRPr/>
            </a:pPr>
            <a:endParaRPr lang="en-US" sz="1000" i="1" dirty="0">
              <a:cs typeface="+mn-cs"/>
            </a:endParaRPr>
          </a:p>
          <a:p>
            <a:pPr lvl="1" eaLnBrk="1" hangingPunct="1">
              <a:defRPr/>
            </a:pPr>
            <a:r>
              <a:rPr lang="en-US" sz="2400" dirty="0" smtClean="0">
                <a:cs typeface="+mn-cs"/>
              </a:rPr>
              <a:t>Magnetic </a:t>
            </a:r>
            <a:r>
              <a:rPr lang="en-US" sz="2400" dirty="0" smtClean="0">
                <a:cs typeface="+mn-cs"/>
              </a:rPr>
              <a:t>fields</a:t>
            </a:r>
            <a:endParaRPr lang="en-US" sz="2400" dirty="0" smtClean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nausea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metallic taste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dizziness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flashes in eyes</a:t>
            </a:r>
          </a:p>
          <a:p>
            <a:pPr lvl="2" eaLnBrk="1" hangingPunct="1">
              <a:defRPr/>
            </a:pPr>
            <a:r>
              <a:rPr lang="en-US" sz="2000" dirty="0" smtClean="0"/>
              <a:t>TLV </a:t>
            </a:r>
            <a:r>
              <a:rPr lang="en-US" sz="2000" dirty="0"/>
              <a:t>8-hr TWA is </a:t>
            </a:r>
            <a:r>
              <a:rPr lang="en-US" sz="2000" dirty="0" smtClean="0"/>
              <a:t>2 </a:t>
            </a:r>
            <a:r>
              <a:rPr lang="en-US" sz="2000" dirty="0"/>
              <a:t>tesla (</a:t>
            </a:r>
            <a:r>
              <a:rPr lang="en-US" sz="2000" i="1" dirty="0"/>
              <a:t>T</a:t>
            </a:r>
            <a:r>
              <a:rPr lang="en-US" sz="2000" dirty="0"/>
              <a:t>)</a:t>
            </a:r>
            <a:endParaRPr lang="en-US" dirty="0"/>
          </a:p>
          <a:p>
            <a:pPr marL="914400" lvl="2" indent="0" eaLnBrk="1" hangingPunct="1">
              <a:buNone/>
              <a:defRPr/>
            </a:pPr>
            <a:endParaRPr lang="en-US" sz="1000" dirty="0" smtClean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514600"/>
            <a:ext cx="3886200" cy="1477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3" y="4267200"/>
            <a:ext cx="3886199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685799"/>
            <a:ext cx="8305800" cy="6842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Biological Effects of Time-Varying Fields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534400" cy="495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cs typeface="+mn-cs"/>
              </a:rPr>
              <a:t>Subradiofrequency</a:t>
            </a:r>
            <a:r>
              <a:rPr lang="en-US" dirty="0" smtClean="0">
                <a:cs typeface="+mn-cs"/>
              </a:rPr>
              <a:t> Fields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possible human carcinogen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influence on cell membrane transport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circadian rhythm</a:t>
            </a:r>
            <a:endParaRPr lang="en-US" sz="1200" dirty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endParaRPr lang="en-US" sz="1000" dirty="0" smtClean="0">
              <a:cs typeface="+mn-cs"/>
            </a:endParaRPr>
          </a:p>
          <a:p>
            <a:pPr marL="231775" indent="-231775">
              <a:defRPr/>
            </a:pPr>
            <a:r>
              <a:rPr lang="en-US" dirty="0"/>
              <a:t>Classic safety concerns</a:t>
            </a:r>
          </a:p>
          <a:p>
            <a:pPr lvl="1">
              <a:defRPr/>
            </a:pPr>
            <a:r>
              <a:rPr lang="en-US" dirty="0"/>
              <a:t>effects on cardiac pacemakers</a:t>
            </a:r>
          </a:p>
          <a:p>
            <a:pPr lvl="1">
              <a:defRPr/>
            </a:pPr>
            <a:r>
              <a:rPr lang="en-US" dirty="0"/>
              <a:t>movement of </a:t>
            </a:r>
            <a:r>
              <a:rPr lang="en-US" dirty="0" smtClean="0"/>
              <a:t>magnetized </a:t>
            </a:r>
            <a:r>
              <a:rPr lang="en-US" dirty="0"/>
              <a:t>tools and equipment</a:t>
            </a:r>
          </a:p>
          <a:p>
            <a:pPr lvl="1">
              <a:defRPr/>
            </a:pPr>
            <a:r>
              <a:rPr lang="en-US" dirty="0" smtClean="0"/>
              <a:t>wiping </a:t>
            </a:r>
            <a:r>
              <a:rPr lang="en-US" dirty="0"/>
              <a:t>of magnetic media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e.g., discs, credit cards, hard drives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572000"/>
            <a:ext cx="3496733" cy="21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001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Health Regulation Criteria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305800" cy="5259387"/>
          </a:xfrm>
        </p:spPr>
        <p:txBody>
          <a:bodyPr/>
          <a:lstStyle/>
          <a:p>
            <a:pPr marL="457200" lvl="2" indent="-457200">
              <a:defRPr/>
            </a:pPr>
            <a:r>
              <a:rPr lang="en-US" sz="2400" dirty="0" smtClean="0">
                <a:cs typeface="+mn-cs"/>
              </a:rPr>
              <a:t>Difficult to </a:t>
            </a:r>
            <a:r>
              <a:rPr lang="en-US" sz="2400" dirty="0" smtClean="0">
                <a:cs typeface="+mn-cs"/>
              </a:rPr>
              <a:t>establish—does </a:t>
            </a:r>
            <a:r>
              <a:rPr lang="en-US" sz="2400" dirty="0" smtClean="0">
                <a:cs typeface="+mn-cs"/>
              </a:rPr>
              <a:t>not follow linear dose-response models.</a:t>
            </a:r>
          </a:p>
          <a:p>
            <a:pPr marL="0" lvl="2" indent="0" eaLnBrk="1" hangingPunct="1">
              <a:buNone/>
              <a:defRPr/>
            </a:pPr>
            <a:endParaRPr lang="en-US" sz="1000" dirty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exposure criteria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amount of individual exposure</a:t>
            </a:r>
          </a:p>
          <a:p>
            <a:pPr marL="1828800" lvl="4" indent="0" eaLnBrk="1" hangingPunct="1">
              <a:lnSpc>
                <a:spcPct val="80000"/>
              </a:lnSpc>
              <a:buNone/>
              <a:defRPr/>
            </a:pPr>
            <a:endParaRPr lang="en-US" sz="1050" dirty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emission criteria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>
                <a:cs typeface="+mn-cs"/>
              </a:rPr>
              <a:t>how much can be </a:t>
            </a:r>
            <a:r>
              <a:rPr lang="en-US" sz="1800" dirty="0" smtClean="0">
                <a:cs typeface="+mn-cs"/>
              </a:rPr>
              <a:t>released</a:t>
            </a:r>
            <a:endParaRPr lang="en-US" sz="1050" dirty="0">
              <a:cs typeface="+mn-cs"/>
            </a:endParaRPr>
          </a:p>
          <a:p>
            <a:pPr lvl="3" eaLnBrk="1" hangingPunct="1">
              <a:defRPr/>
            </a:pPr>
            <a:r>
              <a:rPr lang="en-US" sz="1800" dirty="0" smtClean="0">
                <a:cs typeface="+mn-cs"/>
              </a:rPr>
              <a:t>prudent avoidance (similar to </a:t>
            </a:r>
            <a:r>
              <a:rPr lang="en-US" sz="1800" dirty="0" smtClean="0">
                <a:cs typeface="+mn-cs"/>
              </a:rPr>
              <a:t>ALARA </a:t>
            </a:r>
            <a:r>
              <a:rPr lang="en-US" sz="1800" dirty="0" smtClean="0">
                <a:cs typeface="+mn-cs"/>
              </a:rPr>
              <a:t>for ionizing radiation)</a:t>
            </a:r>
          </a:p>
          <a:p>
            <a:pPr lvl="3" eaLnBrk="1" hangingPunct="1">
              <a:defRPr/>
            </a:pPr>
            <a:r>
              <a:rPr lang="en-US" sz="1800" dirty="0" smtClean="0">
                <a:cs typeface="+mn-cs"/>
              </a:rPr>
              <a:t>precautionary principle (limit </a:t>
            </a:r>
            <a:r>
              <a:rPr lang="en-US" sz="1800" dirty="0" smtClean="0">
                <a:cs typeface="+mn-cs"/>
              </a:rPr>
              <a:t>exposures </a:t>
            </a:r>
            <a:r>
              <a:rPr lang="en-US" sz="1800" dirty="0" smtClean="0">
                <a:cs typeface="+mn-cs"/>
              </a:rPr>
              <a:t>to extent practical)</a:t>
            </a:r>
            <a:endParaRPr lang="en-US" sz="1800" dirty="0">
              <a:cs typeface="+mn-cs"/>
            </a:endParaRPr>
          </a:p>
          <a:p>
            <a:pPr lvl="2" eaLnBrk="1" hangingPunct="1">
              <a:defRPr/>
            </a:pPr>
            <a:endParaRPr lang="en-US" sz="20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1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2"/>
            <a:ext cx="8153400" cy="12207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Subradiofrequency</a:t>
            </a:r>
            <a:r>
              <a:rPr lang="en-US" dirty="0" smtClean="0">
                <a:cs typeface="+mj-cs"/>
              </a:rPr>
              <a:t>/Microwave Shielding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305800" cy="4876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400" dirty="0"/>
              <a:t>E</a:t>
            </a:r>
            <a:r>
              <a:rPr lang="en-US" sz="2400" dirty="0" smtClean="0">
                <a:cs typeface="+mn-cs"/>
              </a:rPr>
              <a:t>lectric </a:t>
            </a:r>
            <a:r>
              <a:rPr lang="en-US" sz="2400" dirty="0" smtClean="0">
                <a:cs typeface="+mn-cs"/>
              </a:rPr>
              <a:t>fields</a:t>
            </a:r>
          </a:p>
          <a:p>
            <a:pPr lvl="2" eaLnBrk="1" hangingPunct="1">
              <a:defRPr/>
            </a:pPr>
            <a:r>
              <a:rPr lang="en-US" sz="2000" dirty="0" smtClean="0">
                <a:cs typeface="+mn-cs"/>
              </a:rPr>
              <a:t>use of conductive screens/sheets with attached grounding conductor (mesh &lt; ¼ λ</a:t>
            </a:r>
            <a:r>
              <a:rPr lang="en-US" sz="2000" dirty="0" smtClean="0">
                <a:cs typeface="+mn-cs"/>
              </a:rPr>
              <a:t>)</a:t>
            </a:r>
            <a:endParaRPr lang="en-US" sz="1600" dirty="0" smtClean="0">
              <a:cs typeface="+mn-cs"/>
            </a:endParaRPr>
          </a:p>
          <a:p>
            <a:pPr lvl="1" eaLnBrk="1" hangingPunct="1">
              <a:defRPr/>
            </a:pPr>
            <a:r>
              <a:rPr lang="en-US" dirty="0"/>
              <a:t>M</a:t>
            </a:r>
            <a:r>
              <a:rPr lang="en-US" dirty="0" smtClean="0">
                <a:cs typeface="+mn-cs"/>
              </a:rPr>
              <a:t>agnetic </a:t>
            </a:r>
            <a:r>
              <a:rPr lang="en-US" sz="2400" dirty="0" smtClean="0">
                <a:cs typeface="+mn-cs"/>
              </a:rPr>
              <a:t>fields</a:t>
            </a:r>
            <a:endParaRPr lang="en-US" dirty="0" smtClean="0">
              <a:cs typeface="+mn-cs"/>
            </a:endParaRPr>
          </a:p>
          <a:p>
            <a:pPr lvl="2" eaLnBrk="1" hangingPunct="1">
              <a:defRPr/>
            </a:pPr>
            <a:r>
              <a:rPr lang="en-US" sz="2000" dirty="0" smtClean="0">
                <a:cs typeface="+mn-cs"/>
              </a:rPr>
              <a:t>permeable alloy to confine magnetic flux lines into shield material and around shielded area</a:t>
            </a:r>
          </a:p>
          <a:p>
            <a:pPr lvl="2" eaLnBrk="1" hangingPunct="1">
              <a:defRPr/>
            </a:pPr>
            <a:r>
              <a:rPr lang="en-US" sz="2000" dirty="0" smtClean="0">
                <a:cs typeface="+mn-cs"/>
              </a:rPr>
              <a:t>active shielding (field cancellation)</a:t>
            </a:r>
          </a:p>
          <a:p>
            <a:pPr lvl="3" eaLnBrk="1" hangingPunct="1">
              <a:defRPr/>
            </a:pPr>
            <a:r>
              <a:rPr lang="en-US" sz="1800" dirty="0" smtClean="0">
                <a:cs typeface="+mn-cs"/>
              </a:rPr>
              <a:t>uses an electric coil system and feedback controls </a:t>
            </a:r>
            <a:br>
              <a:rPr lang="en-US" sz="1800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>to generate opposing fields</a:t>
            </a:r>
            <a:endParaRPr lang="en-US" dirty="0" smtClean="0">
              <a:cs typeface="+mn-cs"/>
            </a:endParaRPr>
          </a:p>
          <a:p>
            <a:pPr marL="822960" lvl="3" indent="0" eaLnBrk="1" hangingPunct="1">
              <a:buNone/>
              <a:defRPr/>
            </a:pPr>
            <a:endParaRPr lang="en-US" dirty="0" smtClean="0"/>
          </a:p>
          <a:p>
            <a:pPr marL="822960" lvl="3" indent="0" eaLnBrk="1" hangingPunct="1">
              <a:buNone/>
              <a:defRPr/>
            </a:pPr>
            <a:r>
              <a:rPr lang="en-US" dirty="0" smtClean="0"/>
              <a:t>Note: This happens unintentionally with household wiring. </a:t>
            </a:r>
          </a:p>
          <a:p>
            <a:pPr marL="822960" lvl="3" indent="0" eaLnBrk="1" hangingPunct="1">
              <a:buNone/>
              <a:defRPr/>
            </a:pPr>
            <a:r>
              <a:rPr lang="en-US" dirty="0" smtClean="0">
                <a:cs typeface="Calibri"/>
              </a:rPr>
              <a:t>Current </a:t>
            </a:r>
            <a:r>
              <a:rPr lang="en-US" dirty="0" smtClean="0">
                <a:cs typeface="Calibri"/>
              </a:rPr>
              <a:t>flows in one direction through wire and the </a:t>
            </a:r>
            <a:r>
              <a:rPr lang="en-US" dirty="0" smtClean="0">
                <a:cs typeface="Calibri"/>
              </a:rPr>
              <a:t/>
            </a:r>
            <a:br>
              <a:rPr lang="en-US" dirty="0" smtClean="0">
                <a:cs typeface="Calibri"/>
              </a:rPr>
            </a:br>
            <a:r>
              <a:rPr lang="en-US" dirty="0" smtClean="0">
                <a:cs typeface="Calibri"/>
              </a:rPr>
              <a:t>returning </a:t>
            </a:r>
            <a:r>
              <a:rPr lang="en-US" dirty="0" smtClean="0">
                <a:cs typeface="Calibri"/>
              </a:rPr>
              <a:t>current flows in opposite direction through </a:t>
            </a:r>
            <a:r>
              <a:rPr lang="en-US" dirty="0" smtClean="0">
                <a:cs typeface="Calibri"/>
              </a:rPr>
              <a:t/>
            </a:r>
            <a:br>
              <a:rPr lang="en-US" dirty="0" smtClean="0">
                <a:cs typeface="Calibri"/>
              </a:rPr>
            </a:br>
            <a:r>
              <a:rPr lang="en-US" dirty="0" smtClean="0">
                <a:cs typeface="Calibri"/>
              </a:rPr>
              <a:t>an </a:t>
            </a:r>
            <a:r>
              <a:rPr lang="en-US" dirty="0" smtClean="0">
                <a:cs typeface="Calibri"/>
              </a:rPr>
              <a:t>adjacent wire.</a:t>
            </a:r>
            <a:endParaRPr lang="en-US" dirty="0"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0" y="5640881"/>
            <a:ext cx="114935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5791200"/>
            <a:ext cx="1155700" cy="344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903" y="4572000"/>
            <a:ext cx="1765300" cy="8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39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Biological Effects of Time-Varying Fields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305800" cy="50292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400" dirty="0" smtClean="0">
                <a:cs typeface="+mn-cs"/>
              </a:rPr>
              <a:t>Radiofrequency/Microwave</a:t>
            </a:r>
          </a:p>
          <a:p>
            <a:pPr marL="925830" lvl="1" indent="-285750">
              <a:defRPr/>
            </a:pPr>
            <a:r>
              <a:rPr lang="en-US" dirty="0"/>
              <a:t>s</a:t>
            </a:r>
            <a:r>
              <a:rPr lang="en-US" dirty="0" smtClean="0">
                <a:cs typeface="+mn-cs"/>
              </a:rPr>
              <a:t>ome </a:t>
            </a:r>
            <a:r>
              <a:rPr lang="en-US" dirty="0" smtClean="0">
                <a:cs typeface="+mn-cs"/>
              </a:rPr>
              <a:t>scenarios involve fields and others involve </a:t>
            </a:r>
            <a:r>
              <a:rPr lang="en-US" dirty="0" smtClean="0">
                <a:cs typeface="+mn-cs"/>
              </a:rPr>
              <a:t>radiation</a:t>
            </a:r>
          </a:p>
          <a:p>
            <a:pPr marL="925830" lvl="1" indent="-285750">
              <a:defRPr/>
            </a:pPr>
            <a:r>
              <a:rPr lang="en-US" dirty="0" smtClean="0">
                <a:cs typeface="+mn-cs"/>
              </a:rPr>
              <a:t>absorption</a:t>
            </a:r>
            <a:r>
              <a:rPr lang="en-US" dirty="0" smtClean="0">
                <a:cs typeface="+mn-cs"/>
              </a:rPr>
              <a:t>, scatter, transmission, </a:t>
            </a:r>
            <a:r>
              <a:rPr lang="en-US" dirty="0" smtClean="0">
                <a:cs typeface="+mn-cs"/>
              </a:rPr>
              <a:t>reflection</a:t>
            </a:r>
          </a:p>
          <a:p>
            <a:pPr marL="925830" lvl="1" indent="-285750">
              <a:defRPr/>
            </a:pPr>
            <a:r>
              <a:rPr lang="en-US" dirty="0" err="1" smtClean="0">
                <a:cs typeface="+mn-cs"/>
              </a:rPr>
              <a:t>dosimetry</a:t>
            </a:r>
            <a:endParaRPr lang="en-US" dirty="0" smtClean="0">
              <a:cs typeface="+mn-cs"/>
            </a:endParaRPr>
          </a:p>
          <a:p>
            <a:pPr marL="1383030" lvl="2" indent="-285750">
              <a:defRPr/>
            </a:pPr>
            <a:r>
              <a:rPr lang="en-US" dirty="0" smtClean="0">
                <a:cs typeface="+mn-cs"/>
              </a:rPr>
              <a:t>The response of tissue to radiation and fields is determined by the electrical properties of the </a:t>
            </a:r>
            <a:r>
              <a:rPr lang="en-US" dirty="0" smtClean="0">
                <a:cs typeface="+mn-cs"/>
              </a:rPr>
              <a:t>tissue</a:t>
            </a:r>
          </a:p>
          <a:p>
            <a:pPr marL="1383030" lvl="2" indent="-285750">
              <a:defRPr/>
            </a:pPr>
            <a:r>
              <a:rPr lang="en-US" dirty="0" smtClean="0">
                <a:cs typeface="+mn-cs"/>
              </a:rPr>
              <a:t>size </a:t>
            </a:r>
            <a:r>
              <a:rPr lang="en-US" dirty="0" smtClean="0">
                <a:cs typeface="+mn-cs"/>
              </a:rPr>
              <a:t>of </a:t>
            </a:r>
            <a:r>
              <a:rPr lang="en-US" dirty="0" smtClean="0">
                <a:cs typeface="+mn-cs"/>
              </a:rPr>
              <a:t>organism</a:t>
            </a:r>
          </a:p>
          <a:p>
            <a:pPr marL="1657350" lvl="3" indent="-285750">
              <a:defRPr/>
            </a:pPr>
            <a:r>
              <a:rPr lang="en-US" sz="1600" dirty="0" smtClean="0">
                <a:cs typeface="+mn-cs"/>
              </a:rPr>
              <a:t>40</a:t>
            </a:r>
            <a:r>
              <a:rPr lang="en-US" sz="1600" dirty="0" smtClean="0">
                <a:cs typeface="+mn-cs"/>
              </a:rPr>
              <a:t>% λ and ungrounded, 20% λ and </a:t>
            </a:r>
            <a:r>
              <a:rPr lang="en-US" sz="1600" dirty="0" smtClean="0">
                <a:cs typeface="+mn-cs"/>
              </a:rPr>
              <a:t>grounded</a:t>
            </a:r>
          </a:p>
          <a:p>
            <a:pPr marL="1383030" lvl="2" indent="-285750">
              <a:defRPr/>
            </a:pPr>
            <a:r>
              <a:rPr lang="en-US" dirty="0" smtClean="0">
                <a:cs typeface="+mn-cs"/>
              </a:rPr>
              <a:t>polarization </a:t>
            </a:r>
            <a:r>
              <a:rPr lang="en-US" dirty="0" smtClean="0">
                <a:cs typeface="+mn-cs"/>
              </a:rPr>
              <a:t>of </a:t>
            </a:r>
            <a:r>
              <a:rPr lang="en-US" dirty="0" smtClean="0">
                <a:cs typeface="+mn-cs"/>
              </a:rPr>
              <a:t>radiation</a:t>
            </a:r>
          </a:p>
          <a:p>
            <a:pPr marL="1657350" lvl="3" indent="-285750">
              <a:defRPr/>
            </a:pPr>
            <a:r>
              <a:rPr lang="en-US" sz="1600" dirty="0" smtClean="0">
                <a:latin typeface="Calibri"/>
                <a:cs typeface="Calibri"/>
              </a:rPr>
              <a:t>electric </a:t>
            </a:r>
            <a:r>
              <a:rPr lang="en-US" sz="1600" dirty="0" smtClean="0">
                <a:latin typeface="Calibri"/>
                <a:cs typeface="Calibri"/>
              </a:rPr>
              <a:t>field parallel to long axis of </a:t>
            </a:r>
            <a:r>
              <a:rPr lang="en-US" sz="1600" dirty="0" smtClean="0">
                <a:latin typeface="Calibri"/>
                <a:cs typeface="Calibri"/>
              </a:rPr>
              <a:t>organism</a:t>
            </a:r>
          </a:p>
          <a:p>
            <a:pPr marL="1383030" lvl="2" indent="-285750">
              <a:defRPr/>
            </a:pPr>
            <a:r>
              <a:rPr lang="en-US" dirty="0" smtClean="0">
                <a:cs typeface="+mn-cs"/>
              </a:rPr>
              <a:t>interaction </a:t>
            </a:r>
            <a:r>
              <a:rPr lang="en-US" dirty="0" smtClean="0">
                <a:cs typeface="+mn-cs"/>
              </a:rPr>
              <a:t>of exposed </a:t>
            </a:r>
            <a:r>
              <a:rPr lang="en-US" dirty="0" smtClean="0">
                <a:cs typeface="+mn-cs"/>
              </a:rPr>
              <a:t>tissue</a:t>
            </a:r>
          </a:p>
          <a:p>
            <a:pPr marL="1657350" lvl="3" indent="-285750">
              <a:defRPr/>
            </a:pPr>
            <a:r>
              <a:rPr lang="en-US" sz="1600" dirty="0" smtClean="0">
                <a:latin typeface="Calibri"/>
                <a:cs typeface="Calibri"/>
              </a:rPr>
              <a:t>specific </a:t>
            </a:r>
            <a:r>
              <a:rPr lang="en-US" sz="1600" dirty="0" smtClean="0">
                <a:latin typeface="Calibri"/>
                <a:cs typeface="Calibri"/>
              </a:rPr>
              <a:t>absorption rate (SAR</a:t>
            </a:r>
            <a:r>
              <a:rPr lang="en-US" sz="1600" dirty="0" smtClean="0">
                <a:latin typeface="Calibri"/>
                <a:cs typeface="Calibri"/>
              </a:rPr>
              <a:t>)</a:t>
            </a:r>
            <a:endParaRPr lang="en-US" sz="16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1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001000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Biological Effects of Radiofrequency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458200" cy="5259387"/>
          </a:xfrm>
        </p:spPr>
        <p:txBody>
          <a:bodyPr/>
          <a:lstStyle/>
          <a:p>
            <a:pPr marL="525780" indent="-342900">
              <a:defRPr/>
            </a:pPr>
            <a:r>
              <a:rPr lang="en-US" dirty="0" smtClean="0"/>
              <a:t>Some </a:t>
            </a:r>
            <a:r>
              <a:rPr lang="en-US" dirty="0"/>
              <a:t>scenarios involve fields and others involve radiation.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Only proven adverse human effects </a:t>
            </a:r>
            <a:r>
              <a:rPr lang="en-US" sz="2000" dirty="0" smtClean="0"/>
              <a:t>are eye </a:t>
            </a:r>
            <a:r>
              <a:rPr lang="en-US" sz="2000" dirty="0" smtClean="0"/>
              <a:t>cataracts, </a:t>
            </a:r>
            <a:r>
              <a:rPr lang="en-US" sz="2000" dirty="0" smtClean="0">
                <a:cs typeface="Calibri"/>
              </a:rPr>
              <a:t>facial </a:t>
            </a:r>
            <a:r>
              <a:rPr lang="en-US" sz="2000" dirty="0" smtClean="0">
                <a:cs typeface="Calibri"/>
              </a:rPr>
              <a:t>burns, </a:t>
            </a:r>
            <a:r>
              <a:rPr lang="en-US" sz="2000" dirty="0" smtClean="0">
                <a:cs typeface="Calibri"/>
              </a:rPr>
              <a:t>and electric </a:t>
            </a:r>
            <a:r>
              <a:rPr lang="en-US" sz="2000" dirty="0" smtClean="0">
                <a:cs typeface="Calibri"/>
              </a:rPr>
              <a:t>shocks and burns</a:t>
            </a:r>
            <a:endParaRPr lang="en-US" sz="2000" dirty="0" smtClean="0"/>
          </a:p>
          <a:p>
            <a:pPr lvl="2" eaLnBrk="1" hangingPunct="1">
              <a:defRPr/>
            </a:pPr>
            <a:r>
              <a:rPr lang="en-US" sz="2000" dirty="0" smtClean="0"/>
              <a:t>Standards specify exposure limits for 6-minute </a:t>
            </a:r>
            <a:r>
              <a:rPr lang="en-US" sz="2000" dirty="0" smtClean="0"/>
              <a:t>intervals.</a:t>
            </a:r>
          </a:p>
          <a:p>
            <a:pPr lvl="3">
              <a:defRPr/>
            </a:pPr>
            <a:r>
              <a:rPr lang="en-US" sz="1800" dirty="0" smtClean="0"/>
              <a:t>see </a:t>
            </a:r>
            <a:r>
              <a:rPr lang="en-US" sz="1800" dirty="0" smtClean="0"/>
              <a:t>ANSI/IEEE C95.1-2005 – incorporated by reference by </a:t>
            </a:r>
            <a:r>
              <a:rPr lang="en-US" sz="1800" dirty="0" smtClean="0"/>
              <a:t>OSHA</a:t>
            </a:r>
            <a:endParaRPr lang="en-US" sz="1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Sub-resonant Region (&lt;3 </a:t>
            </a:r>
            <a:r>
              <a:rPr lang="en-US" sz="2000" i="1" dirty="0" smtClean="0"/>
              <a:t>MHz</a:t>
            </a:r>
            <a:r>
              <a:rPr lang="en-US" sz="20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/>
              <a:t>goal of standard is to prevent burns and excessive ankle </a:t>
            </a:r>
            <a:r>
              <a:rPr lang="en-US" sz="1800" dirty="0" smtClean="0"/>
              <a:t>heating</a:t>
            </a:r>
            <a:endParaRPr lang="en-US" sz="1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Resonant Region (3 </a:t>
            </a:r>
            <a:r>
              <a:rPr lang="en-US" sz="2000" i="1" dirty="0" smtClean="0"/>
              <a:t>MHz </a:t>
            </a:r>
            <a:r>
              <a:rPr lang="en-US" sz="2000" dirty="0" smtClean="0"/>
              <a:t>to 6 </a:t>
            </a:r>
            <a:r>
              <a:rPr lang="en-US" sz="2000" i="1" dirty="0" smtClean="0"/>
              <a:t>GHz</a:t>
            </a:r>
            <a:r>
              <a:rPr lang="en-US" sz="20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/>
              <a:t>peak </a:t>
            </a:r>
            <a:r>
              <a:rPr lang="en-US" sz="1800" dirty="0"/>
              <a:t>absorption for humans occurs at </a:t>
            </a:r>
            <a:r>
              <a:rPr lang="en-US" sz="1800" dirty="0" smtClean="0"/>
              <a:t>30 </a:t>
            </a:r>
            <a:r>
              <a:rPr lang="en-US" sz="1800" dirty="0"/>
              <a:t>to 300 </a:t>
            </a:r>
            <a:r>
              <a:rPr lang="en-US" sz="1800" i="1" dirty="0" smtClean="0"/>
              <a:t>MHz</a:t>
            </a:r>
            <a:endParaRPr lang="en-US" sz="1800" dirty="0" smtClean="0"/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1800" dirty="0" smtClean="0"/>
              <a:t>current flow and SAR both important </a:t>
            </a:r>
            <a:r>
              <a:rPr lang="en-US" sz="1800" dirty="0" smtClean="0"/>
              <a:t>considerations</a:t>
            </a:r>
            <a:endParaRPr lang="en-US" sz="1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Super-resonant Region</a:t>
            </a:r>
            <a:r>
              <a:rPr lang="en-US" sz="2000" dirty="0"/>
              <a:t> </a:t>
            </a:r>
            <a:r>
              <a:rPr lang="en-US" sz="2000" dirty="0" smtClean="0"/>
              <a:t>(&gt; 15 </a:t>
            </a:r>
            <a:r>
              <a:rPr lang="en-US" sz="2000" i="1" dirty="0" smtClean="0"/>
              <a:t>GHz</a:t>
            </a:r>
            <a:r>
              <a:rPr lang="en-US" sz="2000" dirty="0" smtClean="0"/>
              <a:t>)</a:t>
            </a:r>
          </a:p>
          <a:p>
            <a:pPr lvl="3" eaLnBrk="1" hangingPunct="1">
              <a:defRPr/>
            </a:pPr>
            <a:r>
              <a:rPr lang="en-US" sz="1800" dirty="0" smtClean="0"/>
              <a:t>skin absorption predominates (thermal damage to skin)</a:t>
            </a:r>
          </a:p>
        </p:txBody>
      </p:sp>
    </p:spTree>
    <p:extLst>
      <p:ext uri="{BB962C8B-B14F-4D97-AF65-F5344CB8AC3E}">
        <p14:creationId xmlns:p14="http://schemas.microsoft.com/office/powerpoint/2010/main" val="41311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153400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Radiofrequency/Microwave Controls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305800" cy="52593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shielding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absorbing foams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metal screens or sheets (Faraday cages)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waveguides and coaxial cables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distance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far fields (inverse square law)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near fields (barricades, long-handled tools)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time limitation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based on 6-minute averaging time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signage</a:t>
            </a:r>
          </a:p>
          <a:p>
            <a:pPr lvl="2" eaLnBrk="1" hangingPunct="1"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343400"/>
            <a:ext cx="3047999" cy="2202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304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82000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Biological Effects of Optical Radiation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686800" cy="5259387"/>
          </a:xfrm>
        </p:spPr>
        <p:txBody>
          <a:bodyPr/>
          <a:lstStyle/>
          <a:p>
            <a:pPr marL="287338" lvl="1" indent="-287338">
              <a:defRPr/>
            </a:pPr>
            <a:r>
              <a:rPr lang="en-US" sz="2400" dirty="0" smtClean="0"/>
              <a:t>Optical radiation includes IR, visible, and UV </a:t>
            </a:r>
            <a:r>
              <a:rPr lang="en-US" sz="2400" dirty="0" smtClean="0"/>
              <a:t>radiation.</a:t>
            </a:r>
          </a:p>
          <a:p>
            <a:pPr marL="463550" lvl="2" indent="-190500">
              <a:defRPr/>
            </a:pPr>
            <a:r>
              <a:rPr lang="en-US" sz="2000" dirty="0" smtClean="0"/>
              <a:t>The </a:t>
            </a:r>
            <a:r>
              <a:rPr lang="en-US" sz="2000" dirty="0" smtClean="0"/>
              <a:t>lens of the eye transmits visible and IR-A </a:t>
            </a:r>
            <a:r>
              <a:rPr lang="en-US" sz="2000" dirty="0" smtClean="0"/>
              <a:t>radiation </a:t>
            </a:r>
            <a:r>
              <a:rPr lang="en-US" sz="2000" dirty="0" smtClean="0"/>
              <a:t>but absorbs other IR bands and UV radiation.</a:t>
            </a:r>
          </a:p>
          <a:p>
            <a:pPr marL="228600" lvl="1" indent="0" eaLnBrk="1" hangingPunct="1">
              <a:buNone/>
              <a:defRPr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eyes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thermal effects (IR)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photochemical effects (UV)</a:t>
            </a:r>
          </a:p>
          <a:p>
            <a:pPr marL="1371600" lvl="3" indent="0" eaLnBrk="1" hangingPunct="1">
              <a:lnSpc>
                <a:spcPct val="80000"/>
              </a:lnSpc>
              <a:buNone/>
              <a:defRPr/>
            </a:pPr>
            <a:endParaRPr lang="en-US" sz="1400" dirty="0"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skin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skin toughening (UV-B)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skin cancer (</a:t>
            </a:r>
            <a:r>
              <a:rPr lang="en-US" dirty="0" smtClean="0">
                <a:cs typeface="+mn-cs"/>
              </a:rPr>
              <a:t>UV-C)</a:t>
            </a:r>
          </a:p>
          <a:p>
            <a:pPr marL="548640" lvl="2" indent="0" eaLnBrk="1" hangingPunct="1">
              <a:lnSpc>
                <a:spcPct val="80000"/>
              </a:lnSpc>
              <a:buNone/>
              <a:defRPr/>
            </a:pPr>
            <a:endParaRPr lang="en-US" dirty="0"/>
          </a:p>
          <a:p>
            <a:pPr marL="548640" lvl="2" indent="0" eaLnBrk="1" hangingPunct="1">
              <a:lnSpc>
                <a:spcPct val="80000"/>
              </a:lnSpc>
              <a:buNone/>
              <a:defRPr/>
            </a:pPr>
            <a:r>
              <a:rPr lang="en-US" dirty="0" smtClean="0">
                <a:cs typeface="+mn-cs"/>
              </a:rPr>
              <a:t>Note</a:t>
            </a:r>
            <a:r>
              <a:rPr lang="en-US" dirty="0" smtClean="0">
                <a:cs typeface="+mn-cs"/>
              </a:rPr>
              <a:t>:  Exposure standards found in </a:t>
            </a:r>
            <a:endParaRPr lang="en-US" dirty="0" smtClean="0">
              <a:cs typeface="+mn-cs"/>
            </a:endParaRPr>
          </a:p>
          <a:p>
            <a:pPr marL="548640" lvl="2" indent="0" eaLnBrk="1" hangingPunct="1">
              <a:lnSpc>
                <a:spcPct val="80000"/>
              </a:lnSpc>
              <a:buNone/>
              <a:defRPr/>
            </a:pPr>
            <a:r>
              <a:rPr lang="en-US" dirty="0" smtClean="0">
                <a:cs typeface="+mn-cs"/>
              </a:rPr>
              <a:t>ACGIH </a:t>
            </a:r>
            <a:r>
              <a:rPr lang="en-US" dirty="0" smtClean="0">
                <a:cs typeface="+mn-cs"/>
              </a:rPr>
              <a:t>TLV </a:t>
            </a:r>
            <a:r>
              <a:rPr lang="en-US" dirty="0" smtClean="0">
                <a:cs typeface="+mn-cs"/>
              </a:rPr>
              <a:t>booklet. Major </a:t>
            </a:r>
            <a:r>
              <a:rPr lang="en-US" dirty="0" smtClean="0">
                <a:cs typeface="+mn-cs"/>
              </a:rPr>
              <a:t>concerns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at </a:t>
            </a:r>
            <a:r>
              <a:rPr lang="en-US" dirty="0" smtClean="0">
                <a:cs typeface="+mn-cs"/>
              </a:rPr>
              <a:t>frequencies &lt; 1.4 </a:t>
            </a:r>
            <a:r>
              <a:rPr lang="en-US" i="1" dirty="0" err="1" smtClean="0">
                <a:cs typeface="+mn-cs"/>
              </a:rPr>
              <a:t>μm</a:t>
            </a:r>
            <a:r>
              <a:rPr lang="en-US" dirty="0" smtClean="0">
                <a:cs typeface="+mn-cs"/>
              </a:rPr>
              <a:t> due to retinal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focusing</a:t>
            </a:r>
            <a:r>
              <a:rPr lang="en-US" dirty="0" smtClean="0">
                <a:cs typeface="+mn-cs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352800"/>
            <a:ext cx="3827186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Introduction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One hallmark of the technological change since WWII has been the increasing use of the electromagnetic spectrum.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electric fields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polarity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electric force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amount of charge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polarity of charge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distance between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magnetic fields</a:t>
            </a:r>
          </a:p>
          <a:p>
            <a:pPr lvl="1" eaLnBrk="1" hangingPunct="1">
              <a:defRPr/>
            </a:pPr>
            <a:r>
              <a:rPr lang="en-US" dirty="0"/>
              <a:t>electric current</a:t>
            </a:r>
          </a:p>
          <a:p>
            <a:pPr lvl="1" eaLnBrk="1" hangingPunct="1">
              <a:defRPr/>
            </a:pPr>
            <a:endParaRPr lang="en-US" dirty="0" smtClean="0">
              <a:cs typeface="+mn-cs"/>
            </a:endParaRPr>
          </a:p>
          <a:p>
            <a:pPr lvl="1"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cs typeface="+mn-cs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743200"/>
            <a:ext cx="4993624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Visible </a:t>
            </a:r>
            <a:r>
              <a:rPr lang="en-US" dirty="0" smtClean="0">
                <a:cs typeface="+mj-cs"/>
              </a:rPr>
              <a:t>(Non-Laser</a:t>
            </a:r>
            <a:r>
              <a:rPr lang="en-US" dirty="0" smtClean="0">
                <a:cs typeface="+mj-cs"/>
              </a:rPr>
              <a:t>) Controls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optical density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log</a:t>
            </a:r>
            <a:r>
              <a:rPr lang="en-US" baseline="-25000" dirty="0" smtClean="0">
                <a:cs typeface="+mn-cs"/>
              </a:rPr>
              <a:t>10</a:t>
            </a:r>
            <a:r>
              <a:rPr lang="en-US" dirty="0" smtClean="0">
                <a:cs typeface="+mn-cs"/>
              </a:rPr>
              <a:t> of intensity of light leaving a filter v. entering the filter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if filter absorbs all but 1%: (1% =  1/100, log</a:t>
            </a:r>
            <a:r>
              <a:rPr lang="en-US" baseline="-25000" dirty="0" smtClean="0">
                <a:cs typeface="+mn-cs"/>
              </a:rPr>
              <a:t>10</a:t>
            </a:r>
            <a:r>
              <a:rPr lang="en-US" dirty="0" smtClean="0">
                <a:cs typeface="+mn-cs"/>
              </a:rPr>
              <a:t> of 100 = OD 2)</a:t>
            </a:r>
          </a:p>
          <a:p>
            <a:pPr marL="914400" lvl="2" indent="0" eaLnBrk="1" hangingPunct="1">
              <a:buNone/>
              <a:defRPr/>
            </a:pPr>
            <a:endParaRPr lang="en-US" sz="1000" dirty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shade factor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variation of optical density used in ANSI A49.1 for welders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shade number = 1 + (</a:t>
            </a:r>
            <a:r>
              <a:rPr lang="en-US" dirty="0" smtClean="0">
                <a:cs typeface="+mn-cs"/>
              </a:rPr>
              <a:t>2.33 </a:t>
            </a:r>
            <a:r>
              <a:rPr lang="en-US" dirty="0" smtClean="0">
                <a:latin typeface="Times New Roman"/>
                <a:cs typeface="Times New Roman"/>
              </a:rPr>
              <a:t>×</a:t>
            </a:r>
            <a:r>
              <a:rPr lang="en-US" dirty="0" smtClean="0">
                <a:cs typeface="+mn-cs"/>
              </a:rPr>
              <a:t> </a:t>
            </a:r>
            <a:r>
              <a:rPr lang="en-US" dirty="0" smtClean="0">
                <a:cs typeface="+mn-cs"/>
                <a:sym typeface="Wingdings"/>
              </a:rPr>
              <a:t>OD</a:t>
            </a:r>
            <a:r>
              <a:rPr lang="en-US" dirty="0" smtClean="0">
                <a:cs typeface="+mn-cs"/>
                <a:sym typeface="Wingdings"/>
              </a:rPr>
              <a:t>)</a:t>
            </a:r>
            <a:endParaRPr lang="en-US" dirty="0" smtClean="0">
              <a:cs typeface="+mn-cs"/>
            </a:endParaRPr>
          </a:p>
          <a:p>
            <a:pPr marL="914400" lvl="2" indent="0" eaLnBrk="1" hangingPunct="1">
              <a:buNone/>
              <a:defRPr/>
            </a:pPr>
            <a:endParaRPr lang="en-US" sz="1000" dirty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optical baffles and sight barriers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engineering controls</a:t>
            </a:r>
          </a:p>
          <a:p>
            <a:pPr marL="914400" lvl="2" indent="0" eaLnBrk="1" hangingPunct="1">
              <a:buNone/>
              <a:defRPr/>
            </a:pPr>
            <a:endParaRPr lang="en-US" sz="1000" dirty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personal protective equipment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regular glass (UV-B and UB-C)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tinted glass (UV-A)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eye protection PPE must be distinctly marked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129812"/>
            <a:ext cx="2654300" cy="27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4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05800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Biological Effects of Laser Radiation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48021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Laser radiation has unique properties: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monochromatic </a:t>
            </a:r>
            <a:r>
              <a:rPr lang="en-US" sz="2000" dirty="0" smtClean="0">
                <a:cs typeface="+mn-cs"/>
              </a:rPr>
              <a:t>(only one color/wavelength of light)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coherent </a:t>
            </a:r>
            <a:r>
              <a:rPr lang="en-US" sz="2000" dirty="0" smtClean="0">
                <a:cs typeface="+mn-cs"/>
              </a:rPr>
              <a:t>(all waves in phase)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bright </a:t>
            </a:r>
            <a:r>
              <a:rPr lang="en-US" sz="2000" dirty="0" smtClean="0">
                <a:cs typeface="+mn-cs"/>
              </a:rPr>
              <a:t>(very high irradiance, focused)</a:t>
            </a:r>
          </a:p>
          <a:p>
            <a:pPr lvl="1" eaLnBrk="1" hangingPunct="1">
              <a:defRPr/>
            </a:pPr>
            <a:endParaRPr lang="en-US" dirty="0"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results in injury through: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thermal burns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photochemical effects</a:t>
            </a:r>
          </a:p>
          <a:p>
            <a:pPr lvl="2" eaLnBrk="1" hangingPunct="1">
              <a:defRPr/>
            </a:pPr>
            <a:r>
              <a:rPr lang="en-US" dirty="0" err="1" smtClean="0">
                <a:cs typeface="+mn-cs"/>
              </a:rPr>
              <a:t>thermoacoustic</a:t>
            </a:r>
            <a:r>
              <a:rPr lang="en-US" dirty="0" smtClean="0">
                <a:cs typeface="+mn-cs"/>
              </a:rPr>
              <a:t> tissue damage</a:t>
            </a:r>
          </a:p>
          <a:p>
            <a:pPr lvl="3" eaLnBrk="1" hangingPunct="1">
              <a:defRPr/>
            </a:pPr>
            <a:r>
              <a:rPr lang="en-US" dirty="0" smtClean="0">
                <a:cs typeface="+mn-cs"/>
              </a:rPr>
              <a:t>brightness striking retina may be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300,000 </a:t>
            </a:r>
            <a:r>
              <a:rPr lang="en-US" dirty="0" smtClean="0">
                <a:cs typeface="+mn-cs"/>
              </a:rPr>
              <a:t>times greater than that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entering </a:t>
            </a:r>
            <a:r>
              <a:rPr lang="en-US" dirty="0" smtClean="0">
                <a:cs typeface="+mn-cs"/>
              </a:rPr>
              <a:t>the eye</a:t>
            </a:r>
          </a:p>
          <a:p>
            <a:pPr lvl="3" eaLnBrk="1" hangingPunct="1">
              <a:defRPr/>
            </a:pPr>
            <a:r>
              <a:rPr lang="en-US" dirty="0" smtClean="0">
                <a:cs typeface="+mn-cs"/>
              </a:rPr>
              <a:t>blood is toxic to nerve tissue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37" y="2667000"/>
            <a:ext cx="3896564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25" y="5410201"/>
            <a:ext cx="2223775" cy="14477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533400" y="455613"/>
            <a:ext cx="76930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Laser Controls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Engineering and administrative controls and PPE are used for </a:t>
            </a:r>
            <a:r>
              <a:rPr lang="en-US" dirty="0" smtClean="0">
                <a:cs typeface="+mn-cs"/>
              </a:rPr>
              <a:t>lasers.</a:t>
            </a:r>
            <a:endParaRPr lang="en-US" dirty="0" smtClean="0"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engineering controls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enclosure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routing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fail-safe interlocks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remote interlock connections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key-in-lock control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administrative controls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exclusion (barriers, signs, beacons)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medical surveillance programs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training programs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personal protective equipment (PPE)</a:t>
            </a:r>
            <a:endParaRPr lang="en-US" dirty="0" smtClean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necessary to match optical density to wavelengths encountered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14600"/>
            <a:ext cx="3979333" cy="16315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Non-Beam Hazards of Lasers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electricity </a:t>
            </a:r>
            <a:r>
              <a:rPr lang="en-US" sz="2400" dirty="0" smtClean="0">
                <a:cs typeface="+mn-cs"/>
              </a:rPr>
              <a:t>(high-voltage currents, capacitor banks)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fire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ignition source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toxic pyrolysis products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carcinogenic polycyclic aromatic hydrocarbons (PAHs)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lacerations </a:t>
            </a:r>
            <a:r>
              <a:rPr lang="en-US" sz="2400" dirty="0" smtClean="0">
                <a:cs typeface="+mn-cs"/>
              </a:rPr>
              <a:t>(exploding flash lamps)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biological </a:t>
            </a:r>
            <a:r>
              <a:rPr lang="en-US" sz="2400" dirty="0" smtClean="0">
                <a:cs typeface="+mn-cs"/>
              </a:rPr>
              <a:t>(in plumes when used for cutting tissues)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toxicity/mutagenicity </a:t>
            </a:r>
            <a:r>
              <a:rPr lang="en-US" sz="2400" dirty="0" smtClean="0">
                <a:cs typeface="+mn-cs"/>
              </a:rPr>
              <a:t>(original dyes used DMSO)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corrosiveness </a:t>
            </a:r>
            <a:r>
              <a:rPr lang="en-US" sz="2400" dirty="0" smtClean="0">
                <a:cs typeface="+mn-cs"/>
              </a:rPr>
              <a:t>(gases used)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other radiation </a:t>
            </a:r>
            <a:r>
              <a:rPr lang="en-US" sz="2400" dirty="0" smtClean="0">
                <a:cs typeface="+mn-cs"/>
              </a:rPr>
              <a:t>(electromagnetic fields, x-rays)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hazardous materials </a:t>
            </a:r>
            <a:r>
              <a:rPr lang="en-US" sz="2400" dirty="0" smtClean="0">
                <a:cs typeface="+mn-cs"/>
              </a:rPr>
              <a:t>(heavy metals in detectors, heat sinks)</a:t>
            </a:r>
          </a:p>
        </p:txBody>
      </p:sp>
    </p:spTree>
    <p:extLst>
      <p:ext uri="{BB962C8B-B14F-4D97-AF65-F5344CB8AC3E}">
        <p14:creationId xmlns:p14="http://schemas.microsoft.com/office/powerpoint/2010/main" val="2526150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Laser Standards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686800" cy="5259387"/>
          </a:xfrm>
        </p:spPr>
        <p:txBody>
          <a:bodyPr/>
          <a:lstStyle/>
          <a:p>
            <a:pPr marL="341313" lvl="1" indent="-341313">
              <a:defRPr/>
            </a:pPr>
            <a:r>
              <a:rPr lang="en-US" sz="2800" dirty="0" smtClean="0">
                <a:cs typeface="+mn-cs"/>
              </a:rPr>
              <a:t>Control </a:t>
            </a:r>
            <a:r>
              <a:rPr lang="en-US" sz="2800" smtClean="0">
                <a:cs typeface="+mn-cs"/>
              </a:rPr>
              <a:t>class </a:t>
            </a:r>
            <a:r>
              <a:rPr lang="en-US" sz="2800" smtClean="0">
                <a:cs typeface="+mn-cs"/>
              </a:rPr>
              <a:t>regulations—precautions </a:t>
            </a:r>
            <a:r>
              <a:rPr lang="en-US" sz="2800" dirty="0" smtClean="0">
                <a:cs typeface="+mn-cs"/>
              </a:rPr>
              <a:t>become more stringent in a series of </a:t>
            </a:r>
            <a:r>
              <a:rPr lang="en-US" sz="2800" smtClean="0">
                <a:cs typeface="+mn-cs"/>
              </a:rPr>
              <a:t>defined </a:t>
            </a:r>
            <a:r>
              <a:rPr lang="en-US" sz="2800" smtClean="0">
                <a:cs typeface="+mn-cs"/>
              </a:rPr>
              <a:t>steps.</a:t>
            </a:r>
            <a:endParaRPr lang="en-US" sz="2800" dirty="0" smtClean="0">
              <a:cs typeface="+mn-cs"/>
            </a:endParaRPr>
          </a:p>
          <a:p>
            <a:pPr marL="457200" lvl="1" indent="0" eaLnBrk="1" hangingPunct="1">
              <a:buNone/>
              <a:defRPr/>
            </a:pPr>
            <a:r>
              <a:rPr lang="en-US" sz="1800" dirty="0" smtClean="0">
                <a:cs typeface="+mn-cs"/>
              </a:rPr>
              <a:t>Class </a:t>
            </a:r>
            <a:r>
              <a:rPr lang="en-US" sz="1800" dirty="0" smtClean="0">
                <a:cs typeface="+mn-cs"/>
              </a:rPr>
              <a:t>1:    </a:t>
            </a:r>
            <a:r>
              <a:rPr lang="en-US" sz="1800" dirty="0" smtClean="0">
                <a:cs typeface="+mn-cs"/>
              </a:rPr>
              <a:t>extremely </a:t>
            </a:r>
            <a:r>
              <a:rPr lang="en-US" sz="1800" dirty="0" smtClean="0">
                <a:cs typeface="+mn-cs"/>
              </a:rPr>
              <a:t>weak; </a:t>
            </a:r>
            <a:r>
              <a:rPr lang="en-US" sz="1800" dirty="0" smtClean="0">
                <a:cs typeface="+mn-cs"/>
              </a:rPr>
              <a:t>intrinsically </a:t>
            </a:r>
            <a:r>
              <a:rPr lang="en-US" sz="1800" dirty="0" smtClean="0">
                <a:cs typeface="+mn-cs"/>
              </a:rPr>
              <a:t>safe; no </a:t>
            </a:r>
            <a:r>
              <a:rPr lang="en-US" sz="1800" dirty="0" smtClean="0">
                <a:cs typeface="+mn-cs"/>
              </a:rPr>
              <a:t>precautions needed</a:t>
            </a:r>
          </a:p>
          <a:p>
            <a:pPr marL="457200" lvl="1" indent="0" eaLnBrk="1" hangingPunct="1">
              <a:buNone/>
              <a:defRPr/>
            </a:pPr>
            <a:r>
              <a:rPr lang="en-US" sz="1800" dirty="0" smtClean="0">
                <a:cs typeface="+mn-cs"/>
              </a:rPr>
              <a:t>Class </a:t>
            </a:r>
            <a:r>
              <a:rPr lang="en-US" sz="1800" dirty="0" smtClean="0">
                <a:cs typeface="+mn-cs"/>
              </a:rPr>
              <a:t>2:    low-power; haz</a:t>
            </a:r>
            <a:r>
              <a:rPr lang="en-US" sz="1800" dirty="0" smtClean="0"/>
              <a:t>ardous</a:t>
            </a:r>
            <a:r>
              <a:rPr lang="en-US" sz="1800" dirty="0" smtClean="0">
                <a:cs typeface="+mn-cs"/>
              </a:rPr>
              <a:t> </a:t>
            </a:r>
            <a:r>
              <a:rPr lang="en-US" sz="1800" dirty="0" smtClean="0">
                <a:cs typeface="+mn-cs"/>
              </a:rPr>
              <a:t>if prolonged </a:t>
            </a:r>
            <a:r>
              <a:rPr lang="en-US" sz="1800" dirty="0" smtClean="0">
                <a:cs typeface="+mn-cs"/>
              </a:rPr>
              <a:t>viewing; </a:t>
            </a:r>
            <a:r>
              <a:rPr lang="en-US" sz="1800" dirty="0" smtClean="0">
                <a:cs typeface="+mn-cs"/>
              </a:rPr>
              <a:t>limited precautions</a:t>
            </a:r>
          </a:p>
          <a:p>
            <a:pPr marL="457200" lvl="1" indent="0" eaLnBrk="1" hangingPunct="1">
              <a:buNone/>
              <a:defRPr/>
            </a:pPr>
            <a:r>
              <a:rPr lang="en-US" sz="1800" dirty="0" smtClean="0">
                <a:cs typeface="+mn-cs"/>
              </a:rPr>
              <a:t>Class </a:t>
            </a:r>
            <a:r>
              <a:rPr lang="en-US" sz="1800" dirty="0" smtClean="0">
                <a:cs typeface="+mn-cs"/>
              </a:rPr>
              <a:t>3:    moderate-power; haz</a:t>
            </a:r>
            <a:r>
              <a:rPr lang="en-US" sz="1800" dirty="0" smtClean="0"/>
              <a:t>ardous</a:t>
            </a:r>
            <a:r>
              <a:rPr lang="en-US" sz="1800" dirty="0" smtClean="0">
                <a:cs typeface="+mn-cs"/>
              </a:rPr>
              <a:t> </a:t>
            </a:r>
            <a:r>
              <a:rPr lang="en-US" sz="1800" dirty="0" smtClean="0">
                <a:cs typeface="+mn-cs"/>
              </a:rPr>
              <a:t>if viewed </a:t>
            </a:r>
            <a:r>
              <a:rPr lang="en-US" sz="1800" dirty="0" smtClean="0">
                <a:cs typeface="+mn-cs"/>
              </a:rPr>
              <a:t>briefly; </a:t>
            </a:r>
            <a:r>
              <a:rPr lang="en-US" sz="1800" dirty="0" smtClean="0">
                <a:cs typeface="+mn-cs"/>
              </a:rPr>
              <a:t>more precautions</a:t>
            </a:r>
          </a:p>
          <a:p>
            <a:pPr marL="457200" lvl="1" indent="0" eaLnBrk="1" hangingPunct="1">
              <a:buNone/>
              <a:defRPr/>
            </a:pPr>
            <a:r>
              <a:rPr lang="en-US" sz="1800" dirty="0" smtClean="0">
                <a:cs typeface="+mn-cs"/>
              </a:rPr>
              <a:t>Class </a:t>
            </a:r>
            <a:r>
              <a:rPr lang="en-US" sz="1800" dirty="0" smtClean="0">
                <a:cs typeface="+mn-cs"/>
              </a:rPr>
              <a:t>4:    high-power; </a:t>
            </a:r>
            <a:r>
              <a:rPr lang="en-US" sz="1800" dirty="0" smtClean="0">
                <a:cs typeface="+mn-cs"/>
              </a:rPr>
              <a:t>harmful if </a:t>
            </a:r>
            <a:r>
              <a:rPr lang="en-US" sz="1800" dirty="0" smtClean="0">
                <a:cs typeface="+mn-cs"/>
              </a:rPr>
              <a:t>glimpsed; rigorous </a:t>
            </a:r>
            <a:r>
              <a:rPr lang="en-US" sz="1800" dirty="0" smtClean="0">
                <a:cs typeface="+mn-cs"/>
              </a:rPr>
              <a:t>precautions</a:t>
            </a:r>
          </a:p>
          <a:p>
            <a:pPr marL="457200" lvl="1" indent="0" eaLnBrk="1" hangingPunct="1">
              <a:buNone/>
              <a:defRPr/>
            </a:pPr>
            <a:endParaRPr lang="en-US" sz="1000" dirty="0"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Laser Institute of America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LIA/ANSI Z136.1-2007 (dominant standard)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Food and Drug Administration</a:t>
            </a:r>
          </a:p>
          <a:p>
            <a:pPr lvl="2" eaLnBrk="1" hangingPunct="1">
              <a:defRPr/>
            </a:pPr>
            <a:r>
              <a:rPr lang="en-US" dirty="0">
                <a:cs typeface="+mn-cs"/>
              </a:rPr>
              <a:t>s</a:t>
            </a:r>
            <a:r>
              <a:rPr lang="en-US" dirty="0" smtClean="0">
                <a:cs typeface="+mn-cs"/>
              </a:rPr>
              <a:t>tandards for commercial laser products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OSHA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standard for construction workers</a:t>
            </a:r>
          </a:p>
        </p:txBody>
      </p:sp>
    </p:spTree>
    <p:extLst>
      <p:ext uri="{BB962C8B-B14F-4D97-AF65-F5344CB8AC3E}">
        <p14:creationId xmlns:p14="http://schemas.microsoft.com/office/powerpoint/2010/main" val="95114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514600"/>
            <a:ext cx="3181588" cy="2362200"/>
          </a:xfrm>
          <a:prstGeom prst="rect">
            <a:avLst/>
          </a:prstGeom>
        </p:spPr>
      </p:pic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Current Flow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The amount of charge flowing past a given point in a defined period of time can be described</a:t>
            </a:r>
            <a:r>
              <a:rPr lang="en-US" dirty="0">
                <a:cs typeface="+mn-cs"/>
              </a:rPr>
              <a:t>:</a:t>
            </a:r>
            <a:endParaRPr lang="en-US" dirty="0" smtClean="0"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Ohm’s Law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resistance</a:t>
            </a:r>
          </a:p>
          <a:p>
            <a:pPr lvl="2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V = I </a:t>
            </a:r>
            <a:r>
              <a:rPr lang="en-US" dirty="0">
                <a:latin typeface="Times New Roman"/>
                <a:cs typeface="Times New Roman"/>
              </a:rPr>
              <a:t>×</a:t>
            </a:r>
            <a:r>
              <a:rPr lang="en-US" dirty="0" smtClean="0">
                <a:cs typeface="+mn-cs"/>
                <a:sym typeface="Wingdings"/>
              </a:rPr>
              <a:t> R</a:t>
            </a:r>
          </a:p>
          <a:p>
            <a:pPr marL="1371600" lvl="3" indent="0" eaLnBrk="1" hangingPunct="1">
              <a:lnSpc>
                <a:spcPct val="70000"/>
              </a:lnSpc>
              <a:buNone/>
              <a:defRPr/>
            </a:pPr>
            <a:r>
              <a:rPr lang="en-US" dirty="0" smtClean="0">
                <a:cs typeface="+mn-cs"/>
                <a:sym typeface="Wingdings"/>
              </a:rPr>
              <a:t>(voltage equals current times resistance)</a:t>
            </a:r>
          </a:p>
          <a:p>
            <a:pPr lvl="2">
              <a:lnSpc>
                <a:spcPct val="70000"/>
              </a:lnSpc>
              <a:defRPr/>
            </a:pPr>
            <a:r>
              <a:rPr lang="en-US" dirty="0" smtClean="0">
                <a:cs typeface="+mn-cs"/>
                <a:sym typeface="Wingdings"/>
              </a:rPr>
              <a:t>P = V </a:t>
            </a:r>
            <a:r>
              <a:rPr lang="en-US" dirty="0">
                <a:latin typeface="Times New Roman"/>
                <a:cs typeface="Times New Roman"/>
              </a:rPr>
              <a:t>×</a:t>
            </a:r>
            <a:r>
              <a:rPr lang="en-US" dirty="0" smtClean="0">
                <a:cs typeface="+mn-cs"/>
                <a:sym typeface="Wingdings"/>
              </a:rPr>
              <a:t> I</a:t>
            </a:r>
          </a:p>
          <a:p>
            <a:pPr marL="1371600" lvl="3" indent="0" eaLnBrk="1" hangingPunct="1">
              <a:lnSpc>
                <a:spcPct val="70000"/>
              </a:lnSpc>
              <a:buNone/>
              <a:defRPr/>
            </a:pPr>
            <a:r>
              <a:rPr lang="en-US" dirty="0" smtClean="0">
                <a:cs typeface="+mn-cs"/>
                <a:sym typeface="Wingdings"/>
              </a:rPr>
              <a:t>(power equals voltage times current)</a:t>
            </a:r>
            <a:endParaRPr lang="en-US" dirty="0" smtClean="0"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Joule’s Law</a:t>
            </a:r>
          </a:p>
          <a:p>
            <a:pPr lvl="2"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power</a:t>
            </a:r>
          </a:p>
          <a:p>
            <a:pPr lvl="2"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P = R </a:t>
            </a:r>
            <a:r>
              <a:rPr lang="en-US" dirty="0" smtClean="0">
                <a:latin typeface="Times New Roman"/>
                <a:cs typeface="Times New Roman"/>
              </a:rPr>
              <a:t>×</a:t>
            </a:r>
            <a:r>
              <a:rPr lang="en-US" dirty="0" smtClean="0">
                <a:cs typeface="+mn-cs"/>
                <a:sym typeface="Wingdings"/>
              </a:rPr>
              <a:t> I</a:t>
            </a:r>
            <a:r>
              <a:rPr lang="en-US" baseline="30000" dirty="0" smtClean="0">
                <a:cs typeface="+mn-cs"/>
                <a:sym typeface="Wingdings"/>
              </a:rPr>
              <a:t>2</a:t>
            </a:r>
            <a:endParaRPr lang="en-US" dirty="0">
              <a:sym typeface="Wingdings"/>
            </a:endParaRPr>
          </a:p>
          <a:p>
            <a:pPr marL="1371600" lvl="3" indent="0" eaLnBrk="1" hangingPunct="1">
              <a:lnSpc>
                <a:spcPct val="70000"/>
              </a:lnSpc>
              <a:buNone/>
              <a:defRPr/>
            </a:pPr>
            <a:r>
              <a:rPr lang="en-US" dirty="0" smtClean="0">
                <a:sym typeface="Wingdings"/>
              </a:rPr>
              <a:t>(</a:t>
            </a:r>
            <a:r>
              <a:rPr lang="en-US" dirty="0">
                <a:sym typeface="Wingdings"/>
              </a:rPr>
              <a:t>power equals </a:t>
            </a:r>
            <a:r>
              <a:rPr lang="en-US" dirty="0" smtClean="0">
                <a:sym typeface="Wingdings"/>
              </a:rPr>
              <a:t>resistance times the current squared)</a:t>
            </a:r>
            <a:endParaRPr lang="en-US" dirty="0"/>
          </a:p>
          <a:p>
            <a:pPr marL="914400" lvl="2" indent="0" eaLnBrk="1" hangingPunct="1">
              <a:lnSpc>
                <a:spcPct val="70000"/>
              </a:lnSpc>
              <a:buNone/>
              <a:defRPr/>
            </a:pPr>
            <a:endParaRPr lang="en-US" baseline="30000" dirty="0" smtClean="0">
              <a:cs typeface="+mn-cs"/>
              <a:sym typeface="Wingdings"/>
            </a:endParaRPr>
          </a:p>
          <a:p>
            <a:pPr marL="1371600" lvl="3" indent="0" eaLnBrk="1" hangingPunct="1">
              <a:lnSpc>
                <a:spcPct val="70000"/>
              </a:lnSpc>
              <a:buNone/>
              <a:defRPr/>
            </a:pPr>
            <a:endParaRPr lang="en-US" dirty="0">
              <a:cs typeface="+mn-cs"/>
              <a:sym typeface="Wingdings"/>
            </a:endParaRPr>
          </a:p>
          <a:p>
            <a:pPr lvl="2" eaLnBrk="1" hangingPunct="1">
              <a:lnSpc>
                <a:spcPct val="70000"/>
              </a:lnSpc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Electric Power Transmission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Generation</a:t>
            </a:r>
            <a:endParaRPr lang="en-US" dirty="0"/>
          </a:p>
          <a:p>
            <a:pPr>
              <a:defRPr/>
            </a:pPr>
            <a:r>
              <a:rPr lang="en-US" dirty="0"/>
              <a:t>T</a:t>
            </a:r>
            <a:r>
              <a:rPr lang="en-US" dirty="0" smtClean="0"/>
              <a:t>ransmission </a:t>
            </a:r>
            <a:r>
              <a:rPr lang="en-US" dirty="0"/>
              <a:t>(generating plant to substation)</a:t>
            </a:r>
          </a:p>
          <a:p>
            <a:pPr>
              <a:defRPr/>
            </a:pPr>
            <a:r>
              <a:rPr lang="en-US" dirty="0"/>
              <a:t>D</a:t>
            </a:r>
            <a:r>
              <a:rPr lang="en-US" dirty="0" smtClean="0"/>
              <a:t>istribution </a:t>
            </a:r>
            <a:r>
              <a:rPr lang="en-US" dirty="0"/>
              <a:t>(substation to end-user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/>
              <a:t>P</a:t>
            </a:r>
            <a:r>
              <a:rPr lang="en-US" dirty="0" smtClean="0"/>
              <a:t>ower grid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direct current (DC)</a:t>
            </a:r>
            <a:r>
              <a:rPr lang="en-US" dirty="0"/>
              <a:t> </a:t>
            </a:r>
            <a:r>
              <a:rPr lang="en-US" dirty="0" smtClean="0">
                <a:cs typeface="+mn-cs"/>
              </a:rPr>
              <a:t>- Edison</a:t>
            </a:r>
          </a:p>
          <a:p>
            <a:pPr lvl="2">
              <a:defRPr/>
            </a:pPr>
            <a:r>
              <a:rPr lang="en-US" dirty="0" smtClean="0">
                <a:cs typeface="+mn-cs"/>
              </a:rPr>
              <a:t>transmitted at same voltage as used (separate lines needed)</a:t>
            </a:r>
          </a:p>
          <a:p>
            <a:pPr lvl="2">
              <a:defRPr/>
            </a:pPr>
            <a:r>
              <a:rPr lang="en-US" dirty="0" smtClean="0">
                <a:cs typeface="+mn-cs"/>
              </a:rPr>
              <a:t>power losses (need high voltage + low current)</a:t>
            </a:r>
            <a:endParaRPr lang="en-US" dirty="0">
              <a:cs typeface="+mn-cs"/>
            </a:endParaRPr>
          </a:p>
          <a:p>
            <a:pPr lvl="1">
              <a:defRPr/>
            </a:pPr>
            <a:r>
              <a:rPr lang="en-US" dirty="0" smtClean="0">
                <a:cs typeface="+mn-cs"/>
              </a:rPr>
              <a:t>alternating current (AC) - Tesla</a:t>
            </a:r>
          </a:p>
          <a:p>
            <a:pPr lvl="2">
              <a:defRPr/>
            </a:pPr>
            <a:r>
              <a:rPr lang="en-US" dirty="0" smtClean="0">
                <a:cs typeface="+mn-cs"/>
              </a:rPr>
              <a:t>transformers</a:t>
            </a:r>
          </a:p>
          <a:p>
            <a:pPr lvl="3">
              <a:defRPr/>
            </a:pPr>
            <a:r>
              <a:rPr lang="en-US" dirty="0" smtClean="0">
                <a:cs typeface="+mn-cs"/>
              </a:rPr>
              <a:t>step-up (at generation facility) and step-down (distribution/</a:t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end-user)</a:t>
            </a:r>
          </a:p>
          <a:p>
            <a:pPr marL="914400" lvl="2" indent="0" eaLnBrk="1" hangingPunct="1">
              <a:buNone/>
              <a:defRPr/>
            </a:pPr>
            <a:endParaRPr lang="en-US" sz="1400" dirty="0" smtClean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743200"/>
            <a:ext cx="1144789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495800"/>
            <a:ext cx="1257300" cy="1546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Electric Power Transmission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Transmission lines</a:t>
            </a:r>
          </a:p>
          <a:p>
            <a:pPr>
              <a:defRPr/>
            </a:pPr>
            <a:r>
              <a:rPr lang="en-US" dirty="0" smtClean="0"/>
              <a:t>Conductor size</a:t>
            </a:r>
          </a:p>
          <a:p>
            <a:pPr lvl="1">
              <a:defRPr/>
            </a:pPr>
            <a:r>
              <a:rPr lang="en-US" dirty="0" err="1" smtClean="0"/>
              <a:t>Pouillet’s</a:t>
            </a:r>
            <a:r>
              <a:rPr lang="en-US" dirty="0" smtClean="0"/>
              <a:t> Law</a:t>
            </a:r>
          </a:p>
          <a:p>
            <a:pPr lvl="2">
              <a:defRPr/>
            </a:pPr>
            <a:r>
              <a:rPr lang="en-US" dirty="0" smtClean="0"/>
              <a:t>resistance increases with increasing length</a:t>
            </a:r>
            <a:endParaRPr lang="en-US" dirty="0"/>
          </a:p>
          <a:p>
            <a:pPr lvl="2">
              <a:defRPr/>
            </a:pPr>
            <a:r>
              <a:rPr lang="en-US" dirty="0" smtClean="0">
                <a:cs typeface="+mn-cs"/>
              </a:rPr>
              <a:t>resistance decreases with increasing cross-sectional area</a:t>
            </a:r>
          </a:p>
          <a:p>
            <a:pPr lvl="2">
              <a:defRPr/>
            </a:pPr>
            <a:r>
              <a:rPr lang="en-US" dirty="0" smtClean="0">
                <a:cs typeface="+mn-cs"/>
              </a:rPr>
              <a:t>aluminum-conductor steel-reinforced (ACSR)</a:t>
            </a: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234086"/>
            <a:ext cx="2209800" cy="1925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4302721"/>
            <a:ext cx="2382302" cy="1788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419600"/>
            <a:ext cx="2514600" cy="16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09800"/>
            <a:ext cx="2421466" cy="2214650"/>
          </a:xfrm>
          <a:prstGeom prst="rect">
            <a:avLst/>
          </a:prstGeom>
        </p:spPr>
      </p:pic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Electromagnetic Radiation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cs typeface="+mn-cs"/>
              </a:rPr>
              <a:t>Electromagnetic radiation</a:t>
            </a:r>
            <a:r>
              <a:rPr lang="en-US" dirty="0" smtClean="0">
                <a:cs typeface="+mn-cs"/>
              </a:rPr>
              <a:t>: describes </a:t>
            </a:r>
            <a:r>
              <a:rPr lang="en-US" dirty="0" smtClean="0">
                <a:cs typeface="+mn-cs"/>
              </a:rPr>
              <a:t>the phenomenon where both electric and magnetic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fields </a:t>
            </a:r>
            <a:r>
              <a:rPr lang="en-US" dirty="0" smtClean="0">
                <a:cs typeface="+mn-cs"/>
              </a:rPr>
              <a:t>exist together.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frequency </a:t>
            </a:r>
            <a:r>
              <a:rPr lang="en-US" dirty="0" smtClean="0">
                <a:cs typeface="+mn-cs"/>
              </a:rPr>
              <a:t>(</a:t>
            </a:r>
            <a:r>
              <a:rPr lang="en-US" i="1" dirty="0" smtClean="0">
                <a:cs typeface="+mn-cs"/>
              </a:rPr>
              <a:t>f</a:t>
            </a:r>
            <a:r>
              <a:rPr lang="en-US" dirty="0" smtClean="0">
                <a:cs typeface="+mn-cs"/>
              </a:rPr>
              <a:t>)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number of times a field reverses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polarity </a:t>
            </a:r>
            <a:r>
              <a:rPr lang="en-US" dirty="0" smtClean="0">
                <a:cs typeface="+mn-cs"/>
              </a:rPr>
              <a:t>(60 </a:t>
            </a:r>
            <a:r>
              <a:rPr lang="en-US" i="1" dirty="0" smtClean="0">
                <a:cs typeface="+mn-cs"/>
              </a:rPr>
              <a:t>Hz</a:t>
            </a:r>
            <a:r>
              <a:rPr lang="en-US" dirty="0" smtClean="0">
                <a:cs typeface="+mn-cs"/>
              </a:rPr>
              <a:t>)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wavelength (</a:t>
            </a:r>
            <a:r>
              <a:rPr lang="en-US" dirty="0" err="1" smtClean="0">
                <a:cs typeface="+mn-cs"/>
              </a:rPr>
              <a:t>λ</a:t>
            </a:r>
            <a:r>
              <a:rPr lang="en-US" dirty="0" smtClean="0">
                <a:cs typeface="+mn-cs"/>
              </a:rPr>
              <a:t>)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distance a wave travels in one </a:t>
            </a:r>
            <a:r>
              <a:rPr lang="en-US" dirty="0" smtClean="0">
                <a:cs typeface="+mn-cs"/>
              </a:rPr>
              <a:t>cycle</a:t>
            </a:r>
          </a:p>
          <a:p>
            <a:pPr lvl="2" eaLnBrk="1" hangingPunct="1">
              <a:defRPr/>
            </a:pPr>
            <a:endParaRPr lang="en-US" dirty="0" smtClean="0">
              <a:cs typeface="+mn-cs"/>
            </a:endParaRPr>
          </a:p>
          <a:p>
            <a:pPr marL="914400" lvl="2" indent="-627063" eaLnBrk="1" hangingPunct="1">
              <a:buNone/>
              <a:defRPr/>
            </a:pPr>
            <a:r>
              <a:rPr lang="en-US" dirty="0" smtClean="0">
                <a:cs typeface="+mn-cs"/>
              </a:rPr>
              <a:t>Note:  frequency </a:t>
            </a:r>
            <a:r>
              <a:rPr lang="en-US" dirty="0" smtClean="0">
                <a:latin typeface="Times New Roman"/>
                <a:cs typeface="Times New Roman"/>
              </a:rPr>
              <a:t>× </a:t>
            </a:r>
            <a:r>
              <a:rPr lang="en-US" dirty="0" smtClean="0">
                <a:cs typeface="+mn-cs"/>
                <a:sym typeface="Wingdings"/>
              </a:rPr>
              <a:t>wavelength = speed of light (186,000 mi/sec)</a:t>
            </a:r>
            <a:endParaRPr lang="en-US" dirty="0" smtClean="0">
              <a:cs typeface="+mn-cs"/>
            </a:endParaRPr>
          </a:p>
          <a:p>
            <a:pPr lvl="3" eaLnBrk="1" hangingPunct="1">
              <a:defRPr/>
            </a:pPr>
            <a:r>
              <a:rPr lang="en-US" dirty="0" smtClean="0">
                <a:cs typeface="+mn-cs"/>
              </a:rPr>
              <a:t>if     </a:t>
            </a:r>
            <a:r>
              <a:rPr lang="en-US" i="1" dirty="0" smtClean="0">
                <a:cs typeface="+mn-cs"/>
              </a:rPr>
              <a:t>f</a:t>
            </a:r>
            <a:r>
              <a:rPr lang="en-US" dirty="0" smtClean="0">
                <a:cs typeface="+mn-cs"/>
              </a:rPr>
              <a:t>, then </a:t>
            </a:r>
            <a:r>
              <a:rPr lang="en-US" dirty="0">
                <a:sym typeface="Wingdings"/>
              </a:rPr>
              <a:t>λ</a:t>
            </a:r>
            <a:r>
              <a:rPr lang="en-US" dirty="0" smtClean="0">
                <a:cs typeface="+mn-cs"/>
              </a:rPr>
              <a:t> must </a:t>
            </a:r>
          </a:p>
          <a:p>
            <a:pPr lvl="3" eaLnBrk="1" hangingPunct="1">
              <a:defRPr/>
            </a:pPr>
            <a:r>
              <a:rPr lang="en-US" dirty="0"/>
              <a:t>if     </a:t>
            </a:r>
            <a:r>
              <a:rPr lang="en-US" i="1" dirty="0"/>
              <a:t>f</a:t>
            </a:r>
            <a:r>
              <a:rPr lang="en-US" dirty="0"/>
              <a:t>, then </a:t>
            </a:r>
            <a:r>
              <a:rPr lang="en-US" dirty="0" err="1">
                <a:sym typeface="Wingdings"/>
              </a:rPr>
              <a:t>λ</a:t>
            </a:r>
            <a:r>
              <a:rPr lang="en-US" dirty="0"/>
              <a:t> must </a:t>
            </a:r>
          </a:p>
          <a:p>
            <a:pPr lvl="3"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1752600" y="5105400"/>
            <a:ext cx="76200" cy="228600"/>
          </a:xfrm>
          <a:prstGeom prst="upArrow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475761"/>
              </a:solidFill>
              <a:effectLst/>
              <a:latin typeface="Trump Mediaeval" charset="0"/>
              <a:ea typeface="ＭＳ Ｐゴシック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 rot="10800000">
            <a:off x="3276601" y="5122337"/>
            <a:ext cx="76200" cy="228600"/>
          </a:xfrm>
          <a:prstGeom prst="upArrow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475761"/>
              </a:solidFill>
              <a:effectLst/>
              <a:latin typeface="Trump Mediaeval" charset="0"/>
              <a:ea typeface="ＭＳ Ｐゴシック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3285065" y="5486400"/>
            <a:ext cx="76200" cy="228600"/>
          </a:xfrm>
          <a:prstGeom prst="upArrow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475761"/>
              </a:solidFill>
              <a:effectLst/>
              <a:latin typeface="Trump Mediaeval" charset="0"/>
              <a:ea typeface="ＭＳ Ｐゴシック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 rot="10800000">
            <a:off x="1752600" y="5410200"/>
            <a:ext cx="76200" cy="228600"/>
          </a:xfrm>
          <a:prstGeom prst="upArrow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475761"/>
              </a:solidFill>
              <a:effectLst/>
              <a:latin typeface="Trump Mediaev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533400" y="455613"/>
            <a:ext cx="76930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Electromagnetic Spectrum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 marL="457200" lvl="2" indent="-457200">
              <a:defRPr/>
            </a:pPr>
            <a:r>
              <a:rPr lang="en-US" sz="2800" dirty="0" smtClean="0">
                <a:cs typeface="+mn-cs"/>
              </a:rPr>
              <a:t>The electromagnetic spectrum spans an immense range of frequencies.</a:t>
            </a:r>
          </a:p>
          <a:p>
            <a:pPr marL="571500" lvl="2" indent="-342900">
              <a:defRPr/>
            </a:pPr>
            <a:r>
              <a:rPr lang="en-US" sz="2400" dirty="0" smtClean="0">
                <a:cs typeface="+mn-cs"/>
              </a:rPr>
              <a:t>Four types of radiation based on energies:</a:t>
            </a:r>
          </a:p>
          <a:p>
            <a:pPr lvl="2" eaLnBrk="1" hangingPunct="1">
              <a:defRPr/>
            </a:pPr>
            <a:r>
              <a:rPr lang="en-US" dirty="0" err="1" smtClean="0">
                <a:cs typeface="+mn-cs"/>
              </a:rPr>
              <a:t>subradio</a:t>
            </a:r>
            <a:r>
              <a:rPr lang="en-US" dirty="0" smtClean="0">
                <a:cs typeface="+mn-cs"/>
              </a:rPr>
              <a:t>		0 – 3 </a:t>
            </a:r>
            <a:r>
              <a:rPr lang="en-US" i="1" dirty="0" smtClean="0">
                <a:cs typeface="+mn-cs"/>
              </a:rPr>
              <a:t>kHz</a:t>
            </a:r>
            <a:endParaRPr lang="en-US" i="1" dirty="0">
              <a:cs typeface="+mn-cs"/>
            </a:endParaRP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radio/microwave	3 </a:t>
            </a:r>
            <a:r>
              <a:rPr lang="en-US" i="1" dirty="0" smtClean="0">
                <a:cs typeface="+mn-cs"/>
              </a:rPr>
              <a:t>kHz</a:t>
            </a:r>
            <a:r>
              <a:rPr lang="en-US" dirty="0" smtClean="0">
                <a:cs typeface="+mn-cs"/>
              </a:rPr>
              <a:t> – 300 </a:t>
            </a:r>
            <a:r>
              <a:rPr lang="en-US" i="1" dirty="0" smtClean="0">
                <a:cs typeface="+mn-cs"/>
              </a:rPr>
              <a:t>GHz</a:t>
            </a: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optical		300 </a:t>
            </a:r>
            <a:r>
              <a:rPr lang="en-US" i="1" dirty="0" smtClean="0">
                <a:cs typeface="+mn-cs"/>
              </a:rPr>
              <a:t>GHz</a:t>
            </a:r>
            <a:r>
              <a:rPr lang="en-US" dirty="0" smtClean="0">
                <a:cs typeface="+mn-cs"/>
              </a:rPr>
              <a:t> – 3 </a:t>
            </a:r>
            <a:r>
              <a:rPr lang="en-US" dirty="0" smtClean="0">
                <a:latin typeface="Times New Roman"/>
                <a:cs typeface="Times New Roman"/>
              </a:rPr>
              <a:t>× </a:t>
            </a:r>
            <a:r>
              <a:rPr lang="en-US" dirty="0" smtClean="0">
                <a:cs typeface="+mn-cs"/>
                <a:sym typeface="Wingdings"/>
              </a:rPr>
              <a:t>10</a:t>
            </a:r>
            <a:r>
              <a:rPr lang="en-US" baseline="30000" dirty="0" smtClean="0">
                <a:cs typeface="+mn-cs"/>
                <a:sym typeface="Wingdings"/>
              </a:rPr>
              <a:t>15</a:t>
            </a:r>
            <a:r>
              <a:rPr lang="en-US" dirty="0" smtClean="0">
                <a:cs typeface="+mn-cs"/>
                <a:sym typeface="Wingdings"/>
              </a:rPr>
              <a:t> </a:t>
            </a:r>
            <a:r>
              <a:rPr lang="en-US" i="1" dirty="0" smtClean="0">
                <a:cs typeface="+mn-cs"/>
                <a:sym typeface="Wingdings"/>
              </a:rPr>
              <a:t>Hz</a:t>
            </a:r>
          </a:p>
          <a:p>
            <a:pPr lvl="2">
              <a:defRPr/>
            </a:pPr>
            <a:r>
              <a:rPr lang="en-US" dirty="0" smtClean="0">
                <a:cs typeface="+mn-cs"/>
                <a:sym typeface="Wingdings"/>
              </a:rPr>
              <a:t>ionizing		&gt; </a:t>
            </a:r>
            <a:r>
              <a:rPr lang="en-US" dirty="0"/>
              <a:t>3 </a:t>
            </a:r>
            <a:r>
              <a:rPr lang="en-US" dirty="0">
                <a:latin typeface="Times New Roman"/>
                <a:cs typeface="Times New Roman"/>
              </a:rPr>
              <a:t>×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10</a:t>
            </a:r>
            <a:r>
              <a:rPr lang="en-US" baseline="30000" dirty="0">
                <a:sym typeface="Wingdings"/>
              </a:rPr>
              <a:t>15</a:t>
            </a:r>
            <a:r>
              <a:rPr lang="en-US" dirty="0">
                <a:sym typeface="Wingdings"/>
              </a:rPr>
              <a:t> </a:t>
            </a:r>
            <a:r>
              <a:rPr lang="en-US" i="1" dirty="0">
                <a:sym typeface="Wingdings"/>
              </a:rPr>
              <a:t>Hz</a:t>
            </a:r>
          </a:p>
          <a:p>
            <a:pPr lvl="1" eaLnBrk="1" hangingPunct="1">
              <a:defRPr/>
            </a:pPr>
            <a:endParaRPr lang="en-US" dirty="0" smtClean="0">
              <a:cs typeface="+mn-cs"/>
            </a:endParaRPr>
          </a:p>
          <a:p>
            <a:pPr lvl="2" eaLnBrk="1" hangingPunct="1">
              <a:defRPr/>
            </a:pPr>
            <a:r>
              <a:rPr lang="en-US" dirty="0" smtClean="0">
                <a:cs typeface="+mn-cs"/>
              </a:rPr>
              <a:t>measured in </a:t>
            </a:r>
            <a:r>
              <a:rPr lang="en-US" dirty="0" err="1" smtClean="0">
                <a:cs typeface="+mn-cs"/>
              </a:rPr>
              <a:t>milliwatts</a:t>
            </a:r>
            <a:r>
              <a:rPr lang="en-US" dirty="0" smtClean="0">
                <a:cs typeface="+mn-cs"/>
              </a:rPr>
              <a:t> of power per 		                square centimeter of area (</a:t>
            </a:r>
            <a:r>
              <a:rPr lang="en-US" i="1" dirty="0" err="1" smtClean="0">
                <a:cs typeface="+mn-cs"/>
              </a:rPr>
              <a:t>mW</a:t>
            </a:r>
            <a:r>
              <a:rPr lang="en-US" dirty="0" smtClean="0">
                <a:cs typeface="+mn-cs"/>
              </a:rPr>
              <a:t>/</a:t>
            </a:r>
            <a:r>
              <a:rPr lang="en-US" i="1" dirty="0" smtClean="0">
                <a:cs typeface="+mn-cs"/>
              </a:rPr>
              <a:t>cm</a:t>
            </a:r>
            <a:r>
              <a:rPr lang="en-US" i="1" baseline="30000" dirty="0" smtClean="0">
                <a:cs typeface="+mn-cs"/>
              </a:rPr>
              <a:t>2</a:t>
            </a:r>
            <a:r>
              <a:rPr lang="en-US" dirty="0" smtClean="0">
                <a:cs typeface="+mn-cs"/>
              </a:rPr>
              <a:t>)</a:t>
            </a:r>
          </a:p>
          <a:p>
            <a:pPr lvl="3" eaLnBrk="1" hangingPunct="1">
              <a:defRPr/>
            </a:pPr>
            <a:r>
              <a:rPr lang="en-US" dirty="0" smtClean="0">
                <a:cs typeface="+mn-cs"/>
              </a:rPr>
              <a:t>power density</a:t>
            </a:r>
          </a:p>
          <a:p>
            <a:pPr lvl="3" eaLnBrk="1" hangingPunct="1">
              <a:defRPr/>
            </a:pPr>
            <a:r>
              <a:rPr lang="en-US" dirty="0" smtClean="0">
                <a:cs typeface="+mn-cs"/>
              </a:rPr>
              <a:t>irradiance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032809"/>
            <a:ext cx="3794584" cy="26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533400" y="455613"/>
            <a:ext cx="7693025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Near and Far Fields </a:t>
            </a:r>
            <a:r>
              <a:rPr lang="en-US" dirty="0" smtClean="0">
                <a:cs typeface="+mj-cs"/>
              </a:rPr>
              <a:t>(What </a:t>
            </a:r>
            <a:r>
              <a:rPr lang="en-US" dirty="0" smtClean="0">
                <a:cs typeface="+mj-cs"/>
              </a:rPr>
              <a:t>to </a:t>
            </a:r>
            <a:r>
              <a:rPr lang="en-US" dirty="0" smtClean="0">
                <a:cs typeface="+mj-cs"/>
              </a:rPr>
              <a:t>Measure</a:t>
            </a:r>
            <a:r>
              <a:rPr lang="en-US" dirty="0" smtClean="0">
                <a:cs typeface="+mj-cs"/>
              </a:rPr>
              <a:t>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610600" cy="5259387"/>
          </a:xfrm>
        </p:spPr>
        <p:txBody>
          <a:bodyPr/>
          <a:lstStyle/>
          <a:p>
            <a:pPr marL="346075" indent="-342900">
              <a:defRPr/>
            </a:pPr>
            <a:r>
              <a:rPr lang="en-US" dirty="0" smtClean="0">
                <a:cs typeface="+mn-cs"/>
              </a:rPr>
              <a:t>Separate electric and magnetic fields are commonly found at lower frequencies (longer wavelengths).  </a:t>
            </a:r>
            <a:endParaRPr lang="en-US" dirty="0" smtClean="0">
              <a:cs typeface="+mn-cs"/>
            </a:endParaRPr>
          </a:p>
          <a:p>
            <a:pPr marL="346075" indent="-342900">
              <a:defRPr/>
            </a:pPr>
            <a:r>
              <a:rPr lang="en-US" dirty="0" smtClean="0">
                <a:cs typeface="+mn-cs"/>
              </a:rPr>
              <a:t>Radiation </a:t>
            </a:r>
            <a:r>
              <a:rPr lang="en-US" dirty="0" smtClean="0">
                <a:cs typeface="+mn-cs"/>
              </a:rPr>
              <a:t>is commonly found at higher frequencies.</a:t>
            </a:r>
          </a:p>
          <a:p>
            <a:pPr marL="0" indent="0" eaLnBrk="1" hangingPunct="1">
              <a:buNone/>
              <a:defRPr/>
            </a:pPr>
            <a:endParaRPr lang="en-US" sz="1400" dirty="0" smtClean="0"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near fields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reactive near fields (</a:t>
            </a:r>
            <a:r>
              <a:rPr lang="en-US" dirty="0" err="1" smtClean="0">
                <a:cs typeface="+mn-cs"/>
              </a:rPr>
              <a:t>λ</a:t>
            </a:r>
            <a:r>
              <a:rPr lang="en-US" dirty="0" smtClean="0">
                <a:cs typeface="+mn-cs"/>
              </a:rPr>
              <a:t> &gt; 1 </a:t>
            </a:r>
            <a:r>
              <a:rPr lang="en-US" i="1" dirty="0" smtClean="0">
                <a:cs typeface="+mn-cs"/>
              </a:rPr>
              <a:t>m</a:t>
            </a:r>
            <a:r>
              <a:rPr lang="en-US" dirty="0" smtClean="0">
                <a:cs typeface="+mn-cs"/>
              </a:rPr>
              <a:t>, 300 </a:t>
            </a:r>
            <a:r>
              <a:rPr lang="en-US" i="1" dirty="0" smtClean="0">
                <a:cs typeface="+mn-cs"/>
              </a:rPr>
              <a:t>MHz</a:t>
            </a:r>
            <a:r>
              <a:rPr lang="en-US" dirty="0" smtClean="0">
                <a:cs typeface="+mn-cs"/>
              </a:rPr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electric fields and magnetic fields found</a:t>
            </a:r>
          </a:p>
          <a:p>
            <a:pPr marL="914400" lvl="2" indent="0" eaLnBrk="1" hangingPunct="1">
              <a:lnSpc>
                <a:spcPct val="80000"/>
              </a:lnSpc>
              <a:buNone/>
              <a:defRPr/>
            </a:pPr>
            <a:endParaRPr lang="en-US" sz="1400" dirty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radiating near fields (</a:t>
            </a:r>
            <a:r>
              <a:rPr lang="en-US" dirty="0" err="1" smtClean="0">
                <a:cs typeface="+mn-cs"/>
              </a:rPr>
              <a:t>λ</a:t>
            </a:r>
            <a:r>
              <a:rPr lang="en-US" dirty="0" smtClean="0">
                <a:cs typeface="+mn-cs"/>
              </a:rPr>
              <a:t> &lt; 1 </a:t>
            </a:r>
            <a:r>
              <a:rPr lang="en-US" i="1" dirty="0" smtClean="0">
                <a:cs typeface="+mn-cs"/>
              </a:rPr>
              <a:t>m</a:t>
            </a:r>
            <a:r>
              <a:rPr lang="en-US" dirty="0"/>
              <a:t>, 300 </a:t>
            </a:r>
            <a:r>
              <a:rPr lang="en-US" i="1" dirty="0"/>
              <a:t>MHz</a:t>
            </a:r>
            <a:r>
              <a:rPr lang="en-US" dirty="0" smtClean="0">
                <a:cs typeface="+mn-cs"/>
              </a:rPr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electric and magnetic fields combine to form radiation</a:t>
            </a:r>
          </a:p>
          <a:p>
            <a:pPr marL="1371600" lvl="3" indent="0" eaLnBrk="1" hangingPunct="1">
              <a:lnSpc>
                <a:spcPct val="80000"/>
              </a:lnSpc>
              <a:buNone/>
              <a:defRPr/>
            </a:pPr>
            <a:endParaRPr lang="en-US" sz="1400" dirty="0" smtClean="0"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far fields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only radiation found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  <a:p>
            <a:pPr lvl="2" eaLnBrk="1" hangingPunct="1">
              <a:lnSpc>
                <a:spcPct val="80000"/>
              </a:lnSpc>
              <a:defRPr/>
            </a:pPr>
            <a:endParaRPr lang="en-US" dirty="0" smtClean="0">
              <a:cs typeface="+mn-cs"/>
            </a:endParaRPr>
          </a:p>
          <a:p>
            <a:pPr marL="1371600" lvl="3" indent="0" eaLnBrk="1" hangingPunct="1">
              <a:lnSpc>
                <a:spcPct val="80000"/>
              </a:lnSpc>
              <a:buNone/>
              <a:defRPr/>
            </a:pPr>
            <a:r>
              <a:rPr lang="en-US" dirty="0" smtClean="0">
                <a:cs typeface="+mn-cs"/>
              </a:rPr>
              <a:t>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724400"/>
            <a:ext cx="3048000" cy="160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CC680A97E1C40AF050045783C8667" ma:contentTypeVersion="0" ma:contentTypeDescription="Create a new document." ma:contentTypeScope="" ma:versionID="3812dd1121bf833e8deae658c465e2c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856c988c67c08041d1f76481abc744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HeadLin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61EAFC-5F33-456C-9375-5C9003847E13}"/>
</file>

<file path=customXml/itemProps2.xml><?xml version="1.0" encoding="utf-8"?>
<ds:datastoreItem xmlns:ds="http://schemas.openxmlformats.org/officeDocument/2006/customXml" ds:itemID="{3B40DFB5-7264-4A5F-A319-04A65A47C19E}"/>
</file>

<file path=customXml/itemProps3.xml><?xml version="1.0" encoding="utf-8"?>
<ds:datastoreItem xmlns:ds="http://schemas.openxmlformats.org/officeDocument/2006/customXml" ds:itemID="{33A51B50-4E6F-47DD-8260-FC81341B43A0}"/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35529</TotalTime>
  <Words>1202</Words>
  <Application>Microsoft Office PowerPoint</Application>
  <PresentationFormat>On-screen Show (4:3)</PresentationFormat>
  <Paragraphs>263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Clarity</vt:lpstr>
      <vt:lpstr>Fundamentals of Industrial Hygiene 6th Edition</vt:lpstr>
      <vt:lpstr>Introduction</vt:lpstr>
      <vt:lpstr>Current Flow</vt:lpstr>
      <vt:lpstr>Electric Power Transmission</vt:lpstr>
      <vt:lpstr>Electric Power Transmission (cont.)</vt:lpstr>
      <vt:lpstr>Electromagnetic Radiation</vt:lpstr>
      <vt:lpstr>Electromagnetic Spectrum</vt:lpstr>
      <vt:lpstr>PowerPoint Presentation</vt:lpstr>
      <vt:lpstr>Near and Far Fields (What to Measure)</vt:lpstr>
      <vt:lpstr>Parts of Electromagnetic Devices</vt:lpstr>
      <vt:lpstr>Measuring Field Strengths</vt:lpstr>
      <vt:lpstr>Biological Effects of Steady Fields</vt:lpstr>
      <vt:lpstr>Biological Effects of Time-Varying Fields</vt:lpstr>
      <vt:lpstr>Health Regulation Criteria</vt:lpstr>
      <vt:lpstr>Subradiofrequency/Microwave Shielding</vt:lpstr>
      <vt:lpstr>Biological Effects of Time-Varying Fields</vt:lpstr>
      <vt:lpstr>Biological Effects of Radiofrequency</vt:lpstr>
      <vt:lpstr>Radiofrequency/Microwave Controls</vt:lpstr>
      <vt:lpstr>Biological Effects of Optical Radiation</vt:lpstr>
      <vt:lpstr>Visible (Non-Laser) Controls</vt:lpstr>
      <vt:lpstr>Biological Effects of Laser Radiation</vt:lpstr>
      <vt:lpstr>Laser Controls</vt:lpstr>
      <vt:lpstr>Non-Beam Hazards of Lasers</vt:lpstr>
      <vt:lpstr>Laser Standards</vt:lpstr>
    </vt:vector>
  </TitlesOfParts>
  <Company>John Wiley and Sons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Wiley &amp; Sons</dc:title>
  <dc:creator>Nicole Spiegel</dc:creator>
  <cp:lastModifiedBy>Deborah Meyer</cp:lastModifiedBy>
  <cp:revision>420</cp:revision>
  <dcterms:created xsi:type="dcterms:W3CDTF">2004-12-09T15:05:43Z</dcterms:created>
  <dcterms:modified xsi:type="dcterms:W3CDTF">2016-03-31T20:05:45Z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0x010100A87CC680A97E1C40AF050045783C8667</vt:lpwstr>
  </property>
</Properties>
</file>