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7" r:id="rId2"/>
    <p:sldId id="260" r:id="rId3"/>
    <p:sldId id="261" r:id="rId4"/>
    <p:sldId id="263" r:id="rId5"/>
    <p:sldId id="264" r:id="rId6"/>
    <p:sldId id="265" r:id="rId7"/>
    <p:sldId id="266" r:id="rId8"/>
    <p:sldId id="267" r:id="rId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89"/>
    <p:restoredTop sz="94674"/>
  </p:normalViewPr>
  <p:slideViewPr>
    <p:cSldViewPr snapToGrid="0" snapToObjects="1">
      <p:cViewPr varScale="1">
        <p:scale>
          <a:sx n="165" d="100"/>
          <a:sy n="165" d="100"/>
        </p:scale>
        <p:origin x="1240" y="184"/>
      </p:cViewPr>
      <p:guideLst/>
    </p:cSldViewPr>
  </p:slid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F6E6B-38E7-8D47-8239-EF3800111A5B}" type="datetimeFigureOut">
              <a:rPr lang="en-US" smtClean="0"/>
              <a:t>5/4/20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7A3EA-B6D4-B84C-926F-295F02A960A0}" type="slidenum">
              <a:rPr lang="en-US" smtClean="0"/>
              <a:t>‹#›</a:t>
            </a:fld>
            <a:endParaRPr lang="en-US"/>
          </a:p>
        </p:txBody>
      </p:sp>
    </p:spTree>
    <p:extLst>
      <p:ext uri="{BB962C8B-B14F-4D97-AF65-F5344CB8AC3E}">
        <p14:creationId xmlns:p14="http://schemas.microsoft.com/office/powerpoint/2010/main" val="334153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ewsroom.aaa.com/2017/10/new-vehicle-infotainment-systems-create-increased-distractions-behind-whee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the percentage of drivers using handheld devices has decreased in recent years, many drivers still lose focus of the road. Their eyes drift and their minds wander as they connect on cellphones or other technologies built into vehicle dashboards.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fact, studies indicate drivers can be distracted long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after programming a GPS</a:t>
            </a:r>
            <a:r>
              <a:rPr lang="en-US" sz="1200" kern="1200" baseline="0" dirty="0">
                <a:solidFill>
                  <a:schemeClr val="tx1"/>
                </a:solidFill>
                <a:effectLst/>
                <a:latin typeface="+mn-lt"/>
                <a:ea typeface="+mn-ea"/>
                <a:cs typeface="+mn-cs"/>
              </a:rPr>
              <a:t> device</a:t>
            </a:r>
            <a:r>
              <a:rPr lang="en-US" sz="1200" kern="1200" dirty="0">
                <a:solidFill>
                  <a:schemeClr val="tx1"/>
                </a:solidFill>
                <a:effectLst/>
                <a:latin typeface="+mn-lt"/>
                <a:ea typeface="+mn-ea"/>
                <a:cs typeface="+mn-cs"/>
              </a:rPr>
              <a:t> or sending a text via a voice command system. Long enough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miss a stop sign or pedestrian?</a:t>
            </a:r>
            <a:r>
              <a:rPr lang="en-US" sz="1200" kern="1200" baseline="0" dirty="0">
                <a:solidFill>
                  <a:schemeClr val="tx1"/>
                </a:solidFill>
                <a:effectLst/>
                <a:latin typeface="+mn-lt"/>
                <a:ea typeface="+mn-ea"/>
                <a:cs typeface="+mn-cs"/>
              </a:rPr>
              <a:t> You bet. At 25 mph, y</a:t>
            </a:r>
            <a:r>
              <a:rPr lang="en-US" sz="1200" kern="1200" dirty="0">
                <a:solidFill>
                  <a:schemeClr val="tx1"/>
                </a:solidFill>
                <a:effectLst/>
                <a:latin typeface="+mn-lt"/>
                <a:ea typeface="+mn-ea"/>
                <a:cs typeface="+mn-cs"/>
              </a:rPr>
              <a:t>ou</a:t>
            </a:r>
            <a:r>
              <a:rPr lang="en-US" sz="1200" kern="1200" baseline="0" dirty="0">
                <a:solidFill>
                  <a:schemeClr val="tx1"/>
                </a:solidFill>
                <a:effectLst/>
                <a:latin typeface="+mn-lt"/>
                <a:ea typeface="+mn-ea"/>
                <a:cs typeface="+mn-cs"/>
              </a:rPr>
              <a:t> can travel the length of more than one football field in 10 seconds.</a:t>
            </a:r>
            <a:r>
              <a:rPr lang="en-US" sz="1200" kern="1200" dirty="0">
                <a:solidFill>
                  <a:schemeClr val="tx1"/>
                </a:solidFill>
                <a:effectLst/>
                <a:latin typeface="+mn-lt"/>
                <a:ea typeface="+mn-ea"/>
                <a:cs typeface="+mn-cs"/>
              </a:rPr>
              <a:t> What else could you miss during</a:t>
            </a:r>
            <a:r>
              <a:rPr lang="en-US" sz="1200" kern="1200" baseline="0" dirty="0">
                <a:solidFill>
                  <a:schemeClr val="tx1"/>
                </a:solidFill>
                <a:effectLst/>
                <a:latin typeface="+mn-lt"/>
                <a:ea typeface="+mn-ea"/>
                <a:cs typeface="+mn-cs"/>
              </a:rPr>
              <a:t> that time</a:t>
            </a:r>
            <a:r>
              <a:rPr lang="en-US" sz="1200" kern="1200" dirty="0">
                <a:solidFill>
                  <a:schemeClr val="tx1"/>
                </a:solidFill>
                <a:effectLst/>
                <a:latin typeface="+mn-lt"/>
                <a:ea typeface="+mn-ea"/>
                <a:cs typeface="+mn-cs"/>
              </a:rPr>
              <a:t>? (Pause to allow for answers)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New Vehicle Infotainment Systems Create Increased Distractions Behind the Wheel. AAA Foundation for Traffic Safety. October 2017. </a:t>
            </a:r>
            <a:r>
              <a:rPr lang="en-US" sz="1200" u="sng" kern="1200" dirty="0">
                <a:solidFill>
                  <a:schemeClr val="tx1"/>
                </a:solidFill>
                <a:effectLst/>
                <a:latin typeface="+mn-lt"/>
                <a:ea typeface="+mn-ea"/>
                <a:cs typeface="+mn-cs"/>
                <a:hlinkClick r:id="rId3"/>
              </a:rPr>
              <a:t>https://newsroom.aaa.com/2017/10/new-vehicle-infotainment-systems-create-increased-distractions-behind-wheel/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C7A3EA-B6D4-B84C-926F-295F02A960A0}" type="slidenum">
              <a:rPr lang="en-US" smtClean="0"/>
              <a:t>3</a:t>
            </a:fld>
            <a:endParaRPr lang="en-US"/>
          </a:p>
        </p:txBody>
      </p:sp>
    </p:spTree>
    <p:extLst>
      <p:ext uri="{BB962C8B-B14F-4D97-AF65-F5344CB8AC3E}">
        <p14:creationId xmlns:p14="http://schemas.microsoft.com/office/powerpoint/2010/main" val="374223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let’s now talk about “inattention blindness,” defined as the failure to notice a visible hazard because your attention is focused elsewhere. This phenomenon occurs regularly when drivers are cognitively distracted.</a:t>
            </a:r>
          </a:p>
          <a:p>
            <a:r>
              <a:rPr lang="en-US" sz="1200" kern="1200" dirty="0">
                <a:solidFill>
                  <a:schemeClr val="tx1"/>
                </a:solidFill>
                <a:effectLst/>
                <a:latin typeface="+mn-lt"/>
                <a:ea typeface="+mn-ea"/>
                <a:cs typeface="+mn-cs"/>
              </a:rPr>
              <a:t>Example: Let’s say a driver is using voice commands to order takeout food. The driver’s brain becomes lost that order (thin or thick crust pizza?). Instead of focusing on what’s ahead, the driver can miss up to half of what is in his or her driving environment, including slow or stopped vehicles up ahead. </a:t>
            </a:r>
            <a:endParaRPr lang="en-US" dirty="0"/>
          </a:p>
          <a:p>
            <a:endParaRPr lang="en-US" dirty="0"/>
          </a:p>
        </p:txBody>
      </p:sp>
      <p:sp>
        <p:nvSpPr>
          <p:cNvPr id="4" name="Slide Number Placeholder 3"/>
          <p:cNvSpPr>
            <a:spLocks noGrp="1"/>
          </p:cNvSpPr>
          <p:nvPr>
            <p:ph type="sldNum" sz="quarter" idx="10"/>
          </p:nvPr>
        </p:nvSpPr>
        <p:spPr/>
        <p:txBody>
          <a:bodyPr/>
          <a:lstStyle/>
          <a:p>
            <a:fld id="{8FC7A3EA-B6D4-B84C-926F-295F02A960A0}" type="slidenum">
              <a:rPr lang="en-US" smtClean="0"/>
              <a:t>4</a:t>
            </a:fld>
            <a:endParaRPr lang="en-US"/>
          </a:p>
        </p:txBody>
      </p:sp>
    </p:spTree>
    <p:extLst>
      <p:ext uri="{BB962C8B-B14F-4D97-AF65-F5344CB8AC3E}">
        <p14:creationId xmlns:p14="http://schemas.microsoft.com/office/powerpoint/2010/main" val="58331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into groups of 3-5 and encourage employees to come up with lists.</a:t>
            </a:r>
          </a:p>
        </p:txBody>
      </p:sp>
      <p:sp>
        <p:nvSpPr>
          <p:cNvPr id="4" name="Slide Number Placeholder 3"/>
          <p:cNvSpPr>
            <a:spLocks noGrp="1"/>
          </p:cNvSpPr>
          <p:nvPr>
            <p:ph type="sldNum" sz="quarter" idx="10"/>
          </p:nvPr>
        </p:nvSpPr>
        <p:spPr/>
        <p:txBody>
          <a:bodyPr/>
          <a:lstStyle/>
          <a:p>
            <a:fld id="{8FC7A3EA-B6D4-B84C-926F-295F02A960A0}" type="slidenum">
              <a:rPr lang="en-US" smtClean="0"/>
              <a:t>6</a:t>
            </a:fld>
            <a:endParaRPr lang="en-US"/>
          </a:p>
        </p:txBody>
      </p:sp>
    </p:spTree>
    <p:extLst>
      <p:ext uri="{BB962C8B-B14F-4D97-AF65-F5344CB8AC3E}">
        <p14:creationId xmlns:p14="http://schemas.microsoft.com/office/powerpoint/2010/main" val="396553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of these examples fit under one of the following distraction categories: visual, manual (taking a hand off the wheel) or cognitive (taking your mind off driving). All can raise safety risks, not only for drivers but also for those sharing the road around them. Hands-free devices may be marginally safer than handheld ones, but the safest choice of all is not using your cellphone or other technology while you are driving.</a:t>
            </a:r>
          </a:p>
        </p:txBody>
      </p:sp>
      <p:sp>
        <p:nvSpPr>
          <p:cNvPr id="4" name="Slide Number Placeholder 3"/>
          <p:cNvSpPr>
            <a:spLocks noGrp="1"/>
          </p:cNvSpPr>
          <p:nvPr>
            <p:ph type="sldNum" sz="quarter" idx="10"/>
          </p:nvPr>
        </p:nvSpPr>
        <p:spPr/>
        <p:txBody>
          <a:bodyPr/>
          <a:lstStyle/>
          <a:p>
            <a:fld id="{8FC7A3EA-B6D4-B84C-926F-295F02A960A0}" type="slidenum">
              <a:rPr lang="en-US" smtClean="0"/>
              <a:t>7</a:t>
            </a:fld>
            <a:endParaRPr lang="en-US"/>
          </a:p>
        </p:txBody>
      </p:sp>
    </p:spTree>
    <p:extLst>
      <p:ext uri="{BB962C8B-B14F-4D97-AF65-F5344CB8AC3E}">
        <p14:creationId xmlns:p14="http://schemas.microsoft.com/office/powerpoint/2010/main" val="54869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human brain cannot handle two thinking tasks at the same time, such as driving and talking on the phone.</a:t>
            </a:r>
            <a:r>
              <a:rPr lang="en-US" baseline="0" dirty="0"/>
              <a:t> </a:t>
            </a:r>
            <a:r>
              <a:rPr lang="en-US" dirty="0"/>
              <a:t>Your brain toggles quickly between these two tasks. When driving, this can slow reaction time and cause crashes.</a:t>
            </a:r>
          </a:p>
          <a:p>
            <a:pPr marL="0" indent="0">
              <a:buFont typeface="Arial" panose="020B0604020202020204" pitchFamily="34" charset="0"/>
              <a:buNone/>
            </a:pPr>
            <a:r>
              <a:rPr lang="en-US" dirty="0"/>
              <a:t>Be safe by silencing your phone, programming your GPS and setting up your radio or music while you still are parked.</a:t>
            </a:r>
            <a:r>
              <a:rPr lang="en-US" baseline="0" dirty="0"/>
              <a:t> </a:t>
            </a:r>
            <a:r>
              <a:rPr lang="en-US" dirty="0"/>
              <a:t>Your life is much more valuable than any phone call, text or playlist. Let’s get on board with traffic safety.</a:t>
            </a:r>
            <a:endParaRPr lang="en-US" baseline="0" dirty="0"/>
          </a:p>
          <a:p>
            <a:pPr marL="0" indent="0">
              <a:buFont typeface="Arial" panose="020B0604020202020204" pitchFamily="34" charset="0"/>
              <a:buNone/>
            </a:pPr>
            <a:r>
              <a:rPr lang="en-US" dirty="0"/>
              <a:t>Take the National Safety Council pledge to drive distraction-free at nsc.org/pledge.</a:t>
            </a:r>
          </a:p>
        </p:txBody>
      </p:sp>
      <p:sp>
        <p:nvSpPr>
          <p:cNvPr id="4" name="Slide Number Placeholder 3"/>
          <p:cNvSpPr>
            <a:spLocks noGrp="1"/>
          </p:cNvSpPr>
          <p:nvPr>
            <p:ph type="sldNum" sz="quarter" idx="10"/>
          </p:nvPr>
        </p:nvSpPr>
        <p:spPr/>
        <p:txBody>
          <a:bodyPr/>
          <a:lstStyle/>
          <a:p>
            <a:fld id="{8FC7A3EA-B6D4-B84C-926F-295F02A960A0}" type="slidenum">
              <a:rPr lang="en-US" smtClean="0"/>
              <a:t>8</a:t>
            </a:fld>
            <a:endParaRPr lang="en-US"/>
          </a:p>
        </p:txBody>
      </p:sp>
    </p:spTree>
    <p:extLst>
      <p:ext uri="{BB962C8B-B14F-4D97-AF65-F5344CB8AC3E}">
        <p14:creationId xmlns:p14="http://schemas.microsoft.com/office/powerpoint/2010/main" val="1687065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5664-C62B-3A4A-8BEE-B8AD6BB09949}"/>
              </a:ext>
            </a:extLst>
          </p:cNvPr>
          <p:cNvSpPr>
            <a:spLocks noGrp="1"/>
          </p:cNvSpPr>
          <p:nvPr>
            <p:ph type="title"/>
          </p:nvPr>
        </p:nvSpPr>
        <p:spPr>
          <a:xfrm>
            <a:off x="2589187" y="2436652"/>
            <a:ext cx="6167356" cy="1802134"/>
          </a:xfrm>
          <a:prstGeom prst="rect">
            <a:avLst/>
          </a:prstGeom>
        </p:spPr>
        <p:txBody>
          <a:bodyPr/>
          <a:lstStyle>
            <a:lvl1pPr>
              <a:defRPr>
                <a:solidFill>
                  <a:schemeClr val="bg1"/>
                </a:solidFill>
              </a:defRPr>
            </a:lvl1pPr>
          </a:lstStyle>
          <a:p>
            <a:r>
              <a:rPr lang="en-US" dirty="0"/>
              <a:t>Click to edit Master title style</a:t>
            </a:r>
          </a:p>
        </p:txBody>
      </p:sp>
      <p:pic>
        <p:nvPicPr>
          <p:cNvPr id="4" name="Picture 3">
            <a:extLst>
              <a:ext uri="{FF2B5EF4-FFF2-40B4-BE49-F238E27FC236}">
                <a16:creationId xmlns:a16="http://schemas.microsoft.com/office/drawing/2014/main" id="{BBBE7309-566D-D343-977E-23CEBE194265}"/>
              </a:ext>
            </a:extLst>
          </p:cNvPr>
          <p:cNvPicPr>
            <a:picLocks noChangeAspect="1"/>
          </p:cNvPicPr>
          <p:nvPr userDrawn="1"/>
        </p:nvPicPr>
        <p:blipFill>
          <a:blip r:embed="rId2"/>
          <a:stretch>
            <a:fillRect/>
          </a:stretch>
        </p:blipFill>
        <p:spPr>
          <a:xfrm>
            <a:off x="0" y="0"/>
            <a:ext cx="9194800" cy="5143500"/>
          </a:xfrm>
          <a:prstGeom prst="rect">
            <a:avLst/>
          </a:prstGeom>
        </p:spPr>
      </p:pic>
    </p:spTree>
    <p:extLst>
      <p:ext uri="{BB962C8B-B14F-4D97-AF65-F5344CB8AC3E}">
        <p14:creationId xmlns:p14="http://schemas.microsoft.com/office/powerpoint/2010/main" val="184602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67E332-B6C1-FC40-A197-81F5891D22C3}"/>
              </a:ext>
            </a:extLst>
          </p:cNvPr>
          <p:cNvPicPr>
            <a:picLocks noChangeAspect="1"/>
          </p:cNvPicPr>
          <p:nvPr userDrawn="1"/>
        </p:nvPicPr>
        <p:blipFill>
          <a:blip r:embed="rId2"/>
          <a:stretch>
            <a:fillRect/>
          </a:stretch>
        </p:blipFill>
        <p:spPr>
          <a:xfrm>
            <a:off x="-1" y="0"/>
            <a:ext cx="9216571" cy="5143500"/>
          </a:xfrm>
          <a:prstGeom prst="rect">
            <a:avLst/>
          </a:prstGeom>
        </p:spPr>
      </p:pic>
    </p:spTree>
    <p:extLst>
      <p:ext uri="{BB962C8B-B14F-4D97-AF65-F5344CB8AC3E}">
        <p14:creationId xmlns:p14="http://schemas.microsoft.com/office/powerpoint/2010/main" val="1884619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89166C-5B58-9740-B8FC-51645F128983}"/>
              </a:ext>
            </a:extLst>
          </p:cNvPr>
          <p:cNvSpPr>
            <a:spLocks noChangeArrowheads="1"/>
          </p:cNvSpPr>
          <p:nvPr userDrawn="1"/>
        </p:nvSpPr>
        <p:spPr bwMode="auto">
          <a:xfrm>
            <a:off x="68102" y="4885721"/>
            <a:ext cx="2895600" cy="168275"/>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700" dirty="0">
                <a:solidFill>
                  <a:schemeClr val="bg1">
                    <a:lumMod val="75000"/>
                  </a:schemeClr>
                </a:solidFill>
              </a:rPr>
              <a:t>© 2020 National Safety Council</a:t>
            </a:r>
          </a:p>
        </p:txBody>
      </p:sp>
      <p:sp>
        <p:nvSpPr>
          <p:cNvPr id="5" name="Title 1">
            <a:extLst>
              <a:ext uri="{FF2B5EF4-FFF2-40B4-BE49-F238E27FC236}">
                <a16:creationId xmlns:a16="http://schemas.microsoft.com/office/drawing/2014/main" id="{6AED2DF0-BF77-9149-8FB7-82870EE67623}"/>
              </a:ext>
            </a:extLst>
          </p:cNvPr>
          <p:cNvSpPr>
            <a:spLocks noGrp="1"/>
          </p:cNvSpPr>
          <p:nvPr>
            <p:ph type="title"/>
          </p:nvPr>
        </p:nvSpPr>
        <p:spPr>
          <a:xfrm>
            <a:off x="628650" y="783691"/>
            <a:ext cx="7886700" cy="994172"/>
          </a:xfrm>
          <a:prstGeom prst="rect">
            <a:avLst/>
          </a:prstGeo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B64B28DB-10B2-B840-B498-6C82FA83407C}"/>
              </a:ext>
            </a:extLst>
          </p:cNvPr>
          <p:cNvSpPr>
            <a:spLocks noGrp="1"/>
          </p:cNvSpPr>
          <p:nvPr>
            <p:ph idx="1"/>
          </p:nvPr>
        </p:nvSpPr>
        <p:spPr>
          <a:xfrm>
            <a:off x="628650" y="1786991"/>
            <a:ext cx="7886700" cy="293872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7B5DC61C-8611-4A4E-A68C-5F1147C0F04D}"/>
              </a:ext>
            </a:extLst>
          </p:cNvPr>
          <p:cNvPicPr>
            <a:picLocks noChangeAspect="1"/>
          </p:cNvPicPr>
          <p:nvPr userDrawn="1"/>
        </p:nvPicPr>
        <p:blipFill>
          <a:blip r:embed="rId2"/>
          <a:stretch>
            <a:fillRect/>
          </a:stretch>
        </p:blipFill>
        <p:spPr>
          <a:xfrm>
            <a:off x="0" y="-38533"/>
            <a:ext cx="9144000" cy="662214"/>
          </a:xfrm>
          <a:prstGeom prst="rect">
            <a:avLst/>
          </a:prstGeom>
        </p:spPr>
      </p:pic>
    </p:spTree>
    <p:extLst>
      <p:ext uri="{BB962C8B-B14F-4D97-AF65-F5344CB8AC3E}">
        <p14:creationId xmlns:p14="http://schemas.microsoft.com/office/powerpoint/2010/main" val="421865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D53EFE-72CD-6B4D-A092-DAD29C9D8063}"/>
              </a:ext>
            </a:extLst>
          </p:cNvPr>
          <p:cNvPicPr>
            <a:picLocks noChangeAspect="1"/>
          </p:cNvPicPr>
          <p:nvPr userDrawn="1"/>
        </p:nvPicPr>
        <p:blipFill>
          <a:blip r:embed="rId2"/>
          <a:stretch>
            <a:fillRect/>
          </a:stretch>
        </p:blipFill>
        <p:spPr>
          <a:xfrm>
            <a:off x="0" y="0"/>
            <a:ext cx="9143999" cy="5143500"/>
          </a:xfrm>
          <a:prstGeom prst="rect">
            <a:avLst/>
          </a:prstGeom>
        </p:spPr>
      </p:pic>
      <p:sp>
        <p:nvSpPr>
          <p:cNvPr id="4" name="Rectangle 3">
            <a:extLst>
              <a:ext uri="{FF2B5EF4-FFF2-40B4-BE49-F238E27FC236}">
                <a16:creationId xmlns:a16="http://schemas.microsoft.com/office/drawing/2014/main" id="{C54F0456-8246-D649-8D7E-0798C858ED42}"/>
              </a:ext>
            </a:extLst>
          </p:cNvPr>
          <p:cNvSpPr>
            <a:spLocks noChangeArrowheads="1"/>
          </p:cNvSpPr>
          <p:nvPr userDrawn="1"/>
        </p:nvSpPr>
        <p:spPr bwMode="auto">
          <a:xfrm>
            <a:off x="68102" y="4885721"/>
            <a:ext cx="2895600" cy="168275"/>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700" dirty="0">
                <a:solidFill>
                  <a:schemeClr val="bg1">
                    <a:lumMod val="75000"/>
                  </a:schemeClr>
                </a:solidFill>
              </a:rPr>
              <a:t>© 2020 National Safety Council</a:t>
            </a:r>
          </a:p>
        </p:txBody>
      </p:sp>
      <p:sp>
        <p:nvSpPr>
          <p:cNvPr id="5" name="Title 1">
            <a:extLst>
              <a:ext uri="{FF2B5EF4-FFF2-40B4-BE49-F238E27FC236}">
                <a16:creationId xmlns:a16="http://schemas.microsoft.com/office/drawing/2014/main" id="{475C54C8-0BC0-004C-9012-50E29E95BCF0}"/>
              </a:ext>
            </a:extLst>
          </p:cNvPr>
          <p:cNvSpPr>
            <a:spLocks noGrp="1"/>
          </p:cNvSpPr>
          <p:nvPr>
            <p:ph type="title"/>
          </p:nvPr>
        </p:nvSpPr>
        <p:spPr>
          <a:xfrm>
            <a:off x="628650" y="783691"/>
            <a:ext cx="7886700" cy="994172"/>
          </a:xfrm>
          <a:prstGeom prst="rect">
            <a:avLst/>
          </a:prstGeo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90565ACB-5B39-6B42-B4C5-DD01CD207A9B}"/>
              </a:ext>
            </a:extLst>
          </p:cNvPr>
          <p:cNvSpPr>
            <a:spLocks noGrp="1"/>
          </p:cNvSpPr>
          <p:nvPr>
            <p:ph idx="1"/>
          </p:nvPr>
        </p:nvSpPr>
        <p:spPr>
          <a:xfrm>
            <a:off x="628650" y="1786991"/>
            <a:ext cx="7886700" cy="293872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6B346EE2-C14F-0B47-8ECD-FC4550853019}"/>
              </a:ext>
            </a:extLst>
          </p:cNvPr>
          <p:cNvPicPr>
            <a:picLocks noChangeAspect="1"/>
          </p:cNvPicPr>
          <p:nvPr userDrawn="1"/>
        </p:nvPicPr>
        <p:blipFill>
          <a:blip r:embed="rId3"/>
          <a:stretch>
            <a:fillRect/>
          </a:stretch>
        </p:blipFill>
        <p:spPr>
          <a:xfrm>
            <a:off x="-1" y="0"/>
            <a:ext cx="9144000" cy="662214"/>
          </a:xfrm>
          <a:prstGeom prst="rect">
            <a:avLst/>
          </a:prstGeom>
        </p:spPr>
      </p:pic>
    </p:spTree>
    <p:extLst>
      <p:ext uri="{BB962C8B-B14F-4D97-AF65-F5344CB8AC3E}">
        <p14:creationId xmlns:p14="http://schemas.microsoft.com/office/powerpoint/2010/main" val="131427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783691"/>
            <a:ext cx="7886700" cy="994172"/>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28650" y="1786991"/>
            <a:ext cx="7886700" cy="293872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B11C840C-D1D5-0844-B317-DF70F954477E}"/>
              </a:ext>
            </a:extLst>
          </p:cNvPr>
          <p:cNvSpPr>
            <a:spLocks noChangeArrowheads="1"/>
          </p:cNvSpPr>
          <p:nvPr userDrawn="1"/>
        </p:nvSpPr>
        <p:spPr bwMode="auto">
          <a:xfrm>
            <a:off x="68102" y="4885721"/>
            <a:ext cx="2895600" cy="168275"/>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700" dirty="0">
                <a:solidFill>
                  <a:schemeClr val="bg1">
                    <a:lumMod val="75000"/>
                  </a:schemeClr>
                </a:solidFill>
              </a:rPr>
              <a:t>© 2020 National Safety Council</a:t>
            </a:r>
          </a:p>
        </p:txBody>
      </p:sp>
      <p:pic>
        <p:nvPicPr>
          <p:cNvPr id="5" name="Picture 4">
            <a:extLst>
              <a:ext uri="{FF2B5EF4-FFF2-40B4-BE49-F238E27FC236}">
                <a16:creationId xmlns:a16="http://schemas.microsoft.com/office/drawing/2014/main" id="{FD7A13B3-EA2C-3844-83D7-9D0D5438238A}"/>
              </a:ext>
            </a:extLst>
          </p:cNvPr>
          <p:cNvPicPr>
            <a:picLocks noChangeAspect="1"/>
          </p:cNvPicPr>
          <p:nvPr userDrawn="1"/>
        </p:nvPicPr>
        <p:blipFill>
          <a:blip r:embed="rId2"/>
          <a:stretch>
            <a:fillRect/>
          </a:stretch>
        </p:blipFill>
        <p:spPr>
          <a:xfrm>
            <a:off x="0" y="-38533"/>
            <a:ext cx="9144000" cy="662214"/>
          </a:xfrm>
          <a:prstGeom prst="rect">
            <a:avLst/>
          </a:prstGeom>
        </p:spPr>
      </p:pic>
    </p:spTree>
    <p:extLst>
      <p:ext uri="{BB962C8B-B14F-4D97-AF65-F5344CB8AC3E}">
        <p14:creationId xmlns:p14="http://schemas.microsoft.com/office/powerpoint/2010/main" val="3348845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41A6772-2A93-E54A-A867-508774E1B373}"/>
              </a:ext>
            </a:extLst>
          </p:cNvPr>
          <p:cNvSpPr>
            <a:spLocks noGrp="1"/>
          </p:cNvSpPr>
          <p:nvPr>
            <p:ph type="title"/>
          </p:nvPr>
        </p:nvSpPr>
        <p:spPr>
          <a:xfrm>
            <a:off x="628650" y="797909"/>
            <a:ext cx="7886700" cy="993775"/>
          </a:xfrm>
          <a:prstGeom prst="rect">
            <a:avLst/>
          </a:prstGeom>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0D36A89B-9634-AD48-BE95-93D8F5BC0F75}"/>
              </a:ext>
            </a:extLst>
          </p:cNvPr>
          <p:cNvSpPr>
            <a:spLocks noGrp="1"/>
          </p:cNvSpPr>
          <p:nvPr>
            <p:ph sz="half" idx="1"/>
          </p:nvPr>
        </p:nvSpPr>
        <p:spPr>
          <a:xfrm>
            <a:off x="628650" y="1798664"/>
            <a:ext cx="3867150" cy="326231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4B053DC1-84BF-B645-B1B5-CF9680572A35}"/>
              </a:ext>
            </a:extLst>
          </p:cNvPr>
          <p:cNvSpPr>
            <a:spLocks noGrp="1"/>
          </p:cNvSpPr>
          <p:nvPr>
            <p:ph sz="half" idx="2"/>
          </p:nvPr>
        </p:nvSpPr>
        <p:spPr>
          <a:xfrm>
            <a:off x="4648200" y="1798664"/>
            <a:ext cx="3867150" cy="326231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38914907-68F1-5B42-AB37-257D139A1B18}"/>
              </a:ext>
            </a:extLst>
          </p:cNvPr>
          <p:cNvSpPr>
            <a:spLocks noChangeArrowheads="1"/>
          </p:cNvSpPr>
          <p:nvPr userDrawn="1"/>
        </p:nvSpPr>
        <p:spPr bwMode="auto">
          <a:xfrm>
            <a:off x="68102" y="4885721"/>
            <a:ext cx="2895600" cy="168275"/>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700" dirty="0">
                <a:solidFill>
                  <a:schemeClr val="bg1">
                    <a:lumMod val="75000"/>
                  </a:schemeClr>
                </a:solidFill>
              </a:rPr>
              <a:t>© 2020 National Safety Council</a:t>
            </a:r>
          </a:p>
        </p:txBody>
      </p:sp>
      <p:pic>
        <p:nvPicPr>
          <p:cNvPr id="4" name="Picture 3">
            <a:extLst>
              <a:ext uri="{FF2B5EF4-FFF2-40B4-BE49-F238E27FC236}">
                <a16:creationId xmlns:a16="http://schemas.microsoft.com/office/drawing/2014/main" id="{3CCDAB2D-0B34-E14A-9784-58478F9FC122}"/>
              </a:ext>
            </a:extLst>
          </p:cNvPr>
          <p:cNvPicPr>
            <a:picLocks noChangeAspect="1"/>
          </p:cNvPicPr>
          <p:nvPr userDrawn="1"/>
        </p:nvPicPr>
        <p:blipFill>
          <a:blip r:embed="rId2"/>
          <a:stretch>
            <a:fillRect/>
          </a:stretch>
        </p:blipFill>
        <p:spPr>
          <a:xfrm>
            <a:off x="0" y="0"/>
            <a:ext cx="9144000" cy="662214"/>
          </a:xfrm>
          <a:prstGeom prst="rect">
            <a:avLst/>
          </a:prstGeom>
        </p:spPr>
      </p:pic>
    </p:spTree>
    <p:extLst>
      <p:ext uri="{BB962C8B-B14F-4D97-AF65-F5344CB8AC3E}">
        <p14:creationId xmlns:p14="http://schemas.microsoft.com/office/powerpoint/2010/main" val="358063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16C230-FEE1-F14A-906B-22AEB44E6CD8}"/>
              </a:ext>
            </a:extLst>
          </p:cNvPr>
          <p:cNvSpPr>
            <a:spLocks noChangeArrowheads="1"/>
          </p:cNvSpPr>
          <p:nvPr userDrawn="1"/>
        </p:nvSpPr>
        <p:spPr bwMode="auto">
          <a:xfrm>
            <a:off x="68102" y="4885721"/>
            <a:ext cx="2895600" cy="168275"/>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700" dirty="0">
                <a:solidFill>
                  <a:schemeClr val="bg1">
                    <a:lumMod val="75000"/>
                  </a:schemeClr>
                </a:solidFill>
              </a:rPr>
              <a:t>© 2020 National Safety Council</a:t>
            </a:r>
          </a:p>
        </p:txBody>
      </p:sp>
      <p:sp>
        <p:nvSpPr>
          <p:cNvPr id="5" name="Title 1">
            <a:extLst>
              <a:ext uri="{FF2B5EF4-FFF2-40B4-BE49-F238E27FC236}">
                <a16:creationId xmlns:a16="http://schemas.microsoft.com/office/drawing/2014/main" id="{AD311684-DD06-B849-89F3-32A438BEBC80}"/>
              </a:ext>
            </a:extLst>
          </p:cNvPr>
          <p:cNvSpPr>
            <a:spLocks noGrp="1"/>
          </p:cNvSpPr>
          <p:nvPr>
            <p:ph type="title"/>
          </p:nvPr>
        </p:nvSpPr>
        <p:spPr>
          <a:xfrm>
            <a:off x="628650" y="797909"/>
            <a:ext cx="7886700" cy="993775"/>
          </a:xfrm>
          <a:prstGeom prst="rect">
            <a:avLst/>
          </a:prstGeo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E88F960B-F54A-EE4D-A26D-AC85D2656A1E}"/>
              </a:ext>
            </a:extLst>
          </p:cNvPr>
          <p:cNvSpPr>
            <a:spLocks noGrp="1"/>
          </p:cNvSpPr>
          <p:nvPr>
            <p:ph sz="half" idx="1"/>
          </p:nvPr>
        </p:nvSpPr>
        <p:spPr>
          <a:xfrm>
            <a:off x="628650" y="1798664"/>
            <a:ext cx="3867150" cy="326231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42C9A395-EF07-C04A-A3CB-B3798A325378}"/>
              </a:ext>
            </a:extLst>
          </p:cNvPr>
          <p:cNvSpPr>
            <a:spLocks noGrp="1"/>
          </p:cNvSpPr>
          <p:nvPr>
            <p:ph sz="half" idx="2"/>
          </p:nvPr>
        </p:nvSpPr>
        <p:spPr>
          <a:xfrm>
            <a:off x="4648200" y="1798664"/>
            <a:ext cx="3867150" cy="326231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4D66A8E7-3596-6148-A51E-EA491AEC4D2B}"/>
              </a:ext>
            </a:extLst>
          </p:cNvPr>
          <p:cNvPicPr>
            <a:picLocks noChangeAspect="1"/>
          </p:cNvPicPr>
          <p:nvPr userDrawn="1"/>
        </p:nvPicPr>
        <p:blipFill>
          <a:blip r:embed="rId2"/>
          <a:stretch>
            <a:fillRect/>
          </a:stretch>
        </p:blipFill>
        <p:spPr>
          <a:xfrm>
            <a:off x="0" y="0"/>
            <a:ext cx="9144000" cy="662214"/>
          </a:xfrm>
          <a:prstGeom prst="rect">
            <a:avLst/>
          </a:prstGeom>
        </p:spPr>
      </p:pic>
    </p:spTree>
    <p:extLst>
      <p:ext uri="{BB962C8B-B14F-4D97-AF65-F5344CB8AC3E}">
        <p14:creationId xmlns:p14="http://schemas.microsoft.com/office/powerpoint/2010/main" val="7170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16A16AD-E31D-9548-BF0A-86639064A346}"/>
              </a:ext>
            </a:extLst>
          </p:cNvPr>
          <p:cNvSpPr>
            <a:spLocks noChangeArrowheads="1"/>
          </p:cNvSpPr>
          <p:nvPr userDrawn="1"/>
        </p:nvSpPr>
        <p:spPr bwMode="auto">
          <a:xfrm>
            <a:off x="246063" y="6426200"/>
            <a:ext cx="2895600" cy="168275"/>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700" dirty="0"/>
              <a:t>© 2018 National Safety Council</a:t>
            </a:r>
          </a:p>
        </p:txBody>
      </p:sp>
      <p:sp>
        <p:nvSpPr>
          <p:cNvPr id="11" name="Rectangle 10">
            <a:extLst>
              <a:ext uri="{FF2B5EF4-FFF2-40B4-BE49-F238E27FC236}">
                <a16:creationId xmlns:a16="http://schemas.microsoft.com/office/drawing/2014/main" id="{92894F73-FF02-C74C-88D7-1AD3DCC21C5B}"/>
              </a:ext>
            </a:extLst>
          </p:cNvPr>
          <p:cNvSpPr>
            <a:spLocks noChangeArrowheads="1"/>
          </p:cNvSpPr>
          <p:nvPr userDrawn="1"/>
        </p:nvSpPr>
        <p:spPr bwMode="auto">
          <a:xfrm>
            <a:off x="68102" y="4885721"/>
            <a:ext cx="2895600" cy="168275"/>
          </a:xfrm>
          <a:prstGeom prst="rect">
            <a:avLst/>
          </a:prstGeom>
          <a:noFill/>
          <a:ln>
            <a:noFill/>
          </a:ln>
          <a:effectLst/>
          <a:extLst>
            <a:ext uri="{909E8E84-426E-40dd-AFC4-6F175D3DCCD1}"/>
            <a:ext uri="{91240B29-F687-4f45-9708-019B960494DF}"/>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US" altLang="en-US" sz="700" dirty="0">
                <a:solidFill>
                  <a:schemeClr val="bg1">
                    <a:lumMod val="75000"/>
                  </a:schemeClr>
                </a:solidFill>
              </a:rPr>
              <a:t>© 2019 National Safety Council</a:t>
            </a:r>
          </a:p>
        </p:txBody>
      </p:sp>
    </p:spTree>
    <p:extLst>
      <p:ext uri="{BB962C8B-B14F-4D97-AF65-F5344CB8AC3E}">
        <p14:creationId xmlns:p14="http://schemas.microsoft.com/office/powerpoint/2010/main" val="2285365434"/>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66" r:id="rId3"/>
    <p:sldLayoutId id="2147483692" r:id="rId4"/>
    <p:sldLayoutId id="2147483662" r:id="rId5"/>
    <p:sldLayoutId id="2147483674" r:id="rId6"/>
    <p:sldLayoutId id="2147483688" r:id="rId7"/>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newsroom.aaa.com/2017/10/new-vehicle-infotainment-systems-create-increased-distractions-behind-whee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injuryfacts.nsc.org/motor-vehicle/motor-vehicle-safety-issues/distracted-driving/"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14FC82-BC9A-DC4B-9459-73E9B15AFD4B}"/>
              </a:ext>
            </a:extLst>
          </p:cNvPr>
          <p:cNvSpPr>
            <a:spLocks noGrp="1"/>
          </p:cNvSpPr>
          <p:nvPr>
            <p:ph type="title" idx="4294967295"/>
          </p:nvPr>
        </p:nvSpPr>
        <p:spPr>
          <a:xfrm>
            <a:off x="1115725" y="2585079"/>
            <a:ext cx="6512945" cy="919039"/>
          </a:xfrm>
          <a:prstGeom prst="rect">
            <a:avLst/>
          </a:prstGeom>
        </p:spPr>
        <p:txBody>
          <a:bodyPr/>
          <a:lstStyle/>
          <a:p>
            <a:pPr algn="ctr"/>
            <a:r>
              <a:rPr lang="en-US" sz="3000" dirty="0">
                <a:solidFill>
                  <a:schemeClr val="tx1"/>
                </a:solidFill>
              </a:rPr>
              <a:t>Understanding Distracted Driving</a:t>
            </a:r>
            <a:br>
              <a:rPr lang="en-US" sz="3000" dirty="0">
                <a:solidFill>
                  <a:schemeClr val="tx1"/>
                </a:solidFill>
              </a:rPr>
            </a:br>
            <a:r>
              <a:rPr lang="en-US" sz="3000" dirty="0">
                <a:solidFill>
                  <a:schemeClr val="tx1"/>
                </a:solidFill>
              </a:rPr>
              <a:t>and Inattention Blindness</a:t>
            </a:r>
          </a:p>
        </p:txBody>
      </p:sp>
    </p:spTree>
    <p:extLst>
      <p:ext uri="{BB962C8B-B14F-4D97-AF65-F5344CB8AC3E}">
        <p14:creationId xmlns:p14="http://schemas.microsoft.com/office/powerpoint/2010/main" val="372559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114" y="1061045"/>
            <a:ext cx="5264554" cy="3509702"/>
          </a:xfrm>
          <a:prstGeom prst="rect">
            <a:avLst/>
          </a:prstGeom>
          <a:ln w="76200">
            <a:solidFill>
              <a:srgbClr val="0070C0"/>
            </a:solidFill>
          </a:ln>
        </p:spPr>
      </p:pic>
      <p:sp>
        <p:nvSpPr>
          <p:cNvPr id="7" name="TextBox 6"/>
          <p:cNvSpPr txBox="1"/>
          <p:nvPr/>
        </p:nvSpPr>
        <p:spPr>
          <a:xfrm>
            <a:off x="6159260" y="3014015"/>
            <a:ext cx="2682815" cy="1915909"/>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More than 700 injury crashes involve distracted driving on a typical day in the U.S.</a:t>
            </a:r>
          </a:p>
          <a:p>
            <a:endParaRPr lang="en-US" dirty="0"/>
          </a:p>
        </p:txBody>
      </p:sp>
      <p:sp>
        <p:nvSpPr>
          <p:cNvPr id="2" name="TextBox 1"/>
          <p:cNvSpPr txBox="1"/>
          <p:nvPr/>
        </p:nvSpPr>
        <p:spPr>
          <a:xfrm>
            <a:off x="6140741" y="2399252"/>
            <a:ext cx="1115736" cy="600164"/>
          </a:xfrm>
          <a:prstGeom prst="rect">
            <a:avLst/>
          </a:prstGeom>
          <a:noFill/>
        </p:spPr>
        <p:txBody>
          <a:bodyPr wrap="square" rtlCol="0">
            <a:spAutoFit/>
          </a:bodyPr>
          <a:lstStyle/>
          <a:p>
            <a:r>
              <a:rPr lang="en-US" sz="3300" dirty="0">
                <a:latin typeface="Arial" panose="020B0604020202020204" pitchFamily="34" charset="0"/>
                <a:cs typeface="Arial" panose="020B0604020202020204" pitchFamily="34" charset="0"/>
              </a:rPr>
              <a:t>Fact:</a:t>
            </a:r>
          </a:p>
        </p:txBody>
      </p:sp>
    </p:spTree>
    <p:extLst>
      <p:ext uri="{BB962C8B-B14F-4D97-AF65-F5344CB8AC3E}">
        <p14:creationId xmlns:p14="http://schemas.microsoft.com/office/powerpoint/2010/main" val="303481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7315" y="650347"/>
            <a:ext cx="6139822" cy="600164"/>
          </a:xfrm>
          <a:prstGeom prst="rect">
            <a:avLst/>
          </a:prstGeom>
        </p:spPr>
        <p:txBody>
          <a:bodyPr wrap="none">
            <a:spAutoFit/>
          </a:bodyPr>
          <a:lstStyle/>
          <a:p>
            <a:r>
              <a:rPr lang="en-US" sz="3300" dirty="0">
                <a:latin typeface="Arial" panose="020B0604020202020204" pitchFamily="34" charset="0"/>
                <a:cs typeface="Arial" panose="020B0604020202020204" pitchFamily="34" charset="0"/>
              </a:rPr>
              <a:t>Distracted Driving is Dangerous</a:t>
            </a:r>
          </a:p>
        </p:txBody>
      </p:sp>
      <p:sp>
        <p:nvSpPr>
          <p:cNvPr id="6" name="TextBox 5"/>
          <p:cNvSpPr txBox="1"/>
          <p:nvPr/>
        </p:nvSpPr>
        <p:spPr>
          <a:xfrm>
            <a:off x="119274" y="1308495"/>
            <a:ext cx="4444337" cy="3000821"/>
          </a:xfrm>
          <a:prstGeom prst="rect">
            <a:avLst/>
          </a:prstGeom>
          <a:noFill/>
        </p:spPr>
        <p:txBody>
          <a:bodyPr wrap="square" rtlCol="0">
            <a:spAutoFit/>
          </a:bodyPr>
          <a:lstStyle/>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Drivers can be distracted long after they program a GPS device or send a text via a voice command system</a:t>
            </a:r>
          </a:p>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Long enough to miss a stop sign or pedestrian? You bet</a:t>
            </a:r>
          </a:p>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At 25 mph, you can travel the length of more than one football field in 10 seconds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5950" y="1382884"/>
            <a:ext cx="3928883" cy="2615514"/>
          </a:xfrm>
          <a:prstGeom prst="rect">
            <a:avLst/>
          </a:prstGeom>
          <a:ln w="76200">
            <a:solidFill>
              <a:srgbClr val="0070C0"/>
            </a:solidFill>
          </a:ln>
        </p:spPr>
      </p:pic>
      <p:sp>
        <p:nvSpPr>
          <p:cNvPr id="8" name="TextBox 7"/>
          <p:cNvSpPr txBox="1"/>
          <p:nvPr/>
        </p:nvSpPr>
        <p:spPr>
          <a:xfrm>
            <a:off x="4857226" y="4263144"/>
            <a:ext cx="4051654" cy="58477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New Vehicle Infotainment Systems Create Increased Distractions Behind the Wheel. AAA Foundation for Traffic Safety. October 2017. </a:t>
            </a:r>
            <a:r>
              <a:rPr lang="en-US" sz="800" u="sng" dirty="0">
                <a:latin typeface="Arial" panose="020B0604020202020204" pitchFamily="34" charset="0"/>
                <a:cs typeface="Arial" panose="020B0604020202020204" pitchFamily="34" charset="0"/>
                <a:hlinkClick r:id="rId4"/>
              </a:rPr>
              <a:t>https://newsroom.aaa.com/2017/10/new-vehicle-infotainment-systems-create-increased-distractions-behind-wheel/</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586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9151" y="3513569"/>
            <a:ext cx="8773694" cy="1384995"/>
          </a:xfrm>
          <a:prstGeom prst="rect">
            <a:avLst/>
          </a:prstGeom>
          <a:noFill/>
        </p:spPr>
        <p:txBody>
          <a:bodyPr wrap="square" rtlCol="0">
            <a:spAutoFit/>
          </a:bodyPr>
          <a:lstStyle/>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Inattention blindness is defined as the failure to notice a visible hazard because your attention is focused elsewhere</a:t>
            </a:r>
          </a:p>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This phenomenon occurs regularly when drivers are cognitively distracted</a:t>
            </a:r>
          </a:p>
        </p:txBody>
      </p:sp>
      <p:sp>
        <p:nvSpPr>
          <p:cNvPr id="5" name="TextBox 4"/>
          <p:cNvSpPr txBox="1"/>
          <p:nvPr/>
        </p:nvSpPr>
        <p:spPr>
          <a:xfrm>
            <a:off x="189150" y="765141"/>
            <a:ext cx="3589219" cy="2631490"/>
          </a:xfrm>
          <a:prstGeom prst="rect">
            <a:avLst/>
          </a:prstGeom>
          <a:noFill/>
        </p:spPr>
        <p:txBody>
          <a:bodyPr wrap="square" rtlCol="0">
            <a:spAutoFit/>
          </a:bodyPr>
          <a:lstStyle/>
          <a:p>
            <a:r>
              <a:rPr lang="en-US" sz="3300" dirty="0">
                <a:latin typeface="Arial" panose="020B0604020202020204" pitchFamily="34" charset="0"/>
                <a:cs typeface="Arial" panose="020B0604020202020204" pitchFamily="34" charset="0"/>
              </a:rPr>
              <a:t>Distracted Drivers Can Miss Up to Half of What is in Their Driving Environment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3425" y="1018812"/>
            <a:ext cx="4753695" cy="2320565"/>
          </a:xfrm>
          <a:prstGeom prst="rect">
            <a:avLst/>
          </a:prstGeom>
          <a:ln w="76200">
            <a:solidFill>
              <a:srgbClr val="0070C0"/>
            </a:solidFill>
          </a:ln>
        </p:spPr>
      </p:pic>
    </p:spTree>
    <p:extLst>
      <p:ext uri="{BB962C8B-B14F-4D97-AF65-F5344CB8AC3E}">
        <p14:creationId xmlns:p14="http://schemas.microsoft.com/office/powerpoint/2010/main" val="56654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26542" y="668635"/>
            <a:ext cx="6970142" cy="1107996"/>
          </a:xfrm>
          <a:prstGeom prst="rect">
            <a:avLst/>
          </a:prstGeom>
        </p:spPr>
        <p:txBody>
          <a:bodyPr wrap="square">
            <a:spAutoFit/>
          </a:bodyPr>
          <a:lstStyle/>
          <a:p>
            <a:pPr algn="ctr"/>
            <a:r>
              <a:rPr lang="en-US" sz="3300" dirty="0">
                <a:latin typeface="Arial" panose="020B0604020202020204" pitchFamily="34" charset="0"/>
                <a:cs typeface="Arial" panose="020B0604020202020204" pitchFamily="34" charset="0"/>
              </a:rPr>
              <a:t>Distracted Driving Can Be Likened</a:t>
            </a:r>
            <a:br>
              <a:rPr lang="en-US" sz="3300" dirty="0">
                <a:latin typeface="Arial" panose="020B0604020202020204" pitchFamily="34" charset="0"/>
                <a:cs typeface="Arial" panose="020B0604020202020204" pitchFamily="34" charset="0"/>
              </a:rPr>
            </a:br>
            <a:r>
              <a:rPr lang="en-US" sz="3300" dirty="0">
                <a:latin typeface="Arial" panose="020B0604020202020204" pitchFamily="34" charset="0"/>
                <a:cs typeface="Arial" panose="020B0604020202020204" pitchFamily="34" charset="0"/>
              </a:rPr>
              <a:t> to Driving Blindfolded</a:t>
            </a:r>
          </a:p>
        </p:txBody>
      </p:sp>
      <p:sp>
        <p:nvSpPr>
          <p:cNvPr id="7" name="TextBox 6"/>
          <p:cNvSpPr txBox="1"/>
          <p:nvPr/>
        </p:nvSpPr>
        <p:spPr>
          <a:xfrm>
            <a:off x="414066" y="1752964"/>
            <a:ext cx="4097547" cy="2677656"/>
          </a:xfrm>
          <a:prstGeom prst="rect">
            <a:avLst/>
          </a:prstGeom>
          <a:noFill/>
        </p:spPr>
        <p:txBody>
          <a:bodyPr wrap="square" rtlCol="0">
            <a:spAutoFit/>
          </a:bodyPr>
          <a:lstStyle/>
          <a:p>
            <a:r>
              <a:rPr lang="en-US" sz="2100" dirty="0">
                <a:latin typeface="Arial" panose="020B0604020202020204" pitchFamily="34" charset="0"/>
                <a:ea typeface="Calibri" panose="020F0502020204030204" pitchFamily="34" charset="0"/>
                <a:cs typeface="Arial" panose="020B0604020202020204" pitchFamily="34" charset="0"/>
              </a:rPr>
              <a:t>Research shows simply listening to a phone conversation:</a:t>
            </a:r>
            <a:endParaRPr lang="en-US" sz="2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Decreases brain activity by more than one-third</a:t>
            </a:r>
          </a:p>
          <a:p>
            <a:pPr marL="28575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Results in safety performance issues, like the inability to react quickly in congested driving zones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6284" y="1847534"/>
            <a:ext cx="3865034" cy="2615879"/>
          </a:xfrm>
          <a:prstGeom prst="rect">
            <a:avLst/>
          </a:prstGeom>
          <a:ln w="76200">
            <a:solidFill>
              <a:srgbClr val="0070C0"/>
            </a:solidFill>
          </a:ln>
        </p:spPr>
      </p:pic>
      <p:sp>
        <p:nvSpPr>
          <p:cNvPr id="9" name="TextBox 8"/>
          <p:cNvSpPr txBox="1"/>
          <p:nvPr/>
        </p:nvSpPr>
        <p:spPr>
          <a:xfrm>
            <a:off x="414066" y="4420976"/>
            <a:ext cx="4097547" cy="507831"/>
          </a:xfrm>
          <a:prstGeom prst="rect">
            <a:avLst/>
          </a:prstGeom>
          <a:noFill/>
        </p:spPr>
        <p:txBody>
          <a:bodyPr wrap="square" rtlCol="0">
            <a:spAutoFit/>
          </a:bodyPr>
          <a:lstStyle/>
          <a:p>
            <a:r>
              <a:rPr lang="en-US" dirty="0">
                <a:latin typeface="Franklin Gothic Medium" panose="020B0603020102020204" pitchFamily="34" charset="0"/>
              </a:rPr>
              <a:t>In America, eight people die every day in distracted driving crashes</a:t>
            </a:r>
          </a:p>
        </p:txBody>
      </p:sp>
      <p:sp>
        <p:nvSpPr>
          <p:cNvPr id="10" name="TextBox 9"/>
          <p:cNvSpPr txBox="1"/>
          <p:nvPr/>
        </p:nvSpPr>
        <p:spPr>
          <a:xfrm>
            <a:off x="4680046" y="4605220"/>
            <a:ext cx="4045499"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Motor Vehicle Safety Issues: Distracted Driving. National Safety Council/Injury Facts. November 2019. </a:t>
            </a:r>
            <a:r>
              <a:rPr lang="en-US" sz="800" u="sng" dirty="0">
                <a:latin typeface="Arial" panose="020B0604020202020204" pitchFamily="34" charset="0"/>
                <a:cs typeface="Arial" panose="020B0604020202020204" pitchFamily="34" charset="0"/>
                <a:hlinkClick r:id="rId3"/>
              </a:rPr>
              <a:t>https://injuryfacts.nsc.org/motor-vehicle/motor-vehicle-safety-issues/distracted-driving/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981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743" y="650213"/>
            <a:ext cx="6711351" cy="1107996"/>
          </a:xfrm>
          <a:prstGeom prst="rect">
            <a:avLst/>
          </a:prstGeom>
        </p:spPr>
        <p:txBody>
          <a:bodyPr wrap="square">
            <a:spAutoFit/>
          </a:bodyPr>
          <a:lstStyle/>
          <a:p>
            <a:r>
              <a:rPr lang="en-US" sz="3300" dirty="0">
                <a:latin typeface="Arial" panose="020B0604020202020204" pitchFamily="34" charset="0"/>
                <a:cs typeface="Arial" panose="020B0604020202020204" pitchFamily="34" charset="0"/>
              </a:rPr>
              <a:t>Discussion: What Ways Have You Noticed Drivers Being Distracted?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1879" y="1835399"/>
            <a:ext cx="4583103" cy="3055402"/>
          </a:xfrm>
          <a:prstGeom prst="rect">
            <a:avLst/>
          </a:prstGeom>
          <a:ln w="76200">
            <a:solidFill>
              <a:srgbClr val="0070C0"/>
            </a:solidFill>
          </a:ln>
        </p:spPr>
      </p:pic>
    </p:spTree>
    <p:extLst>
      <p:ext uri="{BB962C8B-B14F-4D97-AF65-F5344CB8AC3E}">
        <p14:creationId xmlns:p14="http://schemas.microsoft.com/office/powerpoint/2010/main" val="261716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412" y="1354344"/>
            <a:ext cx="3847381" cy="2885405"/>
          </a:xfrm>
          <a:prstGeom prst="rect">
            <a:avLst/>
          </a:prstGeom>
          <a:noFill/>
        </p:spPr>
        <p:txBody>
          <a:bodyPr wrap="square" rtlCol="0">
            <a:spAutoFit/>
          </a:bodyPr>
          <a:lstStyle/>
          <a:p>
            <a:pPr marL="285750" lvl="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Talking or texting on the phone</a:t>
            </a:r>
          </a:p>
          <a:p>
            <a:pPr marL="285750" lvl="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Eating or drinking</a:t>
            </a:r>
          </a:p>
          <a:p>
            <a:pPr marL="285750" lvl="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Applying makeup or shaving</a:t>
            </a:r>
          </a:p>
          <a:p>
            <a:pPr marL="285750" lvl="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Reading a newspaper or book</a:t>
            </a:r>
          </a:p>
          <a:p>
            <a:pPr marL="285750" lvl="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Watching a video</a:t>
            </a:r>
          </a:p>
          <a:p>
            <a:pPr marL="285750" lvl="0" indent="-285750">
              <a:buFont typeface="Arial" panose="020B0604020202020204" pitchFamily="34" charset="0"/>
              <a:buChar char="•"/>
            </a:pPr>
            <a:r>
              <a:rPr lang="en-US" sz="2100" dirty="0">
                <a:latin typeface="Arial" panose="020B0604020202020204" pitchFamily="34" charset="0"/>
                <a:cs typeface="Arial" panose="020B0604020202020204" pitchFamily="34" charset="0"/>
              </a:rPr>
              <a:t>Programming a GPS</a:t>
            </a:r>
          </a:p>
          <a:p>
            <a:endParaRPr lang="en-US" dirty="0"/>
          </a:p>
        </p:txBody>
      </p:sp>
      <p:sp>
        <p:nvSpPr>
          <p:cNvPr id="4" name="Rectangle 3"/>
          <p:cNvSpPr/>
          <p:nvPr/>
        </p:nvSpPr>
        <p:spPr>
          <a:xfrm>
            <a:off x="1640858" y="589063"/>
            <a:ext cx="5973110" cy="600164"/>
          </a:xfrm>
          <a:prstGeom prst="rect">
            <a:avLst/>
          </a:prstGeom>
        </p:spPr>
        <p:txBody>
          <a:bodyPr wrap="none">
            <a:spAutoFit/>
          </a:bodyPr>
          <a:lstStyle/>
          <a:p>
            <a:r>
              <a:rPr lang="en-US" sz="3300" dirty="0">
                <a:latin typeface="Arial" panose="020B0604020202020204" pitchFamily="34" charset="0"/>
                <a:cs typeface="Arial" panose="020B0604020202020204" pitchFamily="34" charset="0"/>
              </a:rPr>
              <a:t>Examples of Distracted Driving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9605" y="1440615"/>
            <a:ext cx="4477521" cy="2985014"/>
          </a:xfrm>
          <a:prstGeom prst="rect">
            <a:avLst/>
          </a:prstGeom>
          <a:ln w="76200">
            <a:solidFill>
              <a:srgbClr val="0070C0"/>
            </a:solidFill>
          </a:ln>
        </p:spPr>
      </p:pic>
    </p:spTree>
    <p:extLst>
      <p:ext uri="{BB962C8B-B14F-4D97-AF65-F5344CB8AC3E}">
        <p14:creationId xmlns:p14="http://schemas.microsoft.com/office/powerpoint/2010/main" val="105206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895" y="665519"/>
            <a:ext cx="6559360" cy="600164"/>
          </a:xfrm>
          <a:prstGeom prst="rect">
            <a:avLst/>
          </a:prstGeom>
        </p:spPr>
        <p:txBody>
          <a:bodyPr wrap="none">
            <a:spAutoFit/>
          </a:bodyPr>
          <a:lstStyle/>
          <a:p>
            <a:r>
              <a:rPr lang="en-US" sz="3300" dirty="0">
                <a:latin typeface="Arial" panose="020B0604020202020204" pitchFamily="34" charset="0"/>
                <a:cs typeface="Arial" panose="020B0604020202020204" pitchFamily="34" charset="0"/>
              </a:rPr>
              <a:t>Takeaways: Multitasking is a Myth</a:t>
            </a:r>
          </a:p>
        </p:txBody>
      </p:sp>
      <p:sp>
        <p:nvSpPr>
          <p:cNvPr id="5" name="TextBox 4"/>
          <p:cNvSpPr txBox="1"/>
          <p:nvPr/>
        </p:nvSpPr>
        <p:spPr>
          <a:xfrm>
            <a:off x="175453" y="1393863"/>
            <a:ext cx="5529060" cy="3323987"/>
          </a:xfrm>
          <a:prstGeom prst="rect">
            <a:avLst/>
          </a:prstGeom>
          <a:noFill/>
        </p:spPr>
        <p:txBody>
          <a:bodyPr wrap="square" rtlCol="0">
            <a:spAutoFit/>
          </a:bodyPr>
          <a:lstStyle/>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The human brain cannot handle two thinking tasks at the same time, such as driving and talking on the phone</a:t>
            </a:r>
          </a:p>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Quickly toggling between thinking tasks can slow reaction time and cause crashes</a:t>
            </a:r>
          </a:p>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Be safe by silencing your phone, programming your GPS and setting up your radio or music while parked</a:t>
            </a:r>
          </a:p>
          <a:p>
            <a:pPr marL="342900" indent="-342900">
              <a:buFont typeface="Arial" panose="020B0604020202020204" pitchFamily="34" charset="0"/>
              <a:buChar char="•"/>
            </a:pPr>
            <a:r>
              <a:rPr lang="en-US" sz="2100" dirty="0">
                <a:latin typeface="Arial" panose="020B0604020202020204" pitchFamily="34" charset="0"/>
                <a:cs typeface="Arial" panose="020B0604020202020204" pitchFamily="34" charset="0"/>
              </a:rPr>
              <a:t>Take the National Safety Council pledge to drive distraction-free at nsc.org/pledge.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888" y="1515278"/>
            <a:ext cx="3011740" cy="2030136"/>
          </a:xfrm>
          <a:prstGeom prst="rect">
            <a:avLst/>
          </a:prstGeom>
          <a:ln w="76200">
            <a:solidFill>
              <a:srgbClr val="0070C0"/>
            </a:solidFill>
          </a:ln>
        </p:spPr>
      </p:pic>
    </p:spTree>
    <p:extLst>
      <p:ext uri="{BB962C8B-B14F-4D97-AF65-F5344CB8AC3E}">
        <p14:creationId xmlns:p14="http://schemas.microsoft.com/office/powerpoint/2010/main" val="209533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TotalTime>
  <Words>795</Words>
  <Application>Microsoft Macintosh PowerPoint</Application>
  <PresentationFormat>On-screen Show (16:9)</PresentationFormat>
  <Paragraphs>47</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MS PGothic</vt:lpstr>
      <vt:lpstr>Arial</vt:lpstr>
      <vt:lpstr>Calibri</vt:lpstr>
      <vt:lpstr>Franklin Gothic Medium</vt:lpstr>
      <vt:lpstr>Office Theme</vt:lpstr>
      <vt:lpstr>Understanding Distracted Driving and Inattention Blindness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Talk Presentation - Distracted Driving</dc:title>
  <dc:creator>Microsoft Office User</dc:creator>
  <cp:lastModifiedBy>Karen Salazar</cp:lastModifiedBy>
  <cp:revision>40</cp:revision>
  <dcterms:created xsi:type="dcterms:W3CDTF">2018-05-14T19:48:55Z</dcterms:created>
  <dcterms:modified xsi:type="dcterms:W3CDTF">2020-05-04T18:34:48Z</dcterms:modified>
</cp:coreProperties>
</file>