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30" r:id="rId1"/>
  </p:sldMasterIdLst>
  <p:notesMasterIdLst>
    <p:notesMasterId r:id="rId19"/>
  </p:notesMasterIdLst>
  <p:handoutMasterIdLst>
    <p:handoutMasterId r:id="rId20"/>
  </p:handoutMasterIdLst>
  <p:sldIdLst>
    <p:sldId id="525" r:id="rId2"/>
    <p:sldId id="370" r:id="rId3"/>
    <p:sldId id="509" r:id="rId4"/>
    <p:sldId id="510" r:id="rId5"/>
    <p:sldId id="511" r:id="rId6"/>
    <p:sldId id="512" r:id="rId7"/>
    <p:sldId id="516" r:id="rId8"/>
    <p:sldId id="517" r:id="rId9"/>
    <p:sldId id="496" r:id="rId10"/>
    <p:sldId id="515" r:id="rId11"/>
    <p:sldId id="481" r:id="rId12"/>
    <p:sldId id="513" r:id="rId13"/>
    <p:sldId id="514" r:id="rId14"/>
    <p:sldId id="518" r:id="rId15"/>
    <p:sldId id="522" r:id="rId16"/>
    <p:sldId id="524" r:id="rId17"/>
    <p:sldId id="523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400" b="1" kern="1200">
        <a:solidFill>
          <a:srgbClr val="475761"/>
        </a:solidFill>
        <a:latin typeface="Trump Mediaev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3300"/>
    <a:srgbClr val="A19157"/>
    <a:srgbClr val="CCCC99"/>
    <a:srgbClr val="BBE0E3"/>
    <a:srgbClr val="47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2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9535E228-9799-2D45-825B-7171CA1D1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82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DC534E3A-0430-BC47-8809-8A0C62BF7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April 08,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A5F8-42A7-D644-8329-B9D75FB5D3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4B774-0AF2-7845-9AF6-6CDAA31625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55613"/>
            <a:ext cx="731361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5986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5025" y="1598613"/>
            <a:ext cx="3581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5229-741E-554B-8925-87A062911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69AC-01E5-9942-9245-A71AD3C08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8FD03-89E3-6B4F-AB30-121E3E90CC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6FD5F-F2BA-034C-8CAC-F2741E6940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478C5-CDEE-7E4F-A12E-330C8894C6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E0DED-7C17-CB46-B76A-A4A5FB49AB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52873-0931-C647-9CB1-1959A76787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3921B-CFE7-B048-B3A1-2A8F54A6D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CDA3D-BA50-944B-ADE4-CF0E164B54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April 08,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01E915-6857-6043-B30A-89C09EB9BCB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25908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Fundamentals of Industrial Hygiene</a:t>
            </a:r>
            <a:br>
              <a:rPr lang="en-US" dirty="0"/>
            </a:b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229600" cy="4105656"/>
          </a:xfrm>
        </p:spPr>
        <p:txBody>
          <a:bodyPr>
            <a:normAutofit fontScale="92500" lnSpcReduction="20000"/>
          </a:bodyPr>
          <a:lstStyle/>
          <a:p>
            <a:pPr marL="3175" indent="4763" algn="ctr">
              <a:buNone/>
              <a:defRPr/>
            </a:pPr>
            <a:endParaRPr lang="en-US" sz="4400" b="1" dirty="0">
              <a:solidFill>
                <a:srgbClr val="000000"/>
              </a:solidFill>
            </a:endParaRPr>
          </a:p>
          <a:p>
            <a:pPr marL="3175" indent="4763" algn="ctr">
              <a:buNone/>
              <a:defRPr/>
            </a:pPr>
            <a:r>
              <a:rPr lang="en-US" sz="3000" b="1" dirty="0">
                <a:solidFill>
                  <a:srgbClr val="000000"/>
                </a:solidFill>
              </a:rPr>
              <a:t>Chapter </a:t>
            </a:r>
            <a:r>
              <a:rPr lang="en-US" sz="3000" b="1" dirty="0" smtClean="0">
                <a:solidFill>
                  <a:srgbClr val="000000"/>
                </a:solidFill>
              </a:rPr>
              <a:t>20</a:t>
            </a:r>
            <a:r>
              <a:rPr lang="en-US" sz="3000" dirty="0" smtClean="0">
                <a:solidFill>
                  <a:srgbClr val="000000"/>
                </a:solidFill>
              </a:rPr>
              <a:t>:</a:t>
            </a:r>
            <a:endParaRPr lang="en-US" sz="3000" dirty="0">
              <a:solidFill>
                <a:srgbClr val="000000"/>
              </a:solidFill>
            </a:endParaRPr>
          </a:p>
          <a:p>
            <a:pPr marL="3175" indent="4763" algn="ctr">
              <a:buNone/>
              <a:defRPr/>
            </a:pPr>
            <a:r>
              <a:rPr lang="en-US" sz="3000" dirty="0">
                <a:solidFill>
                  <a:srgbClr val="000000"/>
                </a:solidFill>
              </a:rPr>
              <a:t>Dilution Ventilation of</a:t>
            </a:r>
          </a:p>
          <a:p>
            <a:pPr marL="3175" indent="4763" algn="ctr">
              <a:buNone/>
              <a:defRPr/>
            </a:pPr>
            <a:r>
              <a:rPr lang="en-US" sz="3000" dirty="0">
                <a:solidFill>
                  <a:srgbClr val="000000"/>
                </a:solidFill>
              </a:rPr>
              <a:t>Industrial Workplaces</a:t>
            </a:r>
          </a:p>
          <a:p>
            <a:pPr marL="3175" indent="4763" algn="ctr">
              <a:buNone/>
              <a:defRPr/>
            </a:pPr>
            <a:endParaRPr lang="en-US" sz="3000" dirty="0" smtClean="0"/>
          </a:p>
          <a:p>
            <a:pPr marL="3175" indent="4763" algn="ctr">
              <a:buNone/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>
              <a:buNone/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>
              <a:buNone/>
              <a:defRPr/>
            </a:pPr>
            <a:r>
              <a:rPr lang="en-US" sz="1900" dirty="0"/>
              <a:t>Compiled by Allen Sullivan, </a:t>
            </a:r>
          </a:p>
          <a:p>
            <a:pPr marL="3175" indent="4763" algn="ctr">
              <a:buNone/>
              <a:defRPr/>
            </a:pPr>
            <a:r>
              <a:rPr lang="en-US" sz="1900" dirty="0"/>
              <a:t>Assistant Professor, Safety and Health Management</a:t>
            </a:r>
            <a:br>
              <a:rPr lang="en-US" sz="1900" dirty="0"/>
            </a:br>
            <a:r>
              <a:rPr lang="en-US" sz="1900" dirty="0"/>
              <a:t>Central Washington University</a:t>
            </a:r>
            <a:endParaRPr lang="en-US" sz="19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9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2"/>
            <a:ext cx="8610600" cy="12207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Dilution Ventilation of Temporary Workspaces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686800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Dilution is often used as temporary ventilation for: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workspaces that are usually unoccupied, but require workers to enter for inspection, cleaning, and maintenance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activities in normally occupied spaces when work performed generates contaminants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provide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adequate outside air to maintain O</a:t>
            </a:r>
            <a:r>
              <a:rPr lang="en-US" baseline="-25000" dirty="0" smtClean="0">
                <a:solidFill>
                  <a:srgbClr val="000000"/>
                </a:solidFill>
                <a:cs typeface="+mn-cs"/>
              </a:rPr>
              <a:t>2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levels (19.5% – 23.5%)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maintain flammable gas/vapor/mist/dust at safe levels (&lt;LEL)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control contaminants produced inside the space (e.g., welding fumes)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achieve compliance with OSHA regulations (e.g., confined space)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control temperature in hot climates or where activities produce excessive heat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two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approaches: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using fans to bring fresh air in (forcing contaminants out)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using exhaust fans to remove contaminants (let make-up air in)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marL="457200" lvl="1" indent="0" eaLnBrk="1" hangingPunct="1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72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Confined Space Ventilation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225425" lvl="1" indent="-225425"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Work in confined or enclosed spaces presents special hazards, including: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oxygen deficiency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toxic contaminants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risk of engulfment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risk of being trapped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  <a:p>
            <a:pPr marL="463550" lvl="1" indent="-177800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Generally, OSHA standards for ventilation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/>
            </a:r>
            <a:br>
              <a:rPr lang="en-US" dirty="0" smtClean="0">
                <a:solidFill>
                  <a:srgbClr val="000000"/>
                </a:solidFill>
                <a:cs typeface="+mn-cs"/>
              </a:rPr>
            </a:br>
            <a:r>
              <a:rPr lang="en-US" dirty="0" smtClean="0">
                <a:solidFill>
                  <a:srgbClr val="000000"/>
                </a:solidFill>
                <a:cs typeface="+mn-cs"/>
              </a:rPr>
              <a:t>fall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into:</a:t>
            </a:r>
          </a:p>
          <a:p>
            <a:pPr marL="925830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  <a:cs typeface="+mn-cs"/>
              </a:rPr>
              <a:t>general requirements</a:t>
            </a:r>
          </a:p>
          <a:p>
            <a:pPr marL="1325880" lvl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cs typeface="+mn-cs"/>
              </a:rPr>
              <a:t>use engineering controls to ensure a safe environment</a:t>
            </a:r>
          </a:p>
          <a:p>
            <a:pPr marL="1325880" lvl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cs typeface="+mn-cs"/>
              </a:rPr>
              <a:t>exposures must be below PELs</a:t>
            </a:r>
          </a:p>
          <a:p>
            <a:pPr marL="925830">
              <a:lnSpc>
                <a:spcPct val="80000"/>
              </a:lnSpc>
              <a:defRPr/>
            </a:pPr>
            <a:r>
              <a:rPr lang="en-US" sz="1800" dirty="0" smtClean="0">
                <a:solidFill>
                  <a:srgbClr val="000000"/>
                </a:solidFill>
                <a:cs typeface="+mn-cs"/>
              </a:rPr>
              <a:t>special requirements</a:t>
            </a:r>
          </a:p>
          <a:p>
            <a:pPr marL="1325880" lvl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cs typeface="+mn-cs"/>
              </a:rPr>
              <a:t>welding, hot work, permit required confined spaces</a:t>
            </a:r>
          </a:p>
          <a:p>
            <a:pPr marL="914400" lvl="2" indent="0" eaLnBrk="1" hangingPunct="1">
              <a:lnSpc>
                <a:spcPct val="80000"/>
              </a:lnSpc>
              <a:buNone/>
              <a:defRPr/>
            </a:pPr>
            <a:endParaRPr lang="en-US" sz="1600" dirty="0" smtClean="0">
              <a:solidFill>
                <a:srgbClr val="000000"/>
              </a:solidFill>
              <a:cs typeface="+mn-cs"/>
            </a:endParaRPr>
          </a:p>
          <a:p>
            <a:pPr marL="457200" lvl="1" indent="0" eaLnBrk="1" hangingPunct="1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052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Effective Ventilation Considerations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225425" lvl="1" indent="-225425"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Effective use of dilution ventilation should follow these principles: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should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be arranged to take advantage of natural airflow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chimney effect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air distribution inside spaces must be managed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avoid </a:t>
            </a:r>
            <a:r>
              <a:rPr lang="en-US" i="1" dirty="0" smtClean="0">
                <a:solidFill>
                  <a:srgbClr val="000000"/>
                </a:solidFill>
                <a:cs typeface="+mn-cs"/>
              </a:rPr>
              <a:t>short-circuiting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(obstacles to mixing of airflows)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exhaust ducting should be sealed to workplace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prevent re-incorporation of exhausted contaminants)	</a:t>
            </a:r>
          </a:p>
        </p:txBody>
      </p:sp>
    </p:spTree>
    <p:extLst>
      <p:ext uri="{BB962C8B-B14F-4D97-AF65-F5344CB8AC3E}">
        <p14:creationId xmlns:p14="http://schemas.microsoft.com/office/powerpoint/2010/main" val="5160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533400" y="455612"/>
            <a:ext cx="8229600" cy="13731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Temporary Dilution Ventilation Equipment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382000" cy="4876800"/>
          </a:xfrm>
        </p:spPr>
        <p:txBody>
          <a:bodyPr/>
          <a:lstStyle/>
          <a:p>
            <a:pPr marL="225425" lvl="1" indent="-225425"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Ventilation systems for temporary installations are available as packages.</a:t>
            </a:r>
          </a:p>
          <a:p>
            <a:pPr marL="576263" lvl="2" indent="-342900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cs typeface="+mn-cs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cs typeface="+mn-cs"/>
              </a:rPr>
              <a:t>performance of all air movers diminishes with increased airflow resistance:</a:t>
            </a:r>
            <a:endParaRPr lang="en-US" sz="2000" dirty="0">
              <a:solidFill>
                <a:srgbClr val="000000"/>
              </a:solidFill>
              <a:cs typeface="+mn-cs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insufficient openings to allow free air movement into and out of workspace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excessive duct length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number of elbows or sharp turns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restricted duct diameter (e.g., sagging, build-up)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en-US" sz="1800" i="1" dirty="0" smtClean="0">
                <a:solidFill>
                  <a:srgbClr val="000000"/>
                </a:solidFill>
                <a:cs typeface="+mn-cs"/>
              </a:rPr>
              <a:t>Note</a:t>
            </a:r>
            <a:r>
              <a:rPr lang="en-US" sz="1800" i="1" dirty="0" smtClean="0">
                <a:solidFill>
                  <a:srgbClr val="000000"/>
                </a:solidFill>
                <a:cs typeface="+mn-cs"/>
              </a:rPr>
              <a:t>: 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These 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issues can result in a 50% reduction 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of manufacturers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’ 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claims. Prudent 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to select a confined space package with 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double the </a:t>
            </a:r>
            <a:r>
              <a:rPr lang="en-US" sz="1800" dirty="0" smtClean="0">
                <a:solidFill>
                  <a:srgbClr val="000000"/>
                </a:solidFill>
                <a:cs typeface="+mn-cs"/>
              </a:rPr>
              <a:t>calculated airflow.</a:t>
            </a:r>
          </a:p>
        </p:txBody>
      </p:sp>
    </p:spTree>
    <p:extLst>
      <p:ext uri="{BB962C8B-B14F-4D97-AF65-F5344CB8AC3E}">
        <p14:creationId xmlns:p14="http://schemas.microsoft.com/office/powerpoint/2010/main" val="5160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Typical Approach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285750" lvl="1" indent="-285750">
              <a:defRPr/>
            </a:pPr>
            <a:r>
              <a:rPr lang="en-US" sz="2400" dirty="0" smtClean="0">
                <a:solidFill>
                  <a:srgbClr val="000000"/>
                </a:solidFill>
                <a:cs typeface="+mn-cs"/>
              </a:rPr>
              <a:t>A typical approach to proper dilution ventilation follows the following criteria: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determine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the minimum ventilation rate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sufficient air changes per hour (ACH) to maintain acceptable conditions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use local exhaust ventilation where possible to control localized sources</a:t>
            </a:r>
          </a:p>
          <a:p>
            <a:pPr marL="914400" lvl="2" indent="0" eaLnBrk="1" hangingPunct="1">
              <a:lnSpc>
                <a:spcPct val="80000"/>
              </a:lnSpc>
              <a:buNone/>
              <a:defRPr/>
            </a:pPr>
            <a:endParaRPr lang="en-US" sz="1000" dirty="0" smtClean="0">
              <a:solidFill>
                <a:srgbClr val="000000"/>
              </a:solidFill>
              <a:cs typeface="+mn-cs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fan capacity must be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1.5–2.0x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greater than minimum ventilation rate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compensates for actual field performance</a:t>
            </a: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marL="457200" lvl="1" indent="0" eaLnBrk="1" hangingPunct="1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6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533400" y="455613"/>
            <a:ext cx="7848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Typical Approach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40377" y="16002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Consider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forced ventilation to improve air distribution except where: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workspace should be maintained under negative pressure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velocity of supplied air might stir up contaminants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natural airflow can be used in conjunction with exhaust fans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Workspaces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where contaminants rise due to thermal head should be exhausted near the top of the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space.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255126"/>
            <a:ext cx="3733800" cy="2443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413068"/>
            <a:ext cx="270539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Typical Approach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Avoid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short-circuiting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locate fans to flush entire work zone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affix fan ducting to building to prevent recirculation of outside air</a:t>
            </a:r>
          </a:p>
          <a:p>
            <a:pPr lvl="1" eaLnBrk="1" hangingPunct="1">
              <a:defRPr/>
            </a:pP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marL="457200" lvl="1" indent="0" eaLnBrk="1" hangingPunct="1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276600"/>
            <a:ext cx="3427355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276600"/>
            <a:ext cx="3352800" cy="1798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860800"/>
            <a:ext cx="2627366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9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Typical Approach (cont.)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easure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differential static pressure between space and outside when ventilation is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operating.</a:t>
            </a: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if &gt;1 inch water-column difference, add additional inlets for make-up air</a:t>
            </a:r>
          </a:p>
          <a:p>
            <a:pPr marL="640080" lvl="1" indent="0">
              <a:buNone/>
              <a:defRPr/>
            </a:pPr>
            <a:endParaRPr lang="en-US" sz="1200" dirty="0">
              <a:solidFill>
                <a:srgbClr val="000000"/>
              </a:solidFill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smtClean="0">
                <a:solidFill>
                  <a:srgbClr val="000000"/>
                </a:solidFill>
                <a:cs typeface="+mn-cs"/>
              </a:rPr>
              <a:t>f 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using compressed-air driven fans, 				  a pressure regulator must be 				   installed to ensure proper air 				   pressure </a:t>
            </a:r>
            <a:r>
              <a:rPr lang="en-US" smtClean="0">
                <a:solidFill>
                  <a:srgbClr val="000000"/>
                </a:solidFill>
                <a:cs typeface="+mn-cs"/>
              </a:rPr>
              <a:t>to </a:t>
            </a:r>
            <a:r>
              <a:rPr lang="en-US" smtClean="0">
                <a:solidFill>
                  <a:srgbClr val="000000"/>
                </a:solidFill>
                <a:cs typeface="+mn-cs"/>
              </a:rPr>
              <a:t>fan.</a:t>
            </a: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marL="457200" lvl="1" indent="0" eaLnBrk="1" hangingPunct="1">
              <a:lnSpc>
                <a:spcPct val="60000"/>
              </a:lnSpc>
              <a:buNone/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200400"/>
            <a:ext cx="2514600" cy="328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Introduction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Dilution occurs when contaminants released into a workplace mix with air flowing through the room.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general </a:t>
            </a:r>
            <a:r>
              <a:rPr lang="en-US" dirty="0" smtClean="0">
                <a:solidFill>
                  <a:srgbClr val="000000"/>
                </a:solidFill>
              </a:rPr>
              <a:t>ventilation (HVAC) </a:t>
            </a:r>
            <a:r>
              <a:rPr lang="en-US" dirty="0" smtClean="0">
                <a:solidFill>
                  <a:srgbClr val="000000"/>
                </a:solidFill>
              </a:rPr>
              <a:t>vs. dilution </a:t>
            </a:r>
            <a:r>
              <a:rPr lang="en-US" dirty="0" smtClean="0">
                <a:solidFill>
                  <a:srgbClr val="000000"/>
                </a:solidFill>
              </a:rPr>
              <a:t>ventilation (control of contaminants)</a:t>
            </a:r>
          </a:p>
          <a:p>
            <a:pPr marL="457200" lvl="1" indent="0" eaLnBrk="1" hangingPunct="1"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dilution </a:t>
            </a:r>
            <a:r>
              <a:rPr lang="en-US" dirty="0" smtClean="0">
                <a:solidFill>
                  <a:srgbClr val="000000"/>
                </a:solidFill>
              </a:rPr>
              <a:t>ventilation is used where: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small quantities of contaminants released at uniform rates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sufficient distance from source to worker to allow for dilution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contaminants are low toxicity or fire hazard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no air-cleaning device is needed before exhaust discharge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no corrosion or other problems from diluted contaminants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Dilution Ventilation Systems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Natural </a:t>
            </a:r>
            <a:r>
              <a:rPr lang="en-US" dirty="0" smtClean="0">
                <a:solidFill>
                  <a:srgbClr val="000000"/>
                </a:solidFill>
              </a:rPr>
              <a:t>ventilation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no mechanical air mover is used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wind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temperature differences</a:t>
            </a:r>
          </a:p>
          <a:p>
            <a:pPr marL="457200" lvl="1" indent="0" eaLnBrk="1" hangingPunct="1"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Mechanical </a:t>
            </a:r>
            <a:r>
              <a:rPr lang="en-US" dirty="0" smtClean="0">
                <a:solidFill>
                  <a:srgbClr val="000000"/>
                </a:solidFill>
              </a:rPr>
              <a:t>ventilation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fans or mechanical ventilators are used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efficient, so long as adequate make-up air is provided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5344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Dilution System Design Considerations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Safety </a:t>
            </a:r>
            <a:r>
              <a:rPr lang="en-US" dirty="0" smtClean="0">
                <a:solidFill>
                  <a:srgbClr val="000000"/>
                </a:solidFill>
              </a:rPr>
              <a:t>factors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rates </a:t>
            </a:r>
            <a:r>
              <a:rPr lang="en-US" dirty="0" smtClean="0">
                <a:solidFill>
                  <a:srgbClr val="000000"/>
                </a:solidFill>
              </a:rPr>
              <a:t>for health protection or fire/explosion protection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assume complete mixing of contaminants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yield an airflow to keep contaminants at target concentrations</a:t>
            </a:r>
          </a:p>
          <a:p>
            <a:pPr lvl="2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K</a:t>
            </a:r>
            <a:r>
              <a:rPr lang="en-US" baseline="-25000" dirty="0" err="1" smtClean="0">
                <a:solidFill>
                  <a:srgbClr val="000000"/>
                </a:solidFill>
              </a:rPr>
              <a:t>factor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(safety airflow equations)</a:t>
            </a:r>
          </a:p>
          <a:p>
            <a:pPr lvl="2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baseline="-25000" dirty="0" err="1" smtClean="0">
                <a:solidFill>
                  <a:srgbClr val="000000"/>
                </a:solidFill>
              </a:rPr>
              <a:t>factor</a:t>
            </a:r>
            <a:r>
              <a:rPr lang="en-US" dirty="0" smtClean="0">
                <a:solidFill>
                  <a:srgbClr val="000000"/>
                </a:solidFill>
              </a:rPr>
              <a:t> (fire/explosion airflow equations)</a:t>
            </a:r>
          </a:p>
        </p:txBody>
      </p:sp>
    </p:spTree>
    <p:extLst>
      <p:ext uri="{BB962C8B-B14F-4D97-AF65-F5344CB8AC3E}">
        <p14:creationId xmlns:p14="http://schemas.microsoft.com/office/powerpoint/2010/main" val="36434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84582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Discharge Ventilation System Layout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Dilution systems work best when air is supplied from a fan-driven supply, with the air: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discharged </a:t>
            </a:r>
            <a:r>
              <a:rPr lang="en-US" dirty="0" smtClean="0">
                <a:solidFill>
                  <a:srgbClr val="000000"/>
                </a:solidFill>
              </a:rPr>
              <a:t>above or behind workers </a:t>
            </a:r>
            <a:r>
              <a:rPr lang="en-US" sz="2000" dirty="0" smtClean="0">
                <a:solidFill>
                  <a:srgbClr val="000000"/>
                </a:solidFill>
              </a:rPr>
              <a:t>(air moves past worker)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then over source of contaminants,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then toward exhaust fans that remove mixed air from room</a:t>
            </a:r>
          </a:p>
          <a:p>
            <a:pPr lvl="1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  <a:p>
            <a:pPr marL="548640" lvl="2" indent="0" eaLnBrk="1" hangingPunct="1">
              <a:buNone/>
              <a:defRPr/>
            </a:pPr>
            <a:r>
              <a:rPr lang="en-US" i="1" dirty="0" smtClean="0">
                <a:solidFill>
                  <a:srgbClr val="000000"/>
                </a:solidFill>
              </a:rPr>
              <a:t>Note</a:t>
            </a:r>
            <a:r>
              <a:rPr lang="en-US" dirty="0" smtClean="0">
                <a:solidFill>
                  <a:srgbClr val="000000"/>
                </a:solidFill>
              </a:rPr>
              <a:t>:  The air inlet and exhaust </a:t>
            </a:r>
            <a:r>
              <a:rPr lang="en-US" dirty="0" smtClean="0">
                <a:solidFill>
                  <a:srgbClr val="000000"/>
                </a:solidFill>
              </a:rPr>
              <a:t>fans should </a:t>
            </a:r>
            <a:r>
              <a:rPr lang="en-US" dirty="0" smtClean="0">
                <a:solidFill>
                  <a:srgbClr val="000000"/>
                </a:solidFill>
              </a:rPr>
              <a:t>move air from cleaner areas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     </a:t>
            </a:r>
            <a:r>
              <a:rPr lang="en-US" dirty="0" smtClean="0">
                <a:solidFill>
                  <a:srgbClr val="000000"/>
                </a:solidFill>
              </a:rPr>
              <a:t>to </a:t>
            </a:r>
            <a:r>
              <a:rPr lang="en-US" dirty="0" smtClean="0">
                <a:solidFill>
                  <a:srgbClr val="000000"/>
                </a:solidFill>
              </a:rPr>
              <a:t>dirtier areas.</a:t>
            </a:r>
          </a:p>
        </p:txBody>
      </p:sp>
    </p:spTree>
    <p:extLst>
      <p:ext uri="{BB962C8B-B14F-4D97-AF65-F5344CB8AC3E}">
        <p14:creationId xmlns:p14="http://schemas.microsoft.com/office/powerpoint/2010/main" val="36434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Calculating Dilution Airflow (safety)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The amount of dilution airflow (</a:t>
            </a:r>
            <a:r>
              <a:rPr lang="en-US" i="1" dirty="0" smtClean="0">
                <a:solidFill>
                  <a:srgbClr val="00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in </a:t>
            </a:r>
            <a:r>
              <a:rPr lang="en-US" i="1" dirty="0" smtClean="0">
                <a:solidFill>
                  <a:srgbClr val="000000"/>
                </a:solidFill>
              </a:rPr>
              <a:t>ft.</a:t>
            </a:r>
            <a:r>
              <a:rPr lang="en-US" i="1" baseline="30000" dirty="0" smtClean="0">
                <a:solidFill>
                  <a:srgbClr val="000000"/>
                </a:solidFill>
              </a:rPr>
              <a:t>3</a:t>
            </a:r>
            <a:r>
              <a:rPr lang="en-US" i="1" dirty="0" smtClean="0">
                <a:solidFill>
                  <a:srgbClr val="000000"/>
                </a:solidFill>
              </a:rPr>
              <a:t>/min.</a:t>
            </a:r>
            <a:r>
              <a:rPr lang="en-US" dirty="0" smtClean="0">
                <a:solidFill>
                  <a:srgbClr val="000000"/>
                </a:solidFill>
              </a:rPr>
              <a:t>) required depends on: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physical </a:t>
            </a:r>
            <a:r>
              <a:rPr lang="en-US" dirty="0" smtClean="0">
                <a:solidFill>
                  <a:srgbClr val="000000"/>
                </a:solidFill>
              </a:rPr>
              <a:t>properties of the contaminant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molecular weight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specific gravity (</a:t>
            </a:r>
            <a:r>
              <a:rPr lang="en-US" dirty="0" err="1" smtClean="0">
                <a:solidFill>
                  <a:srgbClr val="000000"/>
                </a:solidFill>
              </a:rPr>
              <a:t>sp</a:t>
            </a:r>
            <a:r>
              <a:rPr lang="en-US" dirty="0" smtClean="0">
                <a:solidFill>
                  <a:srgbClr val="000000"/>
                </a:solidFill>
              </a:rPr>
              <a:t> gr)</a:t>
            </a:r>
            <a:endParaRPr lang="en-US" dirty="0" smtClean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rate of contaminant release </a:t>
            </a:r>
            <a:r>
              <a:rPr lang="en-US" sz="2000" dirty="0" smtClean="0">
                <a:solidFill>
                  <a:srgbClr val="000000"/>
                </a:solidFill>
              </a:rPr>
              <a:t>(W in pints/min.)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target airborne concentration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</a:rPr>
              <a:t>L</a:t>
            </a:r>
            <a:r>
              <a:rPr lang="en-US" sz="2000" dirty="0" smtClean="0">
                <a:solidFill>
                  <a:srgbClr val="000000"/>
                </a:solidFill>
              </a:rPr>
              <a:t>—PEL </a:t>
            </a:r>
            <a:r>
              <a:rPr lang="en-US" sz="2000" dirty="0" smtClean="0">
                <a:solidFill>
                  <a:srgbClr val="000000"/>
                </a:solidFill>
              </a:rPr>
              <a:t>or TLV in ppm)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</a:rPr>
              <a:t>overall safety factor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i="1" dirty="0" err="1" smtClean="0">
                <a:solidFill>
                  <a:srgbClr val="000000"/>
                </a:solidFill>
              </a:rPr>
              <a:t>S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factor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factor</a:t>
            </a:r>
            <a:r>
              <a:rPr lang="en-US" dirty="0">
                <a:solidFill>
                  <a:srgbClr val="000000"/>
                </a:solidFill>
              </a:rPr>
              <a:t>—dimensionless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457200" lvl="1" indent="0" eaLnBrk="1" hangingPunct="1">
              <a:buNone/>
              <a:defRPr/>
            </a:pPr>
            <a:endParaRPr lang="en-US" sz="20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i="1" dirty="0" smtClean="0"/>
              <a:t>		Q</a:t>
            </a:r>
            <a:r>
              <a:rPr lang="en-US" sz="2000" dirty="0"/>
              <a:t> </a:t>
            </a:r>
            <a:r>
              <a:rPr lang="en-US" sz="2000" dirty="0" smtClean="0"/>
              <a:t> =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i="1" u="sng" dirty="0" smtClean="0"/>
              <a:t>403</a:t>
            </a:r>
            <a:r>
              <a:rPr lang="en-US" sz="2000" u="sng" dirty="0" smtClean="0"/>
              <a:t> </a:t>
            </a:r>
            <a:r>
              <a:rPr lang="en-US" sz="2000" u="sng" dirty="0" smtClean="0">
                <a:latin typeface="Times New Roman"/>
                <a:cs typeface="Times New Roman"/>
              </a:rPr>
              <a:t>×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sp</a:t>
            </a:r>
            <a:r>
              <a:rPr lang="en-US" sz="2000" u="sng" dirty="0" smtClean="0"/>
              <a:t> gr </a:t>
            </a:r>
            <a:r>
              <a:rPr lang="en-US" sz="2000" u="sng" dirty="0">
                <a:latin typeface="Times New Roman"/>
                <a:cs typeface="Times New Roman"/>
              </a:rPr>
              <a:t>×</a:t>
            </a:r>
            <a:r>
              <a:rPr lang="en-US" sz="2000" u="sng" dirty="0" smtClean="0"/>
              <a:t> </a:t>
            </a:r>
            <a:r>
              <a:rPr lang="en-US" sz="2000" i="1" u="sng" dirty="0"/>
              <a:t>W</a:t>
            </a:r>
            <a:r>
              <a:rPr lang="en-US" sz="2000" u="sng" dirty="0"/>
              <a:t> </a:t>
            </a:r>
            <a:r>
              <a:rPr lang="en-US" sz="2000" u="sng" dirty="0">
                <a:latin typeface="Times New Roman"/>
                <a:cs typeface="Times New Roman"/>
              </a:rPr>
              <a:t>×</a:t>
            </a:r>
            <a:r>
              <a:rPr lang="en-US" sz="2000" u="sng" dirty="0" smtClean="0"/>
              <a:t> </a:t>
            </a:r>
            <a:r>
              <a:rPr lang="en-US" sz="2000" i="1" u="sng" dirty="0" err="1"/>
              <a:t>K</a:t>
            </a:r>
            <a:r>
              <a:rPr lang="en-US" sz="2000" i="1" u="sng" baseline="-25000" dirty="0" err="1"/>
              <a:t>f</a:t>
            </a:r>
            <a:r>
              <a:rPr lang="en-US" sz="2000" u="sng" dirty="0"/>
              <a:t> </a:t>
            </a:r>
            <a:r>
              <a:rPr lang="en-US" sz="2000" u="sng" dirty="0">
                <a:latin typeface="Times New Roman"/>
                <a:cs typeface="Times New Roman"/>
              </a:rPr>
              <a:t>×</a:t>
            </a:r>
            <a:r>
              <a:rPr lang="en-US" sz="2000" u="sng" dirty="0" smtClean="0"/>
              <a:t> </a:t>
            </a:r>
            <a:r>
              <a:rPr lang="en-US" sz="2000" u="sng" dirty="0"/>
              <a:t>1,000,000</a:t>
            </a:r>
            <a:endParaRPr lang="en-US" sz="2000" dirty="0"/>
          </a:p>
          <a:p>
            <a:pPr marL="0" indent="0">
              <a:buNone/>
            </a:pPr>
            <a:r>
              <a:rPr lang="en-US" sz="2000" i="1" dirty="0"/>
              <a:t>			</a:t>
            </a:r>
            <a:r>
              <a:rPr lang="en-US" sz="2000" dirty="0"/>
              <a:t>	</a:t>
            </a:r>
            <a:r>
              <a:rPr lang="en-US" sz="2000" i="1" dirty="0" smtClean="0"/>
              <a:t>M</a:t>
            </a:r>
            <a:r>
              <a:rPr lang="en-US" sz="2000" dirty="0" smtClean="0"/>
              <a:t>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 smtClean="0"/>
              <a:t> </a:t>
            </a:r>
            <a:r>
              <a:rPr lang="en-US" sz="2000" i="1" dirty="0"/>
              <a:t>L</a:t>
            </a:r>
          </a:p>
          <a:p>
            <a:pPr lvl="1" eaLnBrk="1" hangingPunct="1">
              <a:defRPr/>
            </a:pPr>
            <a:endParaRPr lang="en-US" sz="20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Calculation Example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en-US" dirty="0" smtClean="0"/>
              <a:t>Cleaning operation uses methyl ethyl ketone (MEK) at rate of 2 pints per hour.</a:t>
            </a:r>
          </a:p>
          <a:p>
            <a:pPr marL="0" indent="0">
              <a:buNone/>
            </a:pPr>
            <a:endParaRPr lang="en-US" sz="1000" dirty="0"/>
          </a:p>
          <a:p>
            <a:pPr marL="914400" lvl="2" indent="0" eaLnBrk="1" hangingPunct="1">
              <a:lnSpc>
                <a:spcPct val="80000"/>
              </a:lnSpc>
              <a:buNone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Sp</a:t>
            </a:r>
            <a:r>
              <a:rPr lang="en-US" dirty="0" smtClean="0">
                <a:solidFill>
                  <a:srgbClr val="000000"/>
                </a:solidFill>
              </a:rPr>
              <a:t> gr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0.81</a:t>
            </a:r>
          </a:p>
          <a:p>
            <a:pPr marL="914400" lvl="2" indent="0" eaLnBrk="1" hangingPunct="1">
              <a:lnSpc>
                <a:spcPct val="80000"/>
              </a:lnSpc>
              <a:buNone/>
              <a:defRPr/>
            </a:pPr>
            <a:r>
              <a:rPr lang="en-US" i="1" dirty="0" smtClean="0">
                <a:solidFill>
                  <a:srgbClr val="000000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	= </a:t>
            </a:r>
            <a:r>
              <a:rPr lang="en-US" dirty="0" smtClean="0">
                <a:solidFill>
                  <a:srgbClr val="000000"/>
                </a:solidFill>
              </a:rPr>
              <a:t>0.033</a:t>
            </a:r>
          </a:p>
          <a:p>
            <a:pPr marL="914400" lvl="2" indent="0" eaLnBrk="1" hangingPunct="1">
              <a:lnSpc>
                <a:spcPct val="80000"/>
              </a:lnSpc>
              <a:buNone/>
              <a:defRPr/>
            </a:pPr>
            <a:r>
              <a:rPr lang="en-US" i="1" dirty="0" smtClean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	= 74</a:t>
            </a:r>
          </a:p>
          <a:p>
            <a:pPr marL="914400" lvl="2" indent="0" eaLnBrk="1" hangingPunct="1">
              <a:lnSpc>
                <a:spcPct val="80000"/>
              </a:lnSpc>
              <a:buNone/>
              <a:defRPr/>
            </a:pPr>
            <a:r>
              <a:rPr lang="en-US" i="1" dirty="0" smtClean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	= 20</a:t>
            </a:r>
          </a:p>
          <a:p>
            <a:pPr marL="914400" lvl="2" indent="0" eaLnBrk="1" hangingPunct="1">
              <a:lnSpc>
                <a:spcPct val="80000"/>
              </a:lnSpc>
              <a:buNone/>
              <a:defRPr/>
            </a:pPr>
            <a:r>
              <a:rPr lang="en-US" i="1" dirty="0" err="1" smtClean="0">
                <a:solidFill>
                  <a:srgbClr val="000000"/>
                </a:solidFill>
              </a:rPr>
              <a:t>K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	= 5</a:t>
            </a:r>
          </a:p>
          <a:p>
            <a:pPr marL="914400" lvl="2" indent="0" eaLnBrk="1" hangingPunct="1"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i="1" dirty="0"/>
              <a:t>		Q</a:t>
            </a:r>
            <a:r>
              <a:rPr lang="en-US" sz="2000" dirty="0"/>
              <a:t>  =  </a:t>
            </a:r>
            <a:r>
              <a:rPr lang="en-US" sz="2000" u="sng" dirty="0"/>
              <a:t>403 </a:t>
            </a:r>
            <a:r>
              <a:rPr lang="en-US" sz="2000" u="sng" dirty="0">
                <a:latin typeface="Times New Roman"/>
                <a:cs typeface="Times New Roman"/>
              </a:rPr>
              <a:t>×</a:t>
            </a:r>
            <a:r>
              <a:rPr lang="en-US" sz="2000" u="sng" dirty="0" smtClean="0"/>
              <a:t> </a:t>
            </a:r>
            <a:r>
              <a:rPr lang="en-US" sz="2000" u="sng" dirty="0" smtClean="0"/>
              <a:t>0.81 </a:t>
            </a:r>
            <a:r>
              <a:rPr lang="en-US" sz="2000" u="sng" dirty="0">
                <a:latin typeface="Times New Roman"/>
                <a:cs typeface="Times New Roman"/>
              </a:rPr>
              <a:t>×</a:t>
            </a:r>
            <a:r>
              <a:rPr lang="en-US" sz="2000" u="sng" dirty="0" smtClean="0"/>
              <a:t> </a:t>
            </a:r>
            <a:r>
              <a:rPr lang="en-US" sz="2000" u="sng" dirty="0" smtClean="0"/>
              <a:t>0.033 </a:t>
            </a:r>
            <a:r>
              <a:rPr lang="en-US" sz="2000" u="sng" dirty="0">
                <a:latin typeface="Times New Roman"/>
                <a:cs typeface="Times New Roman"/>
              </a:rPr>
              <a:t>×</a:t>
            </a:r>
            <a:r>
              <a:rPr lang="en-US" sz="2000" u="sng" dirty="0" smtClean="0"/>
              <a:t> </a:t>
            </a:r>
            <a:r>
              <a:rPr lang="en-US" sz="2000" u="sng" dirty="0" smtClean="0"/>
              <a:t>5 </a:t>
            </a:r>
            <a:r>
              <a:rPr lang="en-US" sz="2000" u="sng" dirty="0">
                <a:latin typeface="Times New Roman"/>
                <a:cs typeface="Times New Roman"/>
              </a:rPr>
              <a:t>×</a:t>
            </a:r>
            <a:r>
              <a:rPr lang="en-US" sz="2000" u="sng" dirty="0" smtClean="0"/>
              <a:t> </a:t>
            </a:r>
            <a:r>
              <a:rPr lang="en-US" sz="2000" u="sng" dirty="0"/>
              <a:t>1,000,000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			</a:t>
            </a:r>
            <a:r>
              <a:rPr lang="en-US" sz="2000" dirty="0" smtClean="0"/>
              <a:t>74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 smtClean="0"/>
              <a:t> </a:t>
            </a:r>
            <a:r>
              <a:rPr lang="en-US" sz="2000" dirty="0" smtClean="0"/>
              <a:t>20</a:t>
            </a:r>
            <a:endParaRPr lang="en-US" sz="2000" dirty="0"/>
          </a:p>
          <a:p>
            <a:pPr marL="0" indent="0">
              <a:buNone/>
            </a:pPr>
            <a:r>
              <a:rPr lang="en-US" sz="1000" i="1" dirty="0"/>
              <a:t>		</a:t>
            </a:r>
            <a:endParaRPr lang="en-US" sz="1000" i="1" dirty="0" smtClean="0"/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Q</a:t>
            </a:r>
            <a:r>
              <a:rPr lang="en-US" sz="2000" dirty="0" smtClean="0"/>
              <a:t>  </a:t>
            </a:r>
            <a:r>
              <a:rPr lang="en-US" sz="2000" dirty="0"/>
              <a:t>=  </a:t>
            </a:r>
            <a:r>
              <a:rPr lang="en-US" sz="2000" u="sng" dirty="0" smtClean="0"/>
              <a:t>53,860,950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		</a:t>
            </a:r>
            <a:r>
              <a:rPr lang="en-US" sz="2000" dirty="0" smtClean="0"/>
              <a:t>             1480</a:t>
            </a:r>
            <a:endParaRPr lang="en-US" sz="2000" dirty="0"/>
          </a:p>
          <a:p>
            <a:pPr marL="0" indent="0">
              <a:buNone/>
            </a:pPr>
            <a:r>
              <a:rPr lang="en-US" sz="1000" i="1" dirty="0"/>
              <a:t>		</a:t>
            </a:r>
            <a:endParaRPr lang="en-US" sz="1000" i="1" dirty="0" smtClean="0"/>
          </a:p>
          <a:p>
            <a:pPr marL="0" indent="0">
              <a:buNone/>
            </a:pPr>
            <a:r>
              <a:rPr lang="en-US" sz="2000" i="1" dirty="0"/>
              <a:t>	</a:t>
            </a:r>
            <a:r>
              <a:rPr lang="en-US" sz="2000" i="1" dirty="0" smtClean="0"/>
              <a:t>	Q</a:t>
            </a:r>
            <a:r>
              <a:rPr lang="en-US" sz="2000" dirty="0" smtClean="0"/>
              <a:t>  </a:t>
            </a:r>
            <a:r>
              <a:rPr lang="en-US" sz="2000" dirty="0"/>
              <a:t>=  </a:t>
            </a:r>
            <a:r>
              <a:rPr lang="en-US" sz="2000" dirty="0" smtClean="0"/>
              <a:t>36,393 ft.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/min.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98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5613"/>
            <a:ext cx="7924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Calculating Dilution Airflow </a:t>
            </a:r>
            <a:r>
              <a:rPr lang="en-US" dirty="0" smtClean="0">
                <a:cs typeface="+mj-cs"/>
              </a:rPr>
              <a:t>(Fire</a:t>
            </a:r>
            <a:r>
              <a:rPr lang="en-US" dirty="0" smtClean="0">
                <a:cs typeface="+mj-cs"/>
              </a:rPr>
              <a:t>)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The amount of dilution airflow (</a:t>
            </a:r>
            <a:r>
              <a:rPr lang="en-US" i="1" dirty="0" smtClean="0">
                <a:solidFill>
                  <a:srgbClr val="000000"/>
                </a:solidFill>
              </a:rPr>
              <a:t>Q</a:t>
            </a:r>
            <a:r>
              <a:rPr lang="en-US" dirty="0" smtClean="0">
                <a:solidFill>
                  <a:srgbClr val="000000"/>
                </a:solidFill>
              </a:rPr>
              <a:t> in </a:t>
            </a:r>
            <a:r>
              <a:rPr lang="en-US" i="1" dirty="0" smtClean="0">
                <a:solidFill>
                  <a:srgbClr val="000000"/>
                </a:solidFill>
              </a:rPr>
              <a:t>ft.</a:t>
            </a:r>
            <a:r>
              <a:rPr lang="en-US" i="1" baseline="30000" dirty="0" smtClean="0">
                <a:solidFill>
                  <a:srgbClr val="000000"/>
                </a:solidFill>
              </a:rPr>
              <a:t>3</a:t>
            </a:r>
            <a:r>
              <a:rPr lang="en-US" i="1" dirty="0" smtClean="0">
                <a:solidFill>
                  <a:srgbClr val="000000"/>
                </a:solidFill>
              </a:rPr>
              <a:t>/min.</a:t>
            </a:r>
            <a:r>
              <a:rPr lang="en-US" dirty="0" smtClean="0">
                <a:solidFill>
                  <a:srgbClr val="000000"/>
                </a:solidFill>
              </a:rPr>
              <a:t>) required depends on:</a:t>
            </a:r>
          </a:p>
          <a:p>
            <a:pPr marL="0" indent="0" eaLnBrk="1" hangingPunct="1">
              <a:buNone/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i="1" dirty="0"/>
              <a:t>		Q</a:t>
            </a:r>
            <a:r>
              <a:rPr lang="en-US" sz="2000" dirty="0"/>
              <a:t>  =  </a:t>
            </a:r>
            <a:r>
              <a:rPr lang="en-US" sz="2000" u="sng" dirty="0"/>
              <a:t>403 </a:t>
            </a:r>
            <a:r>
              <a:rPr lang="en-US" sz="2000" u="sng" dirty="0">
                <a:latin typeface="Times New Roman"/>
                <a:cs typeface="Times New Roman"/>
              </a:rPr>
              <a:t>×</a:t>
            </a:r>
            <a:r>
              <a:rPr lang="en-US" sz="2000" u="sng" dirty="0" smtClean="0"/>
              <a:t> </a:t>
            </a:r>
            <a:r>
              <a:rPr lang="en-US" sz="2000" u="sng" dirty="0"/>
              <a:t>sp.gr. </a:t>
            </a:r>
            <a:r>
              <a:rPr lang="en-US" sz="2000" u="sng" dirty="0">
                <a:latin typeface="Times New Roman"/>
                <a:cs typeface="Times New Roman"/>
              </a:rPr>
              <a:t>×</a:t>
            </a:r>
            <a:r>
              <a:rPr lang="en-US" sz="2000" u="sng" dirty="0" smtClean="0"/>
              <a:t> </a:t>
            </a:r>
            <a:r>
              <a:rPr lang="en-US" sz="2000" i="1" u="sng" dirty="0"/>
              <a:t>W</a:t>
            </a:r>
            <a:r>
              <a:rPr lang="en-US" sz="2000" u="sng" dirty="0"/>
              <a:t> </a:t>
            </a:r>
            <a:r>
              <a:rPr lang="en-US" sz="2000" u="sng" dirty="0">
                <a:latin typeface="Times New Roman"/>
                <a:cs typeface="Times New Roman"/>
              </a:rPr>
              <a:t>×</a:t>
            </a:r>
            <a:r>
              <a:rPr lang="en-US" sz="2000" u="sng" dirty="0" smtClean="0"/>
              <a:t> </a:t>
            </a:r>
            <a:r>
              <a:rPr lang="en-US" sz="2000" i="1" u="sng" dirty="0" err="1"/>
              <a:t>S</a:t>
            </a:r>
            <a:r>
              <a:rPr lang="en-US" sz="2000" i="1" u="sng" baseline="-25000" dirty="0" err="1"/>
              <a:t>f</a:t>
            </a:r>
            <a:r>
              <a:rPr lang="en-US" sz="2000" u="sng" dirty="0"/>
              <a:t> </a:t>
            </a:r>
            <a:r>
              <a:rPr lang="en-US" sz="2000" u="sng" dirty="0">
                <a:latin typeface="Times New Roman"/>
                <a:cs typeface="Times New Roman"/>
              </a:rPr>
              <a:t>×</a:t>
            </a:r>
            <a:r>
              <a:rPr lang="en-US" sz="2000" u="sng" dirty="0" smtClean="0"/>
              <a:t> </a:t>
            </a:r>
            <a:r>
              <a:rPr lang="en-US" sz="2000" u="sng" dirty="0"/>
              <a:t>100</a:t>
            </a:r>
          </a:p>
          <a:p>
            <a:pPr marL="0" indent="0">
              <a:buNone/>
            </a:pPr>
            <a:r>
              <a:rPr lang="en-US" sz="2000" i="1" dirty="0"/>
              <a:t>			</a:t>
            </a:r>
            <a:r>
              <a:rPr lang="en-US" sz="2000" i="1" dirty="0" smtClean="0"/>
              <a:t>      M</a:t>
            </a:r>
            <a:r>
              <a:rPr lang="en-US" sz="2000" dirty="0" smtClean="0"/>
              <a:t>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 smtClean="0"/>
              <a:t> </a:t>
            </a:r>
            <a:r>
              <a:rPr lang="en-US" sz="2000" i="1" dirty="0"/>
              <a:t>LEL</a:t>
            </a:r>
            <a:r>
              <a:rPr lang="en-US" sz="2000" dirty="0"/>
              <a:t> </a:t>
            </a:r>
            <a:r>
              <a:rPr lang="en-US" sz="2000" dirty="0">
                <a:latin typeface="Times New Roman"/>
                <a:cs typeface="Times New Roman"/>
              </a:rPr>
              <a:t>×</a:t>
            </a:r>
            <a:r>
              <a:rPr lang="en-US" sz="2000" dirty="0" smtClean="0"/>
              <a:t> </a:t>
            </a:r>
            <a:r>
              <a:rPr lang="en-US" sz="2000" dirty="0"/>
              <a:t>B</a:t>
            </a:r>
            <a:r>
              <a:rPr lang="en-US" sz="2000" i="1" dirty="0"/>
              <a:t> </a:t>
            </a:r>
            <a:endParaRPr lang="en-US" sz="2000" dirty="0"/>
          </a:p>
          <a:p>
            <a:pPr marL="0" indent="0" eaLnBrk="1" hangingPunct="1">
              <a:buNone/>
              <a:defRPr/>
            </a:pPr>
            <a:endParaRPr lang="en-US" sz="1000" dirty="0" smtClean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factor</a:t>
            </a:r>
            <a:endParaRPr lang="en-US" i="1" baseline="-25000" dirty="0" smtClean="0">
              <a:solidFill>
                <a:srgbClr val="000000"/>
              </a:solidFill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depends on percentage of LEL acceptable for safe conditions</a:t>
            </a:r>
            <a:endParaRPr lang="en-US" i="1" dirty="0" smtClean="0">
              <a:solidFill>
                <a:srgbClr val="000000"/>
              </a:solidFill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if concentration should not exceed 25% of LEL, </a:t>
            </a:r>
            <a:r>
              <a:rPr lang="en-US" i="1" dirty="0" err="1" smtClean="0">
                <a:solidFill>
                  <a:srgbClr val="000000"/>
                </a:solidFill>
              </a:rPr>
              <a:t>S</a:t>
            </a:r>
            <a:r>
              <a:rPr lang="en-US" i="1" baseline="-25000" dirty="0" err="1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 = 100 ÷ 25 = 4</a:t>
            </a:r>
            <a:endParaRPr lang="en-US" i="1" dirty="0" smtClean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r>
              <a:rPr lang="en-US" i="1" dirty="0" smtClean="0">
                <a:solidFill>
                  <a:srgbClr val="000000"/>
                </a:solidFill>
              </a:rPr>
              <a:t>B</a:t>
            </a:r>
            <a:endParaRPr lang="en-US" sz="2000" i="1" dirty="0" smtClean="0">
              <a:solidFill>
                <a:srgbClr val="000000"/>
              </a:solidFill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constant reflecting that the LEL decreases at elevated temperatures</a:t>
            </a:r>
            <a:endParaRPr lang="en-US" sz="1600" i="1" dirty="0" smtClean="0">
              <a:solidFill>
                <a:srgbClr val="000000"/>
              </a:solidFill>
            </a:endParaRPr>
          </a:p>
          <a:p>
            <a:pPr lvl="2" eaLnBrk="1" hangingPunct="1">
              <a:defRPr/>
            </a:pPr>
            <a:r>
              <a:rPr lang="en-US" i="1" dirty="0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 = 1.0 for temperatures ≤ 250</a:t>
            </a:r>
            <a:r>
              <a:rPr lang="en-US" i="1" dirty="0" smtClean="0">
                <a:solidFill>
                  <a:srgbClr val="000000"/>
                </a:solidFill>
              </a:rPr>
              <a:t>°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</a:p>
          <a:p>
            <a:pPr lvl="2" eaLnBrk="1" hangingPunct="1">
              <a:defRPr/>
            </a:pPr>
            <a:r>
              <a:rPr lang="en-US" i="1" dirty="0" smtClean="0">
                <a:solidFill>
                  <a:srgbClr val="000000"/>
                </a:solidFill>
              </a:rPr>
              <a:t>B</a:t>
            </a:r>
            <a:r>
              <a:rPr lang="en-US" dirty="0" smtClean="0">
                <a:solidFill>
                  <a:srgbClr val="000000"/>
                </a:solidFill>
              </a:rPr>
              <a:t> = 0.7 for temperatures &gt; 250</a:t>
            </a:r>
            <a:r>
              <a:rPr lang="en-US" i="1" dirty="0" smtClean="0">
                <a:solidFill>
                  <a:srgbClr val="000000"/>
                </a:solidFill>
              </a:rPr>
              <a:t>°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</a:p>
          <a:p>
            <a:pPr marL="457200" lvl="1" indent="0" eaLnBrk="1" hangingPunct="1">
              <a:buNone/>
              <a:defRPr/>
            </a:pPr>
            <a:endParaRPr lang="en-US" sz="2000" i="1" dirty="0">
              <a:solidFill>
                <a:srgbClr val="000000"/>
              </a:solidFill>
            </a:endParaRPr>
          </a:p>
          <a:p>
            <a:pPr lvl="1" eaLnBrk="1" hangingPunct="1">
              <a:defRPr/>
            </a:pPr>
            <a:endParaRPr lang="en-US" sz="20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AutoShap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848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Fans for Dilution Ventilation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Dilution systems may use either centrifugal or axial flow fans.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Three types of axial flow fans:</a:t>
            </a:r>
            <a:endParaRPr lang="en-US" dirty="0" smtClean="0">
              <a:solidFill>
                <a:srgbClr val="000000"/>
              </a:solidFill>
              <a:cs typeface="+mn-cs"/>
            </a:endParaRP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000000"/>
                </a:solidFill>
                <a:cs typeface="+mn-cs"/>
              </a:rPr>
              <a:t>propeller fans</a:t>
            </a:r>
          </a:p>
          <a:p>
            <a:pPr lvl="2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cs typeface="+mn-cs"/>
              </a:rPr>
              <a:t>tubeaxial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fans</a:t>
            </a:r>
          </a:p>
          <a:p>
            <a:pPr lvl="2" eaLnBrk="1" hangingPunct="1">
              <a:defRPr/>
            </a:pPr>
            <a:r>
              <a:rPr lang="en-US" dirty="0" err="1" smtClean="0">
                <a:solidFill>
                  <a:srgbClr val="000000"/>
                </a:solidFill>
                <a:cs typeface="+mn-cs"/>
              </a:rPr>
              <a:t>vaneaxial</a:t>
            </a:r>
            <a:r>
              <a:rPr lang="en-US" dirty="0" smtClean="0">
                <a:solidFill>
                  <a:srgbClr val="000000"/>
                </a:solidFill>
                <a:cs typeface="+mn-cs"/>
              </a:rPr>
              <a:t> fans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714750"/>
            <a:ext cx="259080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000500"/>
            <a:ext cx="1866900" cy="2028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000500"/>
            <a:ext cx="2692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CC680A97E1C40AF050045783C8667" ma:contentTypeVersion="0" ma:contentTypeDescription="Create a new document." ma:contentTypeScope="" ma:versionID="3812dd1121bf833e8deae658c465e2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856c988c67c08041d1f76481abc744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B061C5-7BAC-496C-BAB7-4345A47C8C1E}"/>
</file>

<file path=customXml/itemProps2.xml><?xml version="1.0" encoding="utf-8"?>
<ds:datastoreItem xmlns:ds="http://schemas.openxmlformats.org/officeDocument/2006/customXml" ds:itemID="{40C371CB-2025-41CD-AFC0-6036F1C41BDA}"/>
</file>

<file path=customXml/itemProps3.xml><?xml version="1.0" encoding="utf-8"?>
<ds:datastoreItem xmlns:ds="http://schemas.openxmlformats.org/officeDocument/2006/customXml" ds:itemID="{8E15F372-A199-4AC4-B45B-BB105E0BC405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43394</TotalTime>
  <Words>840</Words>
  <Application>Microsoft Office PowerPoint</Application>
  <PresentationFormat>On-screen Show (4:3)</PresentationFormat>
  <Paragraphs>163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Fundamentals of Industrial Hygiene 6th Edition  </vt:lpstr>
      <vt:lpstr>Introduction</vt:lpstr>
      <vt:lpstr>Dilution Ventilation Systems</vt:lpstr>
      <vt:lpstr>Dilution System Design Considerations</vt:lpstr>
      <vt:lpstr>Discharge Ventilation System Layout</vt:lpstr>
      <vt:lpstr>Calculating Dilution Airflow (safety)</vt:lpstr>
      <vt:lpstr>Calculation Example</vt:lpstr>
      <vt:lpstr>Calculating Dilution Airflow (Fire)</vt:lpstr>
      <vt:lpstr>Fans for Dilution Ventilation</vt:lpstr>
      <vt:lpstr>Dilution Ventilation of Temporary Workspaces</vt:lpstr>
      <vt:lpstr>Confined Space Ventilation</vt:lpstr>
      <vt:lpstr>Effective Ventilation Considerations</vt:lpstr>
      <vt:lpstr>Temporary Dilution Ventilation Equipment</vt:lpstr>
      <vt:lpstr>Typical Approach</vt:lpstr>
      <vt:lpstr>Typical Approach (cont.)</vt:lpstr>
      <vt:lpstr>Typical Approach (cont.)</vt:lpstr>
      <vt:lpstr>Typical Approach (cont.)</vt:lpstr>
    </vt:vector>
  </TitlesOfParts>
  <Company>John Wiley and Sons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Wiley &amp; Sons</dc:title>
  <dc:creator>Nicole Spiegel</dc:creator>
  <cp:lastModifiedBy>Deborah Meyer</cp:lastModifiedBy>
  <cp:revision>528</cp:revision>
  <dcterms:created xsi:type="dcterms:W3CDTF">2004-12-09T15:05:43Z</dcterms:created>
  <dcterms:modified xsi:type="dcterms:W3CDTF">2016-04-08T20:33:51Z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0x010100A87CC680A97E1C40AF050045783C8667</vt:lpwstr>
  </property>
</Properties>
</file>