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6" r:id="rId3"/>
    <p:sldId id="257" r:id="rId4"/>
    <p:sldId id="263" r:id="rId5"/>
    <p:sldId id="258" r:id="rId6"/>
    <p:sldId id="259" r:id="rId7"/>
    <p:sldId id="262" r:id="rId8"/>
    <p:sldId id="264" r:id="rId9"/>
    <p:sldId id="265" r:id="rId10"/>
    <p:sldId id="271" r:id="rId11"/>
    <p:sldId id="269" r:id="rId12"/>
    <p:sldId id="270"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C10"/>
    <a:srgbClr val="0C2E0C"/>
    <a:srgbClr val="006600"/>
    <a:srgbClr val="305E30"/>
    <a:srgbClr val="0D0B0B"/>
    <a:srgbClr val="9D8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05" autoAdjust="0"/>
  </p:normalViewPr>
  <p:slideViewPr>
    <p:cSldViewPr>
      <p:cViewPr varScale="1">
        <p:scale>
          <a:sx n="65" d="100"/>
          <a:sy n="65" d="100"/>
        </p:scale>
        <p:origin x="-163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8944B-40AE-4EDA-AEFC-AA5221DFE69B}"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n-US"/>
        </a:p>
      </dgm:t>
    </dgm:pt>
    <dgm:pt modelId="{C8547C74-0D33-4AF1-AAA2-B8E76D493EE8}">
      <dgm:prSet phldrT="[Text]"/>
      <dgm:spPr>
        <a:solidFill>
          <a:schemeClr val="accent1">
            <a:lumMod val="90000"/>
          </a:schemeClr>
        </a:solidFill>
        <a:effectLst>
          <a:outerShdw blurRad="50800" dist="38100" dir="2700000" algn="tl" rotWithShape="0">
            <a:prstClr val="black">
              <a:alpha val="40000"/>
            </a:prstClr>
          </a:outerShdw>
        </a:effectLst>
      </dgm:spPr>
      <dgm:t>
        <a:bodyPr/>
        <a:lstStyle/>
        <a:p>
          <a:r>
            <a:rPr lang="en-US" dirty="0" smtClean="0">
              <a:solidFill>
                <a:srgbClr val="103C10"/>
              </a:solidFill>
            </a:rPr>
            <a:t>Bloodborne &amp; Airborne Pathogens</a:t>
          </a:r>
          <a:endParaRPr lang="en-US" dirty="0">
            <a:solidFill>
              <a:srgbClr val="103C10"/>
            </a:solidFill>
          </a:endParaRPr>
        </a:p>
      </dgm:t>
    </dgm:pt>
    <dgm:pt modelId="{FFAB4E8E-3861-43E8-9ACD-99F81AD92E38}" type="parTrans" cxnId="{9FFF7E3C-CB1D-4B46-AB3C-E8F844ED3C80}">
      <dgm:prSet/>
      <dgm:spPr/>
      <dgm:t>
        <a:bodyPr/>
        <a:lstStyle/>
        <a:p>
          <a:endParaRPr lang="en-US"/>
        </a:p>
      </dgm:t>
    </dgm:pt>
    <dgm:pt modelId="{56FF4080-BF8A-4787-B439-28E547B33899}" type="sibTrans" cxnId="{9FFF7E3C-CB1D-4B46-AB3C-E8F844ED3C80}">
      <dgm:prSet/>
      <dgm:spPr/>
      <dgm:t>
        <a:bodyPr/>
        <a:lstStyle/>
        <a:p>
          <a:endParaRPr lang="en-US"/>
        </a:p>
      </dgm:t>
    </dgm:pt>
    <dgm:pt modelId="{2ABB8005-49E8-4636-921F-F2890AB15752}">
      <dgm:prSet phldrT="[Text]"/>
      <dgm:spPr>
        <a:solidFill>
          <a:schemeClr val="accent1">
            <a:lumMod val="90000"/>
          </a:schemeClr>
        </a:solidFill>
        <a:effectLst>
          <a:outerShdw blurRad="50800" dist="38100" dir="2700000" algn="tl" rotWithShape="0">
            <a:prstClr val="black">
              <a:alpha val="40000"/>
            </a:prstClr>
          </a:outerShdw>
        </a:effectLst>
      </dgm:spPr>
      <dgm:t>
        <a:bodyPr/>
        <a:lstStyle/>
        <a:p>
          <a:r>
            <a:rPr lang="en-US" dirty="0" smtClean="0">
              <a:solidFill>
                <a:srgbClr val="103C10"/>
              </a:solidFill>
            </a:rPr>
            <a:t>Sudden Cardiac Arrest and AEDs</a:t>
          </a:r>
          <a:endParaRPr lang="en-US" dirty="0">
            <a:solidFill>
              <a:srgbClr val="103C10"/>
            </a:solidFill>
          </a:endParaRPr>
        </a:p>
      </dgm:t>
    </dgm:pt>
    <dgm:pt modelId="{2906127A-17D6-44A9-9207-2BC7C24DDD85}" type="parTrans" cxnId="{D3D936A1-7163-44E2-AAED-BAF9FEFFFD6C}">
      <dgm:prSet/>
      <dgm:spPr/>
      <dgm:t>
        <a:bodyPr/>
        <a:lstStyle/>
        <a:p>
          <a:endParaRPr lang="en-US"/>
        </a:p>
      </dgm:t>
    </dgm:pt>
    <dgm:pt modelId="{14471CA2-B627-4324-9A95-54C1034773EB}" type="sibTrans" cxnId="{D3D936A1-7163-44E2-AAED-BAF9FEFFFD6C}">
      <dgm:prSet/>
      <dgm:spPr/>
      <dgm:t>
        <a:bodyPr/>
        <a:lstStyle/>
        <a:p>
          <a:endParaRPr lang="en-US"/>
        </a:p>
      </dgm:t>
    </dgm:pt>
    <dgm:pt modelId="{58B0DA9F-FF34-4DE5-8B50-3DFFA7FD4287}">
      <dgm:prSet phldrT="[Text]"/>
      <dgm:spPr>
        <a:solidFill>
          <a:schemeClr val="accent1">
            <a:lumMod val="90000"/>
          </a:schemeClr>
        </a:solidFill>
        <a:effectLst>
          <a:outerShdw blurRad="50800" dist="38100" dir="2700000" algn="tl" rotWithShape="0">
            <a:prstClr val="black">
              <a:alpha val="40000"/>
            </a:prstClr>
          </a:outerShdw>
        </a:effectLst>
      </dgm:spPr>
      <dgm:t>
        <a:bodyPr/>
        <a:lstStyle/>
        <a:p>
          <a:r>
            <a:rPr lang="en-US" dirty="0" smtClean="0">
              <a:solidFill>
                <a:srgbClr val="103C10"/>
              </a:solidFill>
            </a:rPr>
            <a:t>Know the Facts about Backs – Ergonomic Safety</a:t>
          </a:r>
          <a:endParaRPr lang="en-US" dirty="0">
            <a:solidFill>
              <a:srgbClr val="103C10"/>
            </a:solidFill>
          </a:endParaRPr>
        </a:p>
      </dgm:t>
    </dgm:pt>
    <dgm:pt modelId="{63EDA5EA-7B95-431C-BB94-70B9CC32FFA4}" type="parTrans" cxnId="{4AA647B9-48B2-421C-B5A1-4118B5DDE08A}">
      <dgm:prSet/>
      <dgm:spPr/>
      <dgm:t>
        <a:bodyPr/>
        <a:lstStyle/>
        <a:p>
          <a:endParaRPr lang="en-US"/>
        </a:p>
      </dgm:t>
    </dgm:pt>
    <dgm:pt modelId="{BD9E1B86-164B-42C9-BE9F-897446CC7F09}" type="sibTrans" cxnId="{4AA647B9-48B2-421C-B5A1-4118B5DDE08A}">
      <dgm:prSet/>
      <dgm:spPr/>
      <dgm:t>
        <a:bodyPr/>
        <a:lstStyle/>
        <a:p>
          <a:endParaRPr lang="en-US"/>
        </a:p>
      </dgm:t>
    </dgm:pt>
    <dgm:pt modelId="{FA2CD9E0-40B4-4EE0-8D78-9DC50F57F550}">
      <dgm:prSet phldrT="[Text]"/>
      <dgm:spPr>
        <a:solidFill>
          <a:schemeClr val="accent1">
            <a:lumMod val="90000"/>
          </a:schemeClr>
        </a:solidFill>
        <a:effectLst>
          <a:outerShdw blurRad="50800" dist="38100" dir="2700000" algn="tl" rotWithShape="0">
            <a:prstClr val="black">
              <a:alpha val="40000"/>
            </a:prstClr>
          </a:outerShdw>
        </a:effectLst>
      </dgm:spPr>
      <dgm:t>
        <a:bodyPr/>
        <a:lstStyle/>
        <a:p>
          <a:r>
            <a:rPr lang="en-US" dirty="0" smtClean="0">
              <a:solidFill>
                <a:srgbClr val="103C10"/>
              </a:solidFill>
            </a:rPr>
            <a:t>Hot Weather Safety</a:t>
          </a:r>
          <a:endParaRPr lang="en-US" dirty="0">
            <a:solidFill>
              <a:srgbClr val="103C10"/>
            </a:solidFill>
          </a:endParaRPr>
        </a:p>
      </dgm:t>
    </dgm:pt>
    <dgm:pt modelId="{155FC6FD-77FF-4D0D-A751-0E876B527AA0}" type="parTrans" cxnId="{B3EEFD8B-73E3-4374-8966-90E8A05393D6}">
      <dgm:prSet/>
      <dgm:spPr/>
      <dgm:t>
        <a:bodyPr/>
        <a:lstStyle/>
        <a:p>
          <a:endParaRPr lang="en-US"/>
        </a:p>
      </dgm:t>
    </dgm:pt>
    <dgm:pt modelId="{C5A3514D-73D9-4773-B418-5F1E65551938}" type="sibTrans" cxnId="{B3EEFD8B-73E3-4374-8966-90E8A05393D6}">
      <dgm:prSet/>
      <dgm:spPr/>
      <dgm:t>
        <a:bodyPr/>
        <a:lstStyle/>
        <a:p>
          <a:endParaRPr lang="en-US"/>
        </a:p>
      </dgm:t>
    </dgm:pt>
    <dgm:pt modelId="{13C01F33-A153-443E-B96F-71D78D7BD833}">
      <dgm:prSet phldrT="[Text]"/>
      <dgm:spPr>
        <a:solidFill>
          <a:schemeClr val="accent1">
            <a:lumMod val="90000"/>
          </a:schemeClr>
        </a:solidFill>
        <a:effectLst>
          <a:outerShdw blurRad="50800" dist="38100" dir="2700000" algn="tl" rotWithShape="0">
            <a:prstClr val="black">
              <a:alpha val="40000"/>
            </a:prstClr>
          </a:outerShdw>
        </a:effectLst>
      </dgm:spPr>
      <dgm:t>
        <a:bodyPr/>
        <a:lstStyle/>
        <a:p>
          <a:r>
            <a:rPr lang="en-US" dirty="0" smtClean="0">
              <a:solidFill>
                <a:srgbClr val="103C10"/>
              </a:solidFill>
            </a:rPr>
            <a:t>Cold Weather Safety</a:t>
          </a:r>
          <a:endParaRPr lang="en-US" dirty="0">
            <a:solidFill>
              <a:srgbClr val="103C10"/>
            </a:solidFill>
          </a:endParaRPr>
        </a:p>
      </dgm:t>
    </dgm:pt>
    <dgm:pt modelId="{1FC17EB7-7144-49AB-B513-B2ACCCA70707}" type="parTrans" cxnId="{EFD729DF-63A2-4CD9-84C1-511F9CED3509}">
      <dgm:prSet/>
      <dgm:spPr/>
      <dgm:t>
        <a:bodyPr/>
        <a:lstStyle/>
        <a:p>
          <a:endParaRPr lang="en-US"/>
        </a:p>
      </dgm:t>
    </dgm:pt>
    <dgm:pt modelId="{EC49B4EF-04EB-40F5-AC23-61E8F9D1D4D9}" type="sibTrans" cxnId="{EFD729DF-63A2-4CD9-84C1-511F9CED3509}">
      <dgm:prSet/>
      <dgm:spPr/>
      <dgm:t>
        <a:bodyPr/>
        <a:lstStyle/>
        <a:p>
          <a:endParaRPr lang="en-US"/>
        </a:p>
      </dgm:t>
    </dgm:pt>
    <dgm:pt modelId="{6CC8451E-A8FF-4D6E-A0D5-E14AADB46E45}">
      <dgm:prSet phldrT="[Text]"/>
      <dgm:spPr>
        <a:solidFill>
          <a:schemeClr val="accent1">
            <a:lumMod val="90000"/>
          </a:schemeClr>
        </a:solidFill>
        <a:effectLst>
          <a:outerShdw blurRad="50800" dist="38100" dir="2700000" algn="tl" rotWithShape="0">
            <a:prstClr val="black">
              <a:alpha val="40000"/>
            </a:prstClr>
          </a:outerShdw>
        </a:effectLst>
      </dgm:spPr>
      <dgm:t>
        <a:bodyPr/>
        <a:lstStyle/>
        <a:p>
          <a:r>
            <a:rPr lang="en-US" dirty="0" smtClean="0">
              <a:solidFill>
                <a:srgbClr val="103C10"/>
              </a:solidFill>
            </a:rPr>
            <a:t>Seizures</a:t>
          </a:r>
          <a:endParaRPr lang="en-US" dirty="0">
            <a:solidFill>
              <a:srgbClr val="103C10"/>
            </a:solidFill>
          </a:endParaRPr>
        </a:p>
      </dgm:t>
    </dgm:pt>
    <dgm:pt modelId="{B6B5AC1C-9CA4-470E-8FA6-BDBBD3503EE7}" type="parTrans" cxnId="{603B21F8-991D-46F4-A4D8-86D1AEAEE91A}">
      <dgm:prSet/>
      <dgm:spPr/>
      <dgm:t>
        <a:bodyPr/>
        <a:lstStyle/>
        <a:p>
          <a:endParaRPr lang="en-US"/>
        </a:p>
      </dgm:t>
    </dgm:pt>
    <dgm:pt modelId="{513342C3-5F50-460E-B846-64410F07A0A0}" type="sibTrans" cxnId="{603B21F8-991D-46F4-A4D8-86D1AEAEE91A}">
      <dgm:prSet/>
      <dgm:spPr/>
      <dgm:t>
        <a:bodyPr/>
        <a:lstStyle/>
        <a:p>
          <a:endParaRPr lang="en-US"/>
        </a:p>
      </dgm:t>
    </dgm:pt>
    <dgm:pt modelId="{292FDD5F-F0A4-4AF5-89B6-985114ECBC50}">
      <dgm:prSet phldrT="[Text]"/>
      <dgm:spPr>
        <a:solidFill>
          <a:schemeClr val="accent1">
            <a:lumMod val="90000"/>
          </a:schemeClr>
        </a:solidFill>
        <a:effectLst>
          <a:outerShdw blurRad="50800" dist="38100" dir="2700000" algn="tl" rotWithShape="0">
            <a:prstClr val="black">
              <a:alpha val="40000"/>
            </a:prstClr>
          </a:outerShdw>
        </a:effectLst>
      </dgm:spPr>
      <dgm:t>
        <a:bodyPr/>
        <a:lstStyle/>
        <a:p>
          <a:r>
            <a:rPr lang="en-US" dirty="0" smtClean="0">
              <a:solidFill>
                <a:srgbClr val="103C10"/>
              </a:solidFill>
            </a:rPr>
            <a:t>Employee Wellness</a:t>
          </a:r>
          <a:endParaRPr lang="en-US" dirty="0">
            <a:solidFill>
              <a:srgbClr val="103C10"/>
            </a:solidFill>
          </a:endParaRPr>
        </a:p>
      </dgm:t>
    </dgm:pt>
    <dgm:pt modelId="{CEAC7F75-38D4-4456-9446-0EF6F361B508}" type="parTrans" cxnId="{57D58456-7D60-4F84-85A2-19705C2FB735}">
      <dgm:prSet/>
      <dgm:spPr/>
      <dgm:t>
        <a:bodyPr/>
        <a:lstStyle/>
        <a:p>
          <a:endParaRPr lang="en-US"/>
        </a:p>
      </dgm:t>
    </dgm:pt>
    <dgm:pt modelId="{B0108DD6-5549-42C7-9F82-ED91CB084A44}" type="sibTrans" cxnId="{57D58456-7D60-4F84-85A2-19705C2FB735}">
      <dgm:prSet/>
      <dgm:spPr/>
      <dgm:t>
        <a:bodyPr/>
        <a:lstStyle/>
        <a:p>
          <a:endParaRPr lang="en-US"/>
        </a:p>
      </dgm:t>
    </dgm:pt>
    <dgm:pt modelId="{8FB5A0C8-8D3E-417C-AEB6-ADCB14C80D94}">
      <dgm:prSet phldrT="[Text]"/>
      <dgm:spPr>
        <a:solidFill>
          <a:schemeClr val="accent1">
            <a:lumMod val="90000"/>
          </a:schemeClr>
        </a:solidFill>
        <a:effectLst>
          <a:outerShdw blurRad="50800" dist="38100" dir="2700000" algn="tl" rotWithShape="0">
            <a:prstClr val="black">
              <a:alpha val="40000"/>
            </a:prstClr>
          </a:outerShdw>
        </a:effectLst>
      </dgm:spPr>
      <dgm:t>
        <a:bodyPr/>
        <a:lstStyle/>
        <a:p>
          <a:r>
            <a:rPr lang="en-US" dirty="0" smtClean="0">
              <a:solidFill>
                <a:srgbClr val="103C10"/>
              </a:solidFill>
            </a:rPr>
            <a:t>The Importance of Proper Sleep</a:t>
          </a:r>
          <a:endParaRPr lang="en-US" dirty="0">
            <a:solidFill>
              <a:srgbClr val="103C10"/>
            </a:solidFill>
          </a:endParaRPr>
        </a:p>
      </dgm:t>
    </dgm:pt>
    <dgm:pt modelId="{CEB2BF59-105D-4917-AA58-36599D159EB4}" type="parTrans" cxnId="{0C708F4F-BB54-40D6-A0BE-4A85A2D6B661}">
      <dgm:prSet/>
      <dgm:spPr/>
      <dgm:t>
        <a:bodyPr/>
        <a:lstStyle/>
        <a:p>
          <a:endParaRPr lang="en-US"/>
        </a:p>
      </dgm:t>
    </dgm:pt>
    <dgm:pt modelId="{EF7D294E-1A26-4741-8E2C-C69D49E05AB5}" type="sibTrans" cxnId="{0C708F4F-BB54-40D6-A0BE-4A85A2D6B661}">
      <dgm:prSet/>
      <dgm:spPr/>
      <dgm:t>
        <a:bodyPr/>
        <a:lstStyle/>
        <a:p>
          <a:endParaRPr lang="en-US"/>
        </a:p>
      </dgm:t>
    </dgm:pt>
    <dgm:pt modelId="{ECDBB2D5-85A0-45DB-9381-11AE1C71B7CB}">
      <dgm:prSet phldrT="[Text]"/>
      <dgm:spPr>
        <a:solidFill>
          <a:schemeClr val="accent1">
            <a:lumMod val="90000"/>
          </a:schemeClr>
        </a:solidFill>
        <a:effectLst>
          <a:outerShdw blurRad="50800" dist="38100" dir="2700000" algn="tl" rotWithShape="0">
            <a:prstClr val="black">
              <a:alpha val="40000"/>
            </a:prstClr>
          </a:outerShdw>
        </a:effectLst>
      </dgm:spPr>
      <dgm:t>
        <a:bodyPr/>
        <a:lstStyle/>
        <a:p>
          <a:r>
            <a:rPr lang="en-US" dirty="0" smtClean="0">
              <a:solidFill>
                <a:srgbClr val="103C10"/>
              </a:solidFill>
            </a:rPr>
            <a:t>Workplace Violence</a:t>
          </a:r>
          <a:endParaRPr lang="en-US" dirty="0">
            <a:solidFill>
              <a:srgbClr val="103C10"/>
            </a:solidFill>
          </a:endParaRPr>
        </a:p>
      </dgm:t>
    </dgm:pt>
    <dgm:pt modelId="{58B1C299-E8FC-4373-8C3A-B861163805CD}" type="parTrans" cxnId="{5E6342C6-32AD-419E-99B1-623CD2B0A3B2}">
      <dgm:prSet/>
      <dgm:spPr/>
      <dgm:t>
        <a:bodyPr/>
        <a:lstStyle/>
        <a:p>
          <a:endParaRPr lang="en-US"/>
        </a:p>
      </dgm:t>
    </dgm:pt>
    <dgm:pt modelId="{2C9EF5F6-1947-4532-885D-C73EE1FBAC72}" type="sibTrans" cxnId="{5E6342C6-32AD-419E-99B1-623CD2B0A3B2}">
      <dgm:prSet/>
      <dgm:spPr/>
      <dgm:t>
        <a:bodyPr/>
        <a:lstStyle/>
        <a:p>
          <a:endParaRPr lang="en-US"/>
        </a:p>
      </dgm:t>
    </dgm:pt>
    <dgm:pt modelId="{9B39FB31-CE25-4119-A0A9-6045FE2654A2}" type="pres">
      <dgm:prSet presAssocID="{D238944B-40AE-4EDA-AEFC-AA5221DFE69B}" presName="diagram" presStyleCnt="0">
        <dgm:presLayoutVars>
          <dgm:dir/>
          <dgm:resizeHandles val="exact"/>
        </dgm:presLayoutVars>
      </dgm:prSet>
      <dgm:spPr/>
      <dgm:t>
        <a:bodyPr/>
        <a:lstStyle/>
        <a:p>
          <a:endParaRPr lang="en-US"/>
        </a:p>
      </dgm:t>
    </dgm:pt>
    <dgm:pt modelId="{E9A93BF2-D8B3-4864-924C-A30C809E98C6}" type="pres">
      <dgm:prSet presAssocID="{C8547C74-0D33-4AF1-AAA2-B8E76D493EE8}" presName="node" presStyleLbl="node1" presStyleIdx="0" presStyleCnt="9">
        <dgm:presLayoutVars>
          <dgm:bulletEnabled val="1"/>
        </dgm:presLayoutVars>
      </dgm:prSet>
      <dgm:spPr/>
      <dgm:t>
        <a:bodyPr/>
        <a:lstStyle/>
        <a:p>
          <a:endParaRPr lang="en-US"/>
        </a:p>
      </dgm:t>
    </dgm:pt>
    <dgm:pt modelId="{0854039A-AD0F-46AC-88F4-90C808B06D7F}" type="pres">
      <dgm:prSet presAssocID="{56FF4080-BF8A-4787-B439-28E547B33899}" presName="sibTrans" presStyleCnt="0"/>
      <dgm:spPr/>
      <dgm:t>
        <a:bodyPr/>
        <a:lstStyle/>
        <a:p>
          <a:endParaRPr lang="en-US"/>
        </a:p>
      </dgm:t>
    </dgm:pt>
    <dgm:pt modelId="{BAC7CA06-AD41-4919-A60E-2F9B193BAEC6}" type="pres">
      <dgm:prSet presAssocID="{2ABB8005-49E8-4636-921F-F2890AB15752}" presName="node" presStyleLbl="node1" presStyleIdx="1" presStyleCnt="9">
        <dgm:presLayoutVars>
          <dgm:bulletEnabled val="1"/>
        </dgm:presLayoutVars>
      </dgm:prSet>
      <dgm:spPr/>
      <dgm:t>
        <a:bodyPr/>
        <a:lstStyle/>
        <a:p>
          <a:endParaRPr lang="en-US"/>
        </a:p>
      </dgm:t>
    </dgm:pt>
    <dgm:pt modelId="{B02B3BD1-4C35-4858-B127-8C244909E878}" type="pres">
      <dgm:prSet presAssocID="{14471CA2-B627-4324-9A95-54C1034773EB}" presName="sibTrans" presStyleCnt="0"/>
      <dgm:spPr/>
      <dgm:t>
        <a:bodyPr/>
        <a:lstStyle/>
        <a:p>
          <a:endParaRPr lang="en-US"/>
        </a:p>
      </dgm:t>
    </dgm:pt>
    <dgm:pt modelId="{96F914C4-BA52-428B-B111-F26CB0689430}" type="pres">
      <dgm:prSet presAssocID="{58B0DA9F-FF34-4DE5-8B50-3DFFA7FD4287}" presName="node" presStyleLbl="node1" presStyleIdx="2" presStyleCnt="9" custLinFactNeighborX="3299">
        <dgm:presLayoutVars>
          <dgm:bulletEnabled val="1"/>
        </dgm:presLayoutVars>
      </dgm:prSet>
      <dgm:spPr/>
      <dgm:t>
        <a:bodyPr/>
        <a:lstStyle/>
        <a:p>
          <a:endParaRPr lang="en-US"/>
        </a:p>
      </dgm:t>
    </dgm:pt>
    <dgm:pt modelId="{129A7DCF-60FD-4859-B56C-12AF093A7088}" type="pres">
      <dgm:prSet presAssocID="{BD9E1B86-164B-42C9-BE9F-897446CC7F09}" presName="sibTrans" presStyleCnt="0"/>
      <dgm:spPr/>
      <dgm:t>
        <a:bodyPr/>
        <a:lstStyle/>
        <a:p>
          <a:endParaRPr lang="en-US"/>
        </a:p>
      </dgm:t>
    </dgm:pt>
    <dgm:pt modelId="{A30030FA-8A73-4E86-A84C-BC43D958A586}" type="pres">
      <dgm:prSet presAssocID="{FA2CD9E0-40B4-4EE0-8D78-9DC50F57F550}" presName="node" presStyleLbl="node1" presStyleIdx="3" presStyleCnt="9" custLinFactNeighborX="-3299">
        <dgm:presLayoutVars>
          <dgm:bulletEnabled val="1"/>
        </dgm:presLayoutVars>
      </dgm:prSet>
      <dgm:spPr/>
      <dgm:t>
        <a:bodyPr/>
        <a:lstStyle/>
        <a:p>
          <a:endParaRPr lang="en-US"/>
        </a:p>
      </dgm:t>
    </dgm:pt>
    <dgm:pt modelId="{9B75AF05-E7F2-4CAC-AFC9-F8F04FB1E21C}" type="pres">
      <dgm:prSet presAssocID="{C5A3514D-73D9-4773-B418-5F1E65551938}" presName="sibTrans" presStyleCnt="0"/>
      <dgm:spPr/>
      <dgm:t>
        <a:bodyPr/>
        <a:lstStyle/>
        <a:p>
          <a:endParaRPr lang="en-US"/>
        </a:p>
      </dgm:t>
    </dgm:pt>
    <dgm:pt modelId="{88B70249-E51D-4D2E-966D-5FEF5F026EE8}" type="pres">
      <dgm:prSet presAssocID="{13C01F33-A153-443E-B96F-71D78D7BD833}" presName="node" presStyleLbl="node1" presStyleIdx="4" presStyleCnt="9">
        <dgm:presLayoutVars>
          <dgm:bulletEnabled val="1"/>
        </dgm:presLayoutVars>
      </dgm:prSet>
      <dgm:spPr/>
      <dgm:t>
        <a:bodyPr/>
        <a:lstStyle/>
        <a:p>
          <a:endParaRPr lang="en-US"/>
        </a:p>
      </dgm:t>
    </dgm:pt>
    <dgm:pt modelId="{B12CBEB8-A84F-49C7-9096-03A9414993CF}" type="pres">
      <dgm:prSet presAssocID="{EC49B4EF-04EB-40F5-AC23-61E8F9D1D4D9}" presName="sibTrans" presStyleCnt="0"/>
      <dgm:spPr/>
      <dgm:t>
        <a:bodyPr/>
        <a:lstStyle/>
        <a:p>
          <a:endParaRPr lang="en-US"/>
        </a:p>
      </dgm:t>
    </dgm:pt>
    <dgm:pt modelId="{14F26E6D-735B-4F58-84B2-0A73467E4118}" type="pres">
      <dgm:prSet presAssocID="{292FDD5F-F0A4-4AF5-89B6-985114ECBC50}" presName="node" presStyleLbl="node1" presStyleIdx="5" presStyleCnt="9">
        <dgm:presLayoutVars>
          <dgm:bulletEnabled val="1"/>
        </dgm:presLayoutVars>
      </dgm:prSet>
      <dgm:spPr/>
      <dgm:t>
        <a:bodyPr/>
        <a:lstStyle/>
        <a:p>
          <a:endParaRPr lang="en-US"/>
        </a:p>
      </dgm:t>
    </dgm:pt>
    <dgm:pt modelId="{C15F1B12-7011-45AE-A9C3-A8BAA55AE746}" type="pres">
      <dgm:prSet presAssocID="{B0108DD6-5549-42C7-9F82-ED91CB084A44}" presName="sibTrans" presStyleCnt="0"/>
      <dgm:spPr/>
      <dgm:t>
        <a:bodyPr/>
        <a:lstStyle/>
        <a:p>
          <a:endParaRPr lang="en-US"/>
        </a:p>
      </dgm:t>
    </dgm:pt>
    <dgm:pt modelId="{E189AD30-9F75-4477-B939-11AAC1AE0E8F}" type="pres">
      <dgm:prSet presAssocID="{6CC8451E-A8FF-4D6E-A0D5-E14AADB46E45}" presName="node" presStyleLbl="node1" presStyleIdx="6" presStyleCnt="9" custLinFactNeighborX="0">
        <dgm:presLayoutVars>
          <dgm:bulletEnabled val="1"/>
        </dgm:presLayoutVars>
      </dgm:prSet>
      <dgm:spPr/>
      <dgm:t>
        <a:bodyPr/>
        <a:lstStyle/>
        <a:p>
          <a:endParaRPr lang="en-US"/>
        </a:p>
      </dgm:t>
    </dgm:pt>
    <dgm:pt modelId="{7E97512E-95D5-4251-8764-50F213EDC846}" type="pres">
      <dgm:prSet presAssocID="{513342C3-5F50-460E-B846-64410F07A0A0}" presName="sibTrans" presStyleCnt="0"/>
      <dgm:spPr/>
      <dgm:t>
        <a:bodyPr/>
        <a:lstStyle/>
        <a:p>
          <a:endParaRPr lang="en-US"/>
        </a:p>
      </dgm:t>
    </dgm:pt>
    <dgm:pt modelId="{944BD464-A8DD-4622-BD41-08A4AD4DEE9D}" type="pres">
      <dgm:prSet presAssocID="{8FB5A0C8-8D3E-417C-AEB6-ADCB14C80D94}" presName="node" presStyleLbl="node1" presStyleIdx="7" presStyleCnt="9">
        <dgm:presLayoutVars>
          <dgm:bulletEnabled val="1"/>
        </dgm:presLayoutVars>
      </dgm:prSet>
      <dgm:spPr/>
      <dgm:t>
        <a:bodyPr/>
        <a:lstStyle/>
        <a:p>
          <a:endParaRPr lang="en-US"/>
        </a:p>
      </dgm:t>
    </dgm:pt>
    <dgm:pt modelId="{903EA6A6-471F-4B0A-B4AC-5EC13F705347}" type="pres">
      <dgm:prSet presAssocID="{EF7D294E-1A26-4741-8E2C-C69D49E05AB5}" presName="sibTrans" presStyleCnt="0"/>
      <dgm:spPr/>
      <dgm:t>
        <a:bodyPr/>
        <a:lstStyle/>
        <a:p>
          <a:endParaRPr lang="en-US"/>
        </a:p>
      </dgm:t>
    </dgm:pt>
    <dgm:pt modelId="{7456AE2D-71D1-4CFB-A0D5-2FE86E135FB4}" type="pres">
      <dgm:prSet presAssocID="{ECDBB2D5-85A0-45DB-9381-11AE1C71B7CB}" presName="node" presStyleLbl="node1" presStyleIdx="8" presStyleCnt="9">
        <dgm:presLayoutVars>
          <dgm:bulletEnabled val="1"/>
        </dgm:presLayoutVars>
      </dgm:prSet>
      <dgm:spPr/>
      <dgm:t>
        <a:bodyPr/>
        <a:lstStyle/>
        <a:p>
          <a:endParaRPr lang="en-US"/>
        </a:p>
      </dgm:t>
    </dgm:pt>
  </dgm:ptLst>
  <dgm:cxnLst>
    <dgm:cxn modelId="{8777DC8E-C6F6-463A-8CFC-2AE0BE74C890}" type="presOf" srcId="{6CC8451E-A8FF-4D6E-A0D5-E14AADB46E45}" destId="{E189AD30-9F75-4477-B939-11AAC1AE0E8F}" srcOrd="0" destOrd="0" presId="urn:microsoft.com/office/officeart/2005/8/layout/default"/>
    <dgm:cxn modelId="{0DFE48B3-6107-46FB-9C45-7C16DC2E83B1}" type="presOf" srcId="{8FB5A0C8-8D3E-417C-AEB6-ADCB14C80D94}" destId="{944BD464-A8DD-4622-BD41-08A4AD4DEE9D}" srcOrd="0" destOrd="0" presId="urn:microsoft.com/office/officeart/2005/8/layout/default"/>
    <dgm:cxn modelId="{F2F1D5F1-2BD1-4B2F-ADAB-9DA7611219FE}" type="presOf" srcId="{13C01F33-A153-443E-B96F-71D78D7BD833}" destId="{88B70249-E51D-4D2E-966D-5FEF5F026EE8}" srcOrd="0" destOrd="0" presId="urn:microsoft.com/office/officeart/2005/8/layout/default"/>
    <dgm:cxn modelId="{7F41BFC4-B0D7-488F-AE62-D4CBA31C1407}" type="presOf" srcId="{58B0DA9F-FF34-4DE5-8B50-3DFFA7FD4287}" destId="{96F914C4-BA52-428B-B111-F26CB0689430}" srcOrd="0" destOrd="0" presId="urn:microsoft.com/office/officeart/2005/8/layout/default"/>
    <dgm:cxn modelId="{09BD703E-DB5E-4FAD-85D9-1619AAAB5E66}" type="presOf" srcId="{ECDBB2D5-85A0-45DB-9381-11AE1C71B7CB}" destId="{7456AE2D-71D1-4CFB-A0D5-2FE86E135FB4}" srcOrd="0" destOrd="0" presId="urn:microsoft.com/office/officeart/2005/8/layout/default"/>
    <dgm:cxn modelId="{D3D936A1-7163-44E2-AAED-BAF9FEFFFD6C}" srcId="{D238944B-40AE-4EDA-AEFC-AA5221DFE69B}" destId="{2ABB8005-49E8-4636-921F-F2890AB15752}" srcOrd="1" destOrd="0" parTransId="{2906127A-17D6-44A9-9207-2BC7C24DDD85}" sibTransId="{14471CA2-B627-4324-9A95-54C1034773EB}"/>
    <dgm:cxn modelId="{13A3F7AE-4B9D-4EF9-8C5B-E2D65F31343E}" type="presOf" srcId="{2ABB8005-49E8-4636-921F-F2890AB15752}" destId="{BAC7CA06-AD41-4919-A60E-2F9B193BAEC6}" srcOrd="0" destOrd="0" presId="urn:microsoft.com/office/officeart/2005/8/layout/default"/>
    <dgm:cxn modelId="{5E6342C6-32AD-419E-99B1-623CD2B0A3B2}" srcId="{D238944B-40AE-4EDA-AEFC-AA5221DFE69B}" destId="{ECDBB2D5-85A0-45DB-9381-11AE1C71B7CB}" srcOrd="8" destOrd="0" parTransId="{58B1C299-E8FC-4373-8C3A-B861163805CD}" sibTransId="{2C9EF5F6-1947-4532-885D-C73EE1FBAC72}"/>
    <dgm:cxn modelId="{B3EEFD8B-73E3-4374-8966-90E8A05393D6}" srcId="{D238944B-40AE-4EDA-AEFC-AA5221DFE69B}" destId="{FA2CD9E0-40B4-4EE0-8D78-9DC50F57F550}" srcOrd="3" destOrd="0" parTransId="{155FC6FD-77FF-4D0D-A751-0E876B527AA0}" sibTransId="{C5A3514D-73D9-4773-B418-5F1E65551938}"/>
    <dgm:cxn modelId="{BDDB1D14-5981-42F5-A265-8BDC5DDF5321}" type="presOf" srcId="{292FDD5F-F0A4-4AF5-89B6-985114ECBC50}" destId="{14F26E6D-735B-4F58-84B2-0A73467E4118}" srcOrd="0" destOrd="0" presId="urn:microsoft.com/office/officeart/2005/8/layout/default"/>
    <dgm:cxn modelId="{B95E0AC2-C80B-4973-860D-5FA9D0509FCD}" type="presOf" srcId="{FA2CD9E0-40B4-4EE0-8D78-9DC50F57F550}" destId="{A30030FA-8A73-4E86-A84C-BC43D958A586}" srcOrd="0" destOrd="0" presId="urn:microsoft.com/office/officeart/2005/8/layout/default"/>
    <dgm:cxn modelId="{0C708F4F-BB54-40D6-A0BE-4A85A2D6B661}" srcId="{D238944B-40AE-4EDA-AEFC-AA5221DFE69B}" destId="{8FB5A0C8-8D3E-417C-AEB6-ADCB14C80D94}" srcOrd="7" destOrd="0" parTransId="{CEB2BF59-105D-4917-AA58-36599D159EB4}" sibTransId="{EF7D294E-1A26-4741-8E2C-C69D49E05AB5}"/>
    <dgm:cxn modelId="{27A2AAEE-ABAF-4A38-812E-2865E2DD9443}" type="presOf" srcId="{C8547C74-0D33-4AF1-AAA2-B8E76D493EE8}" destId="{E9A93BF2-D8B3-4864-924C-A30C809E98C6}" srcOrd="0" destOrd="0" presId="urn:microsoft.com/office/officeart/2005/8/layout/default"/>
    <dgm:cxn modelId="{1AA5728D-9A77-4512-9E6D-E32C723E1AE6}" type="presOf" srcId="{D238944B-40AE-4EDA-AEFC-AA5221DFE69B}" destId="{9B39FB31-CE25-4119-A0A9-6045FE2654A2}" srcOrd="0" destOrd="0" presId="urn:microsoft.com/office/officeart/2005/8/layout/default"/>
    <dgm:cxn modelId="{57D58456-7D60-4F84-85A2-19705C2FB735}" srcId="{D238944B-40AE-4EDA-AEFC-AA5221DFE69B}" destId="{292FDD5F-F0A4-4AF5-89B6-985114ECBC50}" srcOrd="5" destOrd="0" parTransId="{CEAC7F75-38D4-4456-9446-0EF6F361B508}" sibTransId="{B0108DD6-5549-42C7-9F82-ED91CB084A44}"/>
    <dgm:cxn modelId="{4AA647B9-48B2-421C-B5A1-4118B5DDE08A}" srcId="{D238944B-40AE-4EDA-AEFC-AA5221DFE69B}" destId="{58B0DA9F-FF34-4DE5-8B50-3DFFA7FD4287}" srcOrd="2" destOrd="0" parTransId="{63EDA5EA-7B95-431C-BB94-70B9CC32FFA4}" sibTransId="{BD9E1B86-164B-42C9-BE9F-897446CC7F09}"/>
    <dgm:cxn modelId="{9FFF7E3C-CB1D-4B46-AB3C-E8F844ED3C80}" srcId="{D238944B-40AE-4EDA-AEFC-AA5221DFE69B}" destId="{C8547C74-0D33-4AF1-AAA2-B8E76D493EE8}" srcOrd="0" destOrd="0" parTransId="{FFAB4E8E-3861-43E8-9ACD-99F81AD92E38}" sibTransId="{56FF4080-BF8A-4787-B439-28E547B33899}"/>
    <dgm:cxn modelId="{EFD729DF-63A2-4CD9-84C1-511F9CED3509}" srcId="{D238944B-40AE-4EDA-AEFC-AA5221DFE69B}" destId="{13C01F33-A153-443E-B96F-71D78D7BD833}" srcOrd="4" destOrd="0" parTransId="{1FC17EB7-7144-49AB-B513-B2ACCCA70707}" sibTransId="{EC49B4EF-04EB-40F5-AC23-61E8F9D1D4D9}"/>
    <dgm:cxn modelId="{603B21F8-991D-46F4-A4D8-86D1AEAEE91A}" srcId="{D238944B-40AE-4EDA-AEFC-AA5221DFE69B}" destId="{6CC8451E-A8FF-4D6E-A0D5-E14AADB46E45}" srcOrd="6" destOrd="0" parTransId="{B6B5AC1C-9CA4-470E-8FA6-BDBBD3503EE7}" sibTransId="{513342C3-5F50-460E-B846-64410F07A0A0}"/>
    <dgm:cxn modelId="{A9AE6CCA-6EE9-4191-B981-C0F7307DD6BB}" type="presParOf" srcId="{9B39FB31-CE25-4119-A0A9-6045FE2654A2}" destId="{E9A93BF2-D8B3-4864-924C-A30C809E98C6}" srcOrd="0" destOrd="0" presId="urn:microsoft.com/office/officeart/2005/8/layout/default"/>
    <dgm:cxn modelId="{EE65B877-90DE-4DAA-8D37-5322A6D09D08}" type="presParOf" srcId="{9B39FB31-CE25-4119-A0A9-6045FE2654A2}" destId="{0854039A-AD0F-46AC-88F4-90C808B06D7F}" srcOrd="1" destOrd="0" presId="urn:microsoft.com/office/officeart/2005/8/layout/default"/>
    <dgm:cxn modelId="{2548AD0F-34CA-419A-BE1A-4315D5F50625}" type="presParOf" srcId="{9B39FB31-CE25-4119-A0A9-6045FE2654A2}" destId="{BAC7CA06-AD41-4919-A60E-2F9B193BAEC6}" srcOrd="2" destOrd="0" presId="urn:microsoft.com/office/officeart/2005/8/layout/default"/>
    <dgm:cxn modelId="{6EF31A1A-BEF7-4C48-ADBE-2ABA865547F9}" type="presParOf" srcId="{9B39FB31-CE25-4119-A0A9-6045FE2654A2}" destId="{B02B3BD1-4C35-4858-B127-8C244909E878}" srcOrd="3" destOrd="0" presId="urn:microsoft.com/office/officeart/2005/8/layout/default"/>
    <dgm:cxn modelId="{46EDDC2D-82F3-4E1F-9444-1BF51677D923}" type="presParOf" srcId="{9B39FB31-CE25-4119-A0A9-6045FE2654A2}" destId="{96F914C4-BA52-428B-B111-F26CB0689430}" srcOrd="4" destOrd="0" presId="urn:microsoft.com/office/officeart/2005/8/layout/default"/>
    <dgm:cxn modelId="{3AB08C11-5B7A-4D5E-A465-3D460795F51A}" type="presParOf" srcId="{9B39FB31-CE25-4119-A0A9-6045FE2654A2}" destId="{129A7DCF-60FD-4859-B56C-12AF093A7088}" srcOrd="5" destOrd="0" presId="urn:microsoft.com/office/officeart/2005/8/layout/default"/>
    <dgm:cxn modelId="{4F16FE3D-F6A7-404F-8D33-ECA76CC8EE06}" type="presParOf" srcId="{9B39FB31-CE25-4119-A0A9-6045FE2654A2}" destId="{A30030FA-8A73-4E86-A84C-BC43D958A586}" srcOrd="6" destOrd="0" presId="urn:microsoft.com/office/officeart/2005/8/layout/default"/>
    <dgm:cxn modelId="{45D7CD20-17DB-4A69-87DB-D55BAF033366}" type="presParOf" srcId="{9B39FB31-CE25-4119-A0A9-6045FE2654A2}" destId="{9B75AF05-E7F2-4CAC-AFC9-F8F04FB1E21C}" srcOrd="7" destOrd="0" presId="urn:microsoft.com/office/officeart/2005/8/layout/default"/>
    <dgm:cxn modelId="{2CC851CB-AA71-4983-BAC0-F585625AC6A6}" type="presParOf" srcId="{9B39FB31-CE25-4119-A0A9-6045FE2654A2}" destId="{88B70249-E51D-4D2E-966D-5FEF5F026EE8}" srcOrd="8" destOrd="0" presId="urn:microsoft.com/office/officeart/2005/8/layout/default"/>
    <dgm:cxn modelId="{D38A829F-5E3B-42DB-AABF-242BFBA3147A}" type="presParOf" srcId="{9B39FB31-CE25-4119-A0A9-6045FE2654A2}" destId="{B12CBEB8-A84F-49C7-9096-03A9414993CF}" srcOrd="9" destOrd="0" presId="urn:microsoft.com/office/officeart/2005/8/layout/default"/>
    <dgm:cxn modelId="{EAFFDCF4-147E-4EE9-995E-CDEFEC4A941D}" type="presParOf" srcId="{9B39FB31-CE25-4119-A0A9-6045FE2654A2}" destId="{14F26E6D-735B-4F58-84B2-0A73467E4118}" srcOrd="10" destOrd="0" presId="urn:microsoft.com/office/officeart/2005/8/layout/default"/>
    <dgm:cxn modelId="{9A3CD551-3D4E-47E0-84B4-81A53AF798AD}" type="presParOf" srcId="{9B39FB31-CE25-4119-A0A9-6045FE2654A2}" destId="{C15F1B12-7011-45AE-A9C3-A8BAA55AE746}" srcOrd="11" destOrd="0" presId="urn:microsoft.com/office/officeart/2005/8/layout/default"/>
    <dgm:cxn modelId="{E9B36D0D-27BA-470B-B485-B1A9C8467A23}" type="presParOf" srcId="{9B39FB31-CE25-4119-A0A9-6045FE2654A2}" destId="{E189AD30-9F75-4477-B939-11AAC1AE0E8F}" srcOrd="12" destOrd="0" presId="urn:microsoft.com/office/officeart/2005/8/layout/default"/>
    <dgm:cxn modelId="{BF62B637-CD4D-4277-8C2C-DF3F1599941A}" type="presParOf" srcId="{9B39FB31-CE25-4119-A0A9-6045FE2654A2}" destId="{7E97512E-95D5-4251-8764-50F213EDC846}" srcOrd="13" destOrd="0" presId="urn:microsoft.com/office/officeart/2005/8/layout/default"/>
    <dgm:cxn modelId="{FF302CDF-686F-4CC2-A45D-DE8F0DEC541D}" type="presParOf" srcId="{9B39FB31-CE25-4119-A0A9-6045FE2654A2}" destId="{944BD464-A8DD-4622-BD41-08A4AD4DEE9D}" srcOrd="14" destOrd="0" presId="urn:microsoft.com/office/officeart/2005/8/layout/default"/>
    <dgm:cxn modelId="{64042953-9531-438C-AC16-21F9FDBCB348}" type="presParOf" srcId="{9B39FB31-CE25-4119-A0A9-6045FE2654A2}" destId="{903EA6A6-471F-4B0A-B4AC-5EC13F705347}" srcOrd="15" destOrd="0" presId="urn:microsoft.com/office/officeart/2005/8/layout/default"/>
    <dgm:cxn modelId="{93529529-5C31-4578-B09A-D39DB6FD436E}" type="presParOf" srcId="{9B39FB31-CE25-4119-A0A9-6045FE2654A2}" destId="{7456AE2D-71D1-4CFB-A0D5-2FE86E135FB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93BF2-D8B3-4864-924C-A30C809E98C6}">
      <dsp:nvSpPr>
        <dsp:cNvPr id="0" name=""/>
        <dsp:cNvSpPr/>
      </dsp:nvSpPr>
      <dsp:spPr>
        <a:xfrm>
          <a:off x="0" y="52387"/>
          <a:ext cx="2309812" cy="1385887"/>
        </a:xfrm>
        <a:prstGeom prst="rect">
          <a:avLst/>
        </a:prstGeom>
        <a:solidFill>
          <a:schemeClr val="accent1">
            <a:lumMod val="9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103C10"/>
              </a:solidFill>
            </a:rPr>
            <a:t>Bloodborne &amp; Airborne Pathogens</a:t>
          </a:r>
          <a:endParaRPr lang="en-US" sz="2300" kern="1200" dirty="0">
            <a:solidFill>
              <a:srgbClr val="103C10"/>
            </a:solidFill>
          </a:endParaRPr>
        </a:p>
      </dsp:txBody>
      <dsp:txXfrm>
        <a:off x="0" y="52387"/>
        <a:ext cx="2309812" cy="1385887"/>
      </dsp:txXfrm>
    </dsp:sp>
    <dsp:sp modelId="{BAC7CA06-AD41-4919-A60E-2F9B193BAEC6}">
      <dsp:nvSpPr>
        <dsp:cNvPr id="0" name=""/>
        <dsp:cNvSpPr/>
      </dsp:nvSpPr>
      <dsp:spPr>
        <a:xfrm>
          <a:off x="2540793" y="52387"/>
          <a:ext cx="2309812" cy="1385887"/>
        </a:xfrm>
        <a:prstGeom prst="rect">
          <a:avLst/>
        </a:prstGeom>
        <a:solidFill>
          <a:schemeClr val="accent1">
            <a:lumMod val="9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103C10"/>
              </a:solidFill>
            </a:rPr>
            <a:t>Sudden Cardiac Arrest and AEDs</a:t>
          </a:r>
          <a:endParaRPr lang="en-US" sz="2300" kern="1200" dirty="0">
            <a:solidFill>
              <a:srgbClr val="103C10"/>
            </a:solidFill>
          </a:endParaRPr>
        </a:p>
      </dsp:txBody>
      <dsp:txXfrm>
        <a:off x="2540793" y="52387"/>
        <a:ext cx="2309812" cy="1385887"/>
      </dsp:txXfrm>
    </dsp:sp>
    <dsp:sp modelId="{96F914C4-BA52-428B-B111-F26CB0689430}">
      <dsp:nvSpPr>
        <dsp:cNvPr id="0" name=""/>
        <dsp:cNvSpPr/>
      </dsp:nvSpPr>
      <dsp:spPr>
        <a:xfrm>
          <a:off x="5081587" y="52387"/>
          <a:ext cx="2309812" cy="1385887"/>
        </a:xfrm>
        <a:prstGeom prst="rect">
          <a:avLst/>
        </a:prstGeom>
        <a:solidFill>
          <a:schemeClr val="accent1">
            <a:lumMod val="9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103C10"/>
              </a:solidFill>
            </a:rPr>
            <a:t>Know the Facts about Backs – Ergonomic Safety</a:t>
          </a:r>
          <a:endParaRPr lang="en-US" sz="2300" kern="1200" dirty="0">
            <a:solidFill>
              <a:srgbClr val="103C10"/>
            </a:solidFill>
          </a:endParaRPr>
        </a:p>
      </dsp:txBody>
      <dsp:txXfrm>
        <a:off x="5081587" y="52387"/>
        <a:ext cx="2309812" cy="1385887"/>
      </dsp:txXfrm>
    </dsp:sp>
    <dsp:sp modelId="{A30030FA-8A73-4E86-A84C-BC43D958A586}">
      <dsp:nvSpPr>
        <dsp:cNvPr id="0" name=""/>
        <dsp:cNvSpPr/>
      </dsp:nvSpPr>
      <dsp:spPr>
        <a:xfrm>
          <a:off x="0" y="1669256"/>
          <a:ext cx="2309812" cy="1385887"/>
        </a:xfrm>
        <a:prstGeom prst="rect">
          <a:avLst/>
        </a:prstGeom>
        <a:solidFill>
          <a:schemeClr val="accent1">
            <a:lumMod val="9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103C10"/>
              </a:solidFill>
            </a:rPr>
            <a:t>Hot Weather Safety</a:t>
          </a:r>
          <a:endParaRPr lang="en-US" sz="2300" kern="1200" dirty="0">
            <a:solidFill>
              <a:srgbClr val="103C10"/>
            </a:solidFill>
          </a:endParaRPr>
        </a:p>
      </dsp:txBody>
      <dsp:txXfrm>
        <a:off x="0" y="1669256"/>
        <a:ext cx="2309812" cy="1385887"/>
      </dsp:txXfrm>
    </dsp:sp>
    <dsp:sp modelId="{88B70249-E51D-4D2E-966D-5FEF5F026EE8}">
      <dsp:nvSpPr>
        <dsp:cNvPr id="0" name=""/>
        <dsp:cNvSpPr/>
      </dsp:nvSpPr>
      <dsp:spPr>
        <a:xfrm>
          <a:off x="2540793" y="1669256"/>
          <a:ext cx="2309812" cy="1385887"/>
        </a:xfrm>
        <a:prstGeom prst="rect">
          <a:avLst/>
        </a:prstGeom>
        <a:solidFill>
          <a:schemeClr val="accent1">
            <a:lumMod val="9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103C10"/>
              </a:solidFill>
            </a:rPr>
            <a:t>Cold Weather Safety</a:t>
          </a:r>
          <a:endParaRPr lang="en-US" sz="2300" kern="1200" dirty="0">
            <a:solidFill>
              <a:srgbClr val="103C10"/>
            </a:solidFill>
          </a:endParaRPr>
        </a:p>
      </dsp:txBody>
      <dsp:txXfrm>
        <a:off x="2540793" y="1669256"/>
        <a:ext cx="2309812" cy="1385887"/>
      </dsp:txXfrm>
    </dsp:sp>
    <dsp:sp modelId="{14F26E6D-735B-4F58-84B2-0A73467E4118}">
      <dsp:nvSpPr>
        <dsp:cNvPr id="0" name=""/>
        <dsp:cNvSpPr/>
      </dsp:nvSpPr>
      <dsp:spPr>
        <a:xfrm>
          <a:off x="5081587" y="1669256"/>
          <a:ext cx="2309812" cy="1385887"/>
        </a:xfrm>
        <a:prstGeom prst="rect">
          <a:avLst/>
        </a:prstGeom>
        <a:solidFill>
          <a:schemeClr val="accent1">
            <a:lumMod val="9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103C10"/>
              </a:solidFill>
            </a:rPr>
            <a:t>Employee Wellness</a:t>
          </a:r>
          <a:endParaRPr lang="en-US" sz="2300" kern="1200" dirty="0">
            <a:solidFill>
              <a:srgbClr val="103C10"/>
            </a:solidFill>
          </a:endParaRPr>
        </a:p>
      </dsp:txBody>
      <dsp:txXfrm>
        <a:off x="5081587" y="1669256"/>
        <a:ext cx="2309812" cy="1385887"/>
      </dsp:txXfrm>
    </dsp:sp>
    <dsp:sp modelId="{E189AD30-9F75-4477-B939-11AAC1AE0E8F}">
      <dsp:nvSpPr>
        <dsp:cNvPr id="0" name=""/>
        <dsp:cNvSpPr/>
      </dsp:nvSpPr>
      <dsp:spPr>
        <a:xfrm>
          <a:off x="0" y="3286124"/>
          <a:ext cx="2309812" cy="1385887"/>
        </a:xfrm>
        <a:prstGeom prst="rect">
          <a:avLst/>
        </a:prstGeom>
        <a:solidFill>
          <a:schemeClr val="accent1">
            <a:lumMod val="9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103C10"/>
              </a:solidFill>
            </a:rPr>
            <a:t>Seizures</a:t>
          </a:r>
          <a:endParaRPr lang="en-US" sz="2300" kern="1200" dirty="0">
            <a:solidFill>
              <a:srgbClr val="103C10"/>
            </a:solidFill>
          </a:endParaRPr>
        </a:p>
      </dsp:txBody>
      <dsp:txXfrm>
        <a:off x="0" y="3286124"/>
        <a:ext cx="2309812" cy="1385887"/>
      </dsp:txXfrm>
    </dsp:sp>
    <dsp:sp modelId="{944BD464-A8DD-4622-BD41-08A4AD4DEE9D}">
      <dsp:nvSpPr>
        <dsp:cNvPr id="0" name=""/>
        <dsp:cNvSpPr/>
      </dsp:nvSpPr>
      <dsp:spPr>
        <a:xfrm>
          <a:off x="2540793" y="3286124"/>
          <a:ext cx="2309812" cy="1385887"/>
        </a:xfrm>
        <a:prstGeom prst="rect">
          <a:avLst/>
        </a:prstGeom>
        <a:solidFill>
          <a:schemeClr val="accent1">
            <a:lumMod val="9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103C10"/>
              </a:solidFill>
            </a:rPr>
            <a:t>The Importance of Proper Sleep</a:t>
          </a:r>
          <a:endParaRPr lang="en-US" sz="2300" kern="1200" dirty="0">
            <a:solidFill>
              <a:srgbClr val="103C10"/>
            </a:solidFill>
          </a:endParaRPr>
        </a:p>
      </dsp:txBody>
      <dsp:txXfrm>
        <a:off x="2540793" y="3286124"/>
        <a:ext cx="2309812" cy="1385887"/>
      </dsp:txXfrm>
    </dsp:sp>
    <dsp:sp modelId="{7456AE2D-71D1-4CFB-A0D5-2FE86E135FB4}">
      <dsp:nvSpPr>
        <dsp:cNvPr id="0" name=""/>
        <dsp:cNvSpPr/>
      </dsp:nvSpPr>
      <dsp:spPr>
        <a:xfrm>
          <a:off x="5081587" y="3286124"/>
          <a:ext cx="2309812" cy="1385887"/>
        </a:xfrm>
        <a:prstGeom prst="rect">
          <a:avLst/>
        </a:prstGeom>
        <a:solidFill>
          <a:schemeClr val="accent1">
            <a:lumMod val="9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103C10"/>
              </a:solidFill>
            </a:rPr>
            <a:t>Workplace Violence</a:t>
          </a:r>
          <a:endParaRPr lang="en-US" sz="2300" kern="1200" dirty="0">
            <a:solidFill>
              <a:srgbClr val="103C10"/>
            </a:solidFill>
          </a:endParaRPr>
        </a:p>
      </dsp:txBody>
      <dsp:txXfrm>
        <a:off x="5081587" y="3286124"/>
        <a:ext cx="2309812" cy="13858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5FC138-FD8F-4621-94BF-D0B114AC2B48}" type="datetimeFigureOut">
              <a:rPr lang="en-US" smtClean="0"/>
              <a:t>3/31/2016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FF4A83-3598-424A-9C26-3094308D3E8F}" type="slidenum">
              <a:rPr lang="en-US" smtClean="0"/>
              <a:t>‹#›</a:t>
            </a:fld>
            <a:endParaRPr lang="en-US" dirty="0"/>
          </a:p>
        </p:txBody>
      </p:sp>
    </p:spTree>
    <p:extLst>
      <p:ext uri="{BB962C8B-B14F-4D97-AF65-F5344CB8AC3E}">
        <p14:creationId xmlns:p14="http://schemas.microsoft.com/office/powerpoint/2010/main" val="176449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Managing Stress at Work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1</a:t>
            </a:fld>
            <a:endParaRPr lang="en-US" dirty="0"/>
          </a:p>
        </p:txBody>
      </p:sp>
    </p:spTree>
    <p:extLst>
      <p:ext uri="{BB962C8B-B14F-4D97-AF65-F5344CB8AC3E}">
        <p14:creationId xmlns:p14="http://schemas.microsoft.com/office/powerpoint/2010/main" val="401587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discussion:</a:t>
            </a:r>
          </a:p>
          <a:p>
            <a:endParaRPr lang="en-US" dirty="0" smtClean="0"/>
          </a:p>
          <a:p>
            <a:pPr marL="171450" indent="-171450">
              <a:buFont typeface="Arial" pitchFamily="34" charset="0"/>
              <a:buChar char="•"/>
            </a:pPr>
            <a:r>
              <a:rPr lang="en-US" dirty="0" smtClean="0"/>
              <a:t>Questions</a:t>
            </a:r>
          </a:p>
          <a:p>
            <a:pPr marL="171450" indent="-171450">
              <a:buFont typeface="Arial" pitchFamily="34" charset="0"/>
              <a:buChar char="•"/>
            </a:pPr>
            <a:endParaRPr lang="en-US" dirty="0" smtClean="0"/>
          </a:p>
          <a:p>
            <a:pPr marL="171450" indent="-171450">
              <a:buFont typeface="Arial" pitchFamily="34" charset="0"/>
              <a:buChar char="•"/>
            </a:pPr>
            <a:r>
              <a:rPr lang="en-US" dirty="0" smtClean="0"/>
              <a:t>Observations &amp; Concerns</a:t>
            </a:r>
          </a:p>
          <a:p>
            <a:pPr marL="171450" indent="-171450">
              <a:buFont typeface="Arial" pitchFamily="34" charset="0"/>
              <a:buChar char="•"/>
            </a:pPr>
            <a:endParaRPr lang="en-US" dirty="0" smtClean="0"/>
          </a:p>
          <a:p>
            <a:pPr marL="171450" indent="-171450">
              <a:buFont typeface="Arial" pitchFamily="34" charset="0"/>
              <a:buChar char="•"/>
            </a:pPr>
            <a:r>
              <a:rPr lang="en-US" dirty="0" smtClean="0"/>
              <a:t>Safety</a:t>
            </a:r>
            <a:r>
              <a:rPr lang="en-US" baseline="0" dirty="0" smtClean="0"/>
              <a:t> Action Plan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10</a:t>
            </a:fld>
            <a:endParaRPr lang="en-US" dirty="0"/>
          </a:p>
        </p:txBody>
      </p:sp>
    </p:spTree>
    <p:extLst>
      <p:ext uri="{BB962C8B-B14F-4D97-AF65-F5344CB8AC3E}">
        <p14:creationId xmlns:p14="http://schemas.microsoft.com/office/powerpoint/2010/main" val="2291133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additional 5-Minute</a:t>
            </a:r>
            <a:r>
              <a:rPr lang="en-US" baseline="0" dirty="0" smtClean="0"/>
              <a:t> Safety Talks you may be interested in. </a:t>
            </a:r>
          </a:p>
          <a:p>
            <a:r>
              <a:rPr lang="en-US" baseline="0" dirty="0" smtClean="0"/>
              <a:t>These resources can be found at nsc.org/members along with webinars, posters, checklists, an audio library and much more.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11</a:t>
            </a:fld>
            <a:endParaRPr lang="en-US" dirty="0"/>
          </a:p>
        </p:txBody>
      </p:sp>
    </p:spTree>
    <p:extLst>
      <p:ext uri="{BB962C8B-B14F-4D97-AF65-F5344CB8AC3E}">
        <p14:creationId xmlns:p14="http://schemas.microsoft.com/office/powerpoint/2010/main" val="8683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While many of us need a certain level of stress to achieve peak performance, too much stress can take its toll, increasing the risk of job burnout, anxiety, depression, insomnia, hypertension and frequent illnesses. The more an organization can do to reduce stress on the job – and the more individuals can do to better manage the stress in their lives – the more productive the workplace will be. </a:t>
            </a:r>
            <a:endParaRPr lang="en-US" dirty="0" smtClean="0"/>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2</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There are many contributors to employee stress. Supervisors, in particular, are faced with numerous challenges, including: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Downsizing or reorganization, often involving low morale and an unstable work environment </a:t>
            </a:r>
          </a:p>
          <a:p>
            <a:r>
              <a:rPr lang="en-US" sz="1200" b="0" i="0" u="none" strike="noStrike" kern="1200" baseline="0" dirty="0" smtClean="0">
                <a:solidFill>
                  <a:schemeClr val="tx1"/>
                </a:solidFill>
                <a:latin typeface="+mn-lt"/>
                <a:ea typeface="+mn-ea"/>
                <a:cs typeface="+mn-cs"/>
              </a:rPr>
              <a:t>• Large workloads, high performance demands and long work hours </a:t>
            </a:r>
          </a:p>
          <a:p>
            <a:r>
              <a:rPr lang="en-US" sz="1200" b="0" i="0" u="none" strike="noStrike" kern="1200" baseline="0" dirty="0" smtClean="0">
                <a:solidFill>
                  <a:schemeClr val="tx1"/>
                </a:solidFill>
                <a:latin typeface="+mn-lt"/>
                <a:ea typeface="+mn-ea"/>
                <a:cs typeface="+mn-cs"/>
              </a:rPr>
              <a:t>• 24/7 technology – e-mail, cell phones and wireless devices - which make it difficult to separate work from home </a:t>
            </a:r>
          </a:p>
          <a:p>
            <a:r>
              <a:rPr lang="en-US" sz="1200" b="0" i="0" u="none" strike="noStrike" kern="1200" baseline="0" dirty="0" smtClean="0">
                <a:solidFill>
                  <a:schemeClr val="tx1"/>
                </a:solidFill>
                <a:latin typeface="+mn-lt"/>
                <a:ea typeface="+mn-ea"/>
                <a:cs typeface="+mn-cs"/>
              </a:rPr>
              <a:t>• Work/life obligations, especially in instances where there are two-career families, single-parent households and elder care responsibilities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Health related concerns</a:t>
            </a:r>
          </a:p>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3</a:t>
            </a:fld>
            <a:endParaRPr lang="en-US" dirty="0"/>
          </a:p>
        </p:txBody>
      </p:sp>
    </p:spTree>
    <p:extLst>
      <p:ext uri="{BB962C8B-B14F-4D97-AF65-F5344CB8AC3E}">
        <p14:creationId xmlns:p14="http://schemas.microsoft.com/office/powerpoint/2010/main" val="361637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We can help create a less stressful work environment by applying the following practices: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Allowing workers to have some control over their schedules </a:t>
            </a:r>
          </a:p>
          <a:p>
            <a:r>
              <a:rPr lang="en-US" sz="1200" b="0" i="0" u="none" strike="noStrike" kern="1200" baseline="0" dirty="0" smtClean="0">
                <a:solidFill>
                  <a:schemeClr val="tx1"/>
                </a:solidFill>
                <a:latin typeface="+mn-lt"/>
                <a:ea typeface="+mn-ea"/>
                <a:cs typeface="+mn-cs"/>
              </a:rPr>
              <a:t>• Include their input in decision making </a:t>
            </a:r>
          </a:p>
          <a:p>
            <a:r>
              <a:rPr lang="en-US" sz="1200" b="0" i="0" u="none" strike="noStrike" kern="1200" baseline="0" dirty="0" smtClean="0">
                <a:solidFill>
                  <a:schemeClr val="tx1"/>
                </a:solidFill>
                <a:latin typeface="+mn-lt"/>
                <a:ea typeface="+mn-ea"/>
                <a:cs typeface="+mn-cs"/>
              </a:rPr>
              <a:t>• Balance responsibility with the authority necessary to complete the task </a:t>
            </a:r>
          </a:p>
          <a:p>
            <a:r>
              <a:rPr lang="en-US" sz="1200" b="0" i="0" u="none" strike="noStrike" kern="1200" baseline="0" dirty="0" smtClean="0">
                <a:solidFill>
                  <a:schemeClr val="tx1"/>
                </a:solidFill>
                <a:latin typeface="+mn-lt"/>
                <a:ea typeface="+mn-ea"/>
                <a:cs typeface="+mn-cs"/>
              </a:rPr>
              <a:t>• Set reasonable limits and timelines </a:t>
            </a:r>
          </a:p>
          <a:p>
            <a:r>
              <a:rPr lang="en-US" sz="1200" b="0" i="0" u="none" strike="noStrike" kern="1200" baseline="0" dirty="0" smtClean="0">
                <a:solidFill>
                  <a:schemeClr val="tx1"/>
                </a:solidFill>
                <a:latin typeface="+mn-lt"/>
                <a:ea typeface="+mn-ea"/>
                <a:cs typeface="+mn-cs"/>
              </a:rPr>
              <a:t>• Remember to recognize a job well done </a:t>
            </a:r>
          </a:p>
          <a:p>
            <a:r>
              <a:rPr lang="en-US" sz="1200" b="0" i="0" u="none" strike="noStrike" kern="1200" baseline="0" dirty="0" smtClean="0">
                <a:solidFill>
                  <a:schemeClr val="tx1"/>
                </a:solidFill>
                <a:latin typeface="+mn-lt"/>
                <a:ea typeface="+mn-ea"/>
                <a:cs typeface="+mn-cs"/>
              </a:rPr>
              <a:t>• Provide resources to help balance work/home issues, such as on-site/ near-site child care or elder care and Employee Assistance Programs </a:t>
            </a:r>
          </a:p>
          <a:p>
            <a:r>
              <a:rPr lang="en-US" sz="1200" b="0" i="0" u="none" strike="noStrike" kern="1200" baseline="0" dirty="0" smtClean="0">
                <a:solidFill>
                  <a:schemeClr val="tx1"/>
                </a:solidFill>
                <a:latin typeface="+mn-lt"/>
                <a:ea typeface="+mn-ea"/>
                <a:cs typeface="+mn-cs"/>
              </a:rPr>
              <a:t>• Continually review policies, processes, and methods of organizing and distributing work; make sure they are fair and effective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4</a:t>
            </a:fld>
            <a:endParaRPr lang="en-US" dirty="0"/>
          </a:p>
        </p:txBody>
      </p:sp>
    </p:spTree>
    <p:extLst>
      <p:ext uri="{BB962C8B-B14F-4D97-AF65-F5344CB8AC3E}">
        <p14:creationId xmlns:p14="http://schemas.microsoft.com/office/powerpoint/2010/main" val="26331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Employees can better manage workplace stress by implementing the following: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Eat a balanced and nutritious diet starting with breakfast, and get a good night’s sleep </a:t>
            </a:r>
          </a:p>
          <a:p>
            <a:r>
              <a:rPr lang="en-US" sz="1200" b="0" i="0" u="none" strike="noStrike" kern="1200" baseline="0" dirty="0" smtClean="0">
                <a:solidFill>
                  <a:schemeClr val="tx1"/>
                </a:solidFill>
                <a:latin typeface="+mn-lt"/>
                <a:ea typeface="+mn-ea"/>
                <a:cs typeface="+mn-cs"/>
              </a:rPr>
              <a:t>• Volunteer time and services; doing something for others can help a person forget their own problems and increase self-esteem </a:t>
            </a:r>
          </a:p>
          <a:p>
            <a:r>
              <a:rPr lang="en-US" sz="1200" b="0" i="0" u="none" strike="noStrike" kern="1200" baseline="0" dirty="0" smtClean="0">
                <a:solidFill>
                  <a:schemeClr val="tx1"/>
                </a:solidFill>
                <a:latin typeface="+mn-lt"/>
                <a:ea typeface="+mn-ea"/>
                <a:cs typeface="+mn-cs"/>
              </a:rPr>
              <a:t>• Seek professional help; use employee assistance programs or participate in special therapy that can teach ways to better manage the problems that are causing stress </a:t>
            </a:r>
          </a:p>
          <a:p>
            <a:r>
              <a:rPr lang="en-US" sz="1200" b="0" i="0" u="none" strike="noStrike" kern="1200" baseline="0" dirty="0" smtClean="0">
                <a:solidFill>
                  <a:schemeClr val="tx1"/>
                </a:solidFill>
                <a:latin typeface="+mn-lt"/>
                <a:ea typeface="+mn-ea"/>
                <a:cs typeface="+mn-cs"/>
              </a:rPr>
              <a:t>• Keep moving – studies show that exercising for 30 minutes a day reduces stress </a:t>
            </a:r>
          </a:p>
          <a:p>
            <a:r>
              <a:rPr lang="en-US" sz="1200" b="0" i="0" u="none" strike="noStrike" kern="1200" baseline="0" dirty="0" smtClean="0">
                <a:solidFill>
                  <a:schemeClr val="tx1"/>
                </a:solidFill>
                <a:latin typeface="+mn-lt"/>
                <a:ea typeface="+mn-ea"/>
                <a:cs typeface="+mn-cs"/>
              </a:rPr>
              <a:t>• Learn to express your feelings – you don’t have to face problems alone </a:t>
            </a:r>
          </a:p>
          <a:p>
            <a:r>
              <a:rPr lang="en-US" sz="1200" b="0" i="0" u="none" strike="noStrike" kern="1200" baseline="0" dirty="0" smtClean="0">
                <a:solidFill>
                  <a:schemeClr val="tx1"/>
                </a:solidFill>
                <a:latin typeface="+mn-lt"/>
                <a:ea typeface="+mn-ea"/>
                <a:cs typeface="+mn-cs"/>
              </a:rPr>
              <a:t>• Determine the source of the stress. If it can’t be removed from your life, learn to cope by developing a systematic and rational way of thinking through the situation and taking control by figuring out options to better handle the problem. </a:t>
            </a:r>
          </a:p>
        </p:txBody>
      </p:sp>
      <p:sp>
        <p:nvSpPr>
          <p:cNvPr id="4" name="Slide Number Placeholder 3"/>
          <p:cNvSpPr>
            <a:spLocks noGrp="1"/>
          </p:cNvSpPr>
          <p:nvPr>
            <p:ph type="sldNum" sz="quarter" idx="10"/>
          </p:nvPr>
        </p:nvSpPr>
        <p:spPr/>
        <p:txBody>
          <a:bodyPr/>
          <a:lstStyle/>
          <a:p>
            <a:fld id="{C3FF4A83-3598-424A-9C26-3094308D3E8F}" type="slidenum">
              <a:rPr lang="en-US" smtClean="0"/>
              <a:t>5</a:t>
            </a:fld>
            <a:endParaRPr lang="en-US" dirty="0"/>
          </a:p>
        </p:txBody>
      </p:sp>
    </p:spTree>
    <p:extLst>
      <p:ext uri="{BB962C8B-B14F-4D97-AF65-F5344CB8AC3E}">
        <p14:creationId xmlns:p14="http://schemas.microsoft.com/office/powerpoint/2010/main" val="384776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 will never completely remove stress from your life, but identifying and managing stressors can help you maintain a positive and healthy lifestyle. </a:t>
            </a:r>
            <a:endParaRPr lang="en-US" dirty="0" smtClean="0"/>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6</a:t>
            </a:fld>
            <a:endParaRPr lang="en-US" dirty="0"/>
          </a:p>
        </p:txBody>
      </p:sp>
    </p:spTree>
    <p:extLst>
      <p:ext uri="{BB962C8B-B14F-4D97-AF65-F5344CB8AC3E}">
        <p14:creationId xmlns:p14="http://schemas.microsoft.com/office/powerpoint/2010/main" val="323637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Poster </a:t>
            </a:r>
          </a:p>
          <a:p>
            <a:pPr algn="l"/>
            <a:r>
              <a:rPr lang="en-US" sz="1200" b="1" dirty="0" smtClean="0"/>
              <a:t>Little decisions. Big impact. </a:t>
            </a:r>
          </a:p>
          <a:p>
            <a:pPr algn="l"/>
            <a:endParaRPr lang="en-US" sz="800" b="1" dirty="0" smtClean="0"/>
          </a:p>
          <a:p>
            <a:pPr algn="l"/>
            <a:r>
              <a:rPr lang="en-US" sz="1200" i="1" dirty="0" smtClean="0"/>
              <a:t>Hang this poster in high traffic areas to remind </a:t>
            </a:r>
          </a:p>
          <a:p>
            <a:pPr algn="l"/>
            <a:r>
              <a:rPr lang="en-US" sz="1200" i="1" dirty="0" smtClean="0"/>
              <a:t>everyone of the importance of making healthy decisions. </a:t>
            </a:r>
          </a:p>
          <a:p>
            <a:pPr algn="l"/>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7</a:t>
            </a:fld>
            <a:endParaRPr lang="en-US" dirty="0"/>
          </a:p>
        </p:txBody>
      </p:sp>
    </p:spTree>
    <p:extLst>
      <p:ext uri="{BB962C8B-B14F-4D97-AF65-F5344CB8AC3E}">
        <p14:creationId xmlns:p14="http://schemas.microsoft.com/office/powerpoint/2010/main" val="25271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Checklist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It’s Never Too Late to Form Healthy Habits</a:t>
            </a:r>
          </a:p>
          <a:p>
            <a:pPr marL="285750" indent="-285750">
              <a:spcBef>
                <a:spcPts val="1200"/>
              </a:spcBef>
              <a:spcAft>
                <a:spcPts val="1200"/>
              </a:spcAft>
              <a:buFont typeface="Wingdings" pitchFamily="2" charset="2"/>
              <a:buChar char="ü"/>
            </a:pPr>
            <a:r>
              <a:rPr lang="en-US" sz="1200" i="1" dirty="0" smtClean="0"/>
              <a:t>Eating Right?</a:t>
            </a:r>
          </a:p>
          <a:p>
            <a:pPr marL="285750" indent="-285750">
              <a:spcBef>
                <a:spcPts val="1200"/>
              </a:spcBef>
              <a:spcAft>
                <a:spcPts val="1200"/>
              </a:spcAft>
              <a:buFont typeface="Wingdings" pitchFamily="2" charset="2"/>
              <a:buChar char="ü"/>
            </a:pPr>
            <a:r>
              <a:rPr lang="en-US" sz="1200" i="1" dirty="0" smtClean="0"/>
              <a:t>Getting Enough Physical Activity?</a:t>
            </a:r>
          </a:p>
          <a:p>
            <a:pPr marL="285750" indent="-285750">
              <a:spcBef>
                <a:spcPts val="1200"/>
              </a:spcBef>
              <a:spcAft>
                <a:spcPts val="1200"/>
              </a:spcAft>
              <a:buFont typeface="Wingdings" pitchFamily="2" charset="2"/>
              <a:buChar char="ü"/>
            </a:pPr>
            <a:r>
              <a:rPr lang="en-US" sz="1200" i="1" dirty="0" smtClean="0"/>
              <a:t>Getting Enough Sleep?</a:t>
            </a:r>
          </a:p>
          <a:p>
            <a:pPr>
              <a:spcBef>
                <a:spcPts val="1200"/>
              </a:spcBef>
              <a:spcAft>
                <a:spcPts val="1200"/>
              </a:spcAft>
            </a:pPr>
            <a:r>
              <a:rPr lang="en-US" sz="1200" i="1" dirty="0" smtClean="0"/>
              <a:t>Making slight adjustments to your routine can make a major impact on your health. </a:t>
            </a:r>
          </a:p>
          <a:p>
            <a:pPr>
              <a:spcBef>
                <a:spcPts val="1200"/>
              </a:spcBef>
              <a:spcAft>
                <a:spcPts val="1200"/>
              </a:spcAft>
            </a:pPr>
            <a:r>
              <a:rPr lang="en-US" sz="1200" i="1" dirty="0" smtClean="0"/>
              <a:t>Use this checklist to check-up</a:t>
            </a:r>
            <a:r>
              <a:rPr lang="en-US" sz="1200" i="1" dirty="0" smtClean="0"/>
              <a:t>!</a:t>
            </a:r>
          </a:p>
          <a:p>
            <a:pPr>
              <a:spcBef>
                <a:spcPts val="1200"/>
              </a:spcBef>
              <a:spcAft>
                <a:spcPts val="1200"/>
              </a:spcAft>
            </a:pPr>
            <a:endParaRPr lang="en-US" sz="1200" i="1" dirty="0" smtClean="0"/>
          </a:p>
          <a:p>
            <a:pPr>
              <a:spcBef>
                <a:spcPts val="1200"/>
              </a:spcBef>
              <a:spcAft>
                <a:spcPts val="1200"/>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8</a:t>
            </a:fld>
            <a:endParaRPr lang="en-US" dirty="0"/>
          </a:p>
        </p:txBody>
      </p:sp>
    </p:spTree>
    <p:extLst>
      <p:ext uri="{BB962C8B-B14F-4D97-AF65-F5344CB8AC3E}">
        <p14:creationId xmlns:p14="http://schemas.microsoft.com/office/powerpoint/2010/main" val="90378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1" dirty="0" smtClean="0"/>
              <a:t>Wellness 2-Minute Safety Video</a:t>
            </a:r>
            <a:r>
              <a:rPr lang="en-US" sz="2000" b="0" dirty="0" smtClean="0"/>
              <a:t/>
            </a:r>
            <a:br>
              <a:rPr lang="en-US" sz="2000" b="0" dirty="0" smtClean="0"/>
            </a:br>
            <a:endParaRPr lang="en-US" sz="2000" b="0" dirty="0" smtClean="0"/>
          </a:p>
          <a:p>
            <a:pPr algn="l"/>
            <a:r>
              <a:rPr lang="en-US" sz="2000" b="0" i="1" dirty="0" smtClean="0"/>
              <a:t>Learn simple ways to incorporate healthy habits into your daily routine</a:t>
            </a:r>
          </a:p>
          <a:p>
            <a:pPr algn="l"/>
            <a:endParaRPr lang="en-US" sz="2000" b="0" i="1" dirty="0" smtClean="0"/>
          </a:p>
          <a:p>
            <a:pPr algn="l"/>
            <a:r>
              <a:rPr lang="en-US" sz="1200" b="0" i="1" dirty="0" smtClean="0"/>
              <a:t>Visit: http://www.nsc.org/members_get_more/MemberResources/Pages/Member-2Min-Videos.aspx</a:t>
            </a:r>
          </a:p>
          <a:p>
            <a:pPr algn="l"/>
            <a:endParaRPr lang="en-US" b="0" dirty="0"/>
          </a:p>
        </p:txBody>
      </p:sp>
      <p:sp>
        <p:nvSpPr>
          <p:cNvPr id="4" name="Slide Number Placeholder 3"/>
          <p:cNvSpPr>
            <a:spLocks noGrp="1"/>
          </p:cNvSpPr>
          <p:nvPr>
            <p:ph type="sldNum" sz="quarter" idx="10"/>
          </p:nvPr>
        </p:nvSpPr>
        <p:spPr/>
        <p:txBody>
          <a:bodyPr/>
          <a:lstStyle/>
          <a:p>
            <a:fld id="{C3FF4A83-3598-424A-9C26-3094308D3E8F}" type="slidenum">
              <a:rPr lang="en-US" smtClean="0"/>
              <a:t>9</a:t>
            </a:fld>
            <a:endParaRPr lang="en-US" dirty="0"/>
          </a:p>
        </p:txBody>
      </p:sp>
    </p:spTree>
    <p:extLst>
      <p:ext uri="{BB962C8B-B14F-4D97-AF65-F5344CB8AC3E}">
        <p14:creationId xmlns:p14="http://schemas.microsoft.com/office/powerpoint/2010/main" val="903788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029200"/>
            <a:ext cx="1743075"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8CC050">
                  <a:alpha val="53000"/>
                </a:srgbClr>
              </a:gs>
              <a:gs pos="76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Text Box 25"/>
          <p:cNvSpPr txBox="1">
            <a:spLocks noChangeArrowheads="1"/>
          </p:cNvSpPr>
          <p:nvPr userDrawn="1"/>
        </p:nvSpPr>
        <p:spPr bwMode="auto">
          <a:xfrm>
            <a:off x="8648700" y="6400800"/>
            <a:ext cx="190500" cy="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r>
              <a:rPr lang="en-US" sz="500" baseline="30000" dirty="0" smtClean="0">
                <a:solidFill>
                  <a:schemeClr val="bg1"/>
                </a:solidFill>
              </a:rPr>
              <a:t>®</a:t>
            </a:r>
          </a:p>
        </p:txBody>
      </p:sp>
      <p:sp>
        <p:nvSpPr>
          <p:cNvPr id="6" name="Rectangle 6"/>
          <p:cNvSpPr>
            <a:spLocks noChangeArrowheads="1"/>
          </p:cNvSpPr>
          <p:nvPr userDrawn="1"/>
        </p:nvSpPr>
        <p:spPr bwMode="auto">
          <a:xfrm>
            <a:off x="246063" y="6553200"/>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2016 </a:t>
            </a:r>
            <a:r>
              <a:rPr lang="en-US" sz="700" dirty="0"/>
              <a:t>National Safety Council</a:t>
            </a:r>
          </a:p>
        </p:txBody>
      </p:sp>
      <p:pic>
        <p:nvPicPr>
          <p:cNvPr id="8" name="Picture 16" descr="MGM.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73800" y="6173788"/>
            <a:ext cx="28702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ctrTitle"/>
          </p:nvPr>
        </p:nvSpPr>
        <p:spPr>
          <a:xfrm>
            <a:off x="1333500" y="3276600"/>
            <a:ext cx="6477000" cy="1143000"/>
          </a:xfrm>
        </p:spPr>
        <p:txBody>
          <a:bodyPr/>
          <a:lstStyle>
            <a:lvl1pPr algn="ctr">
              <a:defRPr>
                <a:solidFill>
                  <a:schemeClr val="tx1"/>
                </a:solidFill>
              </a:defRPr>
            </a:lvl1pPr>
          </a:lstStyle>
          <a:p>
            <a:pPr lvl="0"/>
            <a:r>
              <a:rPr lang="en-US" noProof="0" dirty="0" smtClean="0"/>
              <a:t>Click to edit Master title style</a:t>
            </a:r>
          </a:p>
        </p:txBody>
      </p:sp>
      <p:pic>
        <p:nvPicPr>
          <p:cNvPr id="9" name="Picture 8" descr="MEM_halo_2685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082" t="19445"/>
          <a:stretch/>
        </p:blipFill>
        <p:spPr>
          <a:xfrm>
            <a:off x="0" y="0"/>
            <a:ext cx="4757058" cy="2209800"/>
          </a:xfrm>
          <a:prstGeom prst="rect">
            <a:avLst/>
          </a:prstGeom>
        </p:spPr>
      </p:pic>
      <p:pic>
        <p:nvPicPr>
          <p:cNvPr id="10" name="Picture 9" descr="clock graphic.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15263" y="0"/>
            <a:ext cx="5343393" cy="2975776"/>
          </a:xfrm>
          <a:prstGeom prst="rect">
            <a:avLst/>
          </a:prstGeom>
        </p:spPr>
      </p:pic>
    </p:spTree>
    <p:extLst>
      <p:ext uri="{BB962C8B-B14F-4D97-AF65-F5344CB8AC3E}">
        <p14:creationId xmlns:p14="http://schemas.microsoft.com/office/powerpoint/2010/main" val="89710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200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6800" y="1447800"/>
            <a:ext cx="76200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350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1628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3771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8288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2532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78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5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086600" cy="685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endParaRPr lang="en-US" noProof="0" dirty="0" smtClean="0"/>
          </a:p>
        </p:txBody>
      </p:sp>
    </p:spTree>
    <p:extLst>
      <p:ext uri="{BB962C8B-B14F-4D97-AF65-F5344CB8AC3E}">
        <p14:creationId xmlns:p14="http://schemas.microsoft.com/office/powerpoint/2010/main" val="276658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15977"/>
            <a:ext cx="914400" cy="8794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944CC7-734D-4DB4-A25A-EECF85887237}"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B44339-5F27-4DAD-82AF-248A27DA0FF5}" type="datetimeFigureOut">
              <a:rPr lang="en-US" smtClean="0"/>
              <a:t>3/31/2016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944CC7-734D-4DB4-A25A-EECF8588723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676400"/>
          </a:xfrm>
          <a:prstGeom prst="rect">
            <a:avLst/>
          </a:prstGeom>
          <a:gradFill>
            <a:gsLst>
              <a:gs pos="0">
                <a:srgbClr val="8CC050">
                  <a:alpha val="5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7" name="Rectangle 2"/>
          <p:cNvSpPr>
            <a:spLocks noGrp="1" noChangeArrowheads="1"/>
          </p:cNvSpPr>
          <p:nvPr>
            <p:ph type="title"/>
          </p:nvPr>
        </p:nvSpPr>
        <p:spPr bwMode="auto">
          <a:xfrm>
            <a:off x="1066800" y="1295400"/>
            <a:ext cx="7620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20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ChangeArrowheads="1"/>
          </p:cNvSpPr>
          <p:nvPr userDrawn="1"/>
        </p:nvSpPr>
        <p:spPr bwMode="auto">
          <a:xfrm>
            <a:off x="685800" y="6596063"/>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2016 </a:t>
            </a:r>
            <a:r>
              <a:rPr lang="en-US" sz="700" dirty="0"/>
              <a:t>National Safety Council</a:t>
            </a:r>
          </a:p>
        </p:txBody>
      </p:sp>
      <p:sp>
        <p:nvSpPr>
          <p:cNvPr id="1032" name="TextBox 1"/>
          <p:cNvSpPr txBox="1">
            <a:spLocks noChangeArrowheads="1"/>
          </p:cNvSpPr>
          <p:nvPr userDrawn="1"/>
        </p:nvSpPr>
        <p:spPr bwMode="auto">
          <a:xfrm>
            <a:off x="152400" y="6553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fld id="{2E2769C2-C150-614D-9064-58EC9BEFFFD3}" type="slidenum">
              <a:rPr lang="en-US" sz="1000" smtClean="0">
                <a:solidFill>
                  <a:srgbClr val="001400"/>
                </a:solidFill>
                <a:cs typeface="Arial" charset="0"/>
              </a:rPr>
              <a:pPr>
                <a:defRPr/>
              </a:pPr>
              <a:t>‹#›</a:t>
            </a:fld>
            <a:endParaRPr lang="en-US" sz="1000" dirty="0" smtClean="0">
              <a:solidFill>
                <a:srgbClr val="001400"/>
              </a:solidFill>
              <a:cs typeface="Arial" charset="0"/>
            </a:endParaRPr>
          </a:p>
          <a:p>
            <a:pPr>
              <a:defRPr/>
            </a:pPr>
            <a:endParaRPr lang="en-US" sz="1000" dirty="0" smtClean="0"/>
          </a:p>
        </p:txBody>
      </p:sp>
      <p:pic>
        <p:nvPicPr>
          <p:cNvPr id="2" name="Picture 2" descr="MGM.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21463" y="6257925"/>
            <a:ext cx="25225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EM_halo_2685_logo.png"/>
          <p:cNvPicPr>
            <a:picLocks noChangeAspect="1"/>
          </p:cNvPicPr>
          <p:nvPr userDrawn="1"/>
        </p:nvPicPr>
        <p:blipFill rotWithShape="1">
          <a:blip r:embed="rId9" cstate="print">
            <a:extLst>
              <a:ext uri="{28A0092B-C50C-407E-A947-70E740481C1C}">
                <a14:useLocalDpi xmlns:a14="http://schemas.microsoft.com/office/drawing/2010/main" val="0"/>
              </a:ext>
            </a:extLst>
          </a:blip>
          <a:srcRect l="10082" t="19445"/>
          <a:stretch/>
        </p:blipFill>
        <p:spPr>
          <a:xfrm>
            <a:off x="-1" y="0"/>
            <a:ext cx="3608803" cy="1676400"/>
          </a:xfrm>
          <a:prstGeom prst="rect">
            <a:avLst/>
          </a:prstGeom>
        </p:spPr>
      </p:pic>
    </p:spTree>
    <p:extLst>
      <p:ext uri="{BB962C8B-B14F-4D97-AF65-F5344CB8AC3E}">
        <p14:creationId xmlns:p14="http://schemas.microsoft.com/office/powerpoint/2010/main" val="2548534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5pPr>
      <a:lvl6pPr marL="457200" algn="l" rtl="0" fontAlgn="base">
        <a:spcBef>
          <a:spcPct val="0"/>
        </a:spcBef>
        <a:spcAft>
          <a:spcPct val="0"/>
        </a:spcAft>
        <a:defRPr sz="4400" b="1">
          <a:solidFill>
            <a:schemeClr val="tx2"/>
          </a:solidFill>
          <a:latin typeface="Helvetica" charset="0"/>
          <a:ea typeface="ＭＳ Ｐゴシック" charset="0"/>
          <a:cs typeface="ＭＳ Ｐゴシック" charset="0"/>
        </a:defRPr>
      </a:lvl6pPr>
      <a:lvl7pPr marL="914400" algn="l" rtl="0" fontAlgn="base">
        <a:spcBef>
          <a:spcPct val="0"/>
        </a:spcBef>
        <a:spcAft>
          <a:spcPct val="0"/>
        </a:spcAft>
        <a:defRPr sz="4400" b="1">
          <a:solidFill>
            <a:schemeClr val="tx2"/>
          </a:solidFill>
          <a:latin typeface="Helvetica" charset="0"/>
          <a:ea typeface="ＭＳ Ｐゴシック" charset="0"/>
          <a:cs typeface="ＭＳ Ｐゴシック" charset="0"/>
        </a:defRPr>
      </a:lvl7pPr>
      <a:lvl8pPr marL="1371600" algn="l" rtl="0" fontAlgn="base">
        <a:spcBef>
          <a:spcPct val="0"/>
        </a:spcBef>
        <a:spcAft>
          <a:spcPct val="0"/>
        </a:spcAft>
        <a:defRPr sz="4400" b="1">
          <a:solidFill>
            <a:schemeClr val="tx2"/>
          </a:solidFill>
          <a:latin typeface="Helvetica" charset="0"/>
          <a:ea typeface="ＭＳ Ｐゴシック" charset="0"/>
          <a:cs typeface="ＭＳ Ｐゴシック" charset="0"/>
        </a:defRPr>
      </a:lvl8pPr>
      <a:lvl9pPr marL="1828800" algn="l" rtl="0" fontAlgn="base">
        <a:spcBef>
          <a:spcPct val="0"/>
        </a:spcBef>
        <a:spcAft>
          <a:spcPct val="0"/>
        </a:spcAft>
        <a:defRPr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085850" indent="-228600" algn="l" rtl="0" eaLnBrk="0" fontAlgn="base" hangingPunct="0">
        <a:spcBef>
          <a:spcPct val="20000"/>
        </a:spcBef>
        <a:spcAft>
          <a:spcPct val="0"/>
        </a:spcAft>
        <a:buChar char="•"/>
        <a:defRPr sz="24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MEMBERSHIPINFO@nsc.or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970" y="3124200"/>
            <a:ext cx="8229600" cy="1981200"/>
          </a:xfrm>
        </p:spPr>
        <p:txBody>
          <a:bodyPr/>
          <a:lstStyle/>
          <a:p>
            <a:pPr algn="ctr"/>
            <a:r>
              <a:rPr lang="en-US" sz="5400" b="1" dirty="0" smtClean="0"/>
              <a:t>Managing Stress</a:t>
            </a:r>
            <a:br>
              <a:rPr lang="en-US" sz="5400" b="1" dirty="0" smtClean="0"/>
            </a:br>
            <a:r>
              <a:rPr lang="en-US" sz="5400" b="1" dirty="0" smtClean="0"/>
              <a:t>at Work</a:t>
            </a:r>
            <a:endParaRPr lang="en-US" sz="5400" b="1" dirty="0"/>
          </a:p>
        </p:txBody>
      </p:sp>
      <p:sp>
        <p:nvSpPr>
          <p:cNvPr id="3" name="TextBox 2"/>
          <p:cNvSpPr txBox="1"/>
          <p:nvPr/>
        </p:nvSpPr>
        <p:spPr>
          <a:xfrm>
            <a:off x="369570" y="5715000"/>
            <a:ext cx="4735830" cy="338554"/>
          </a:xfrm>
          <a:prstGeom prst="rect">
            <a:avLst/>
          </a:prstGeom>
          <a:noFill/>
        </p:spPr>
        <p:txBody>
          <a:bodyPr wrap="square" rtlCol="0">
            <a:spAutoFit/>
          </a:bodyPr>
          <a:lstStyle/>
          <a:p>
            <a:r>
              <a:rPr lang="en-US" sz="1600" dirty="0" smtClean="0"/>
              <a:t>For use in conjunction with 5-Minute Safety Talk</a:t>
            </a:r>
          </a:p>
        </p:txBody>
      </p:sp>
    </p:spTree>
    <p:extLst>
      <p:ext uri="{BB962C8B-B14F-4D97-AF65-F5344CB8AC3E}">
        <p14:creationId xmlns:p14="http://schemas.microsoft.com/office/powerpoint/2010/main" val="13486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656" y="1905000"/>
            <a:ext cx="8001000" cy="3785652"/>
          </a:xfrm>
          <a:prstGeom prst="rect">
            <a:avLst/>
          </a:prstGeom>
          <a:noFill/>
        </p:spPr>
        <p:txBody>
          <a:bodyPr wrap="square" rtlCol="0">
            <a:spAutoFit/>
          </a:bodyPr>
          <a:lstStyle/>
          <a:p>
            <a:pPr algn="ctr"/>
            <a:r>
              <a:rPr lang="en-US" sz="2400" dirty="0" smtClean="0"/>
              <a:t>For more member-exclusive safety presentations, webinars, posters and resources visit: </a:t>
            </a:r>
            <a:r>
              <a:rPr lang="en-US" sz="2400" b="1" dirty="0" smtClean="0">
                <a:latin typeface="Arial"/>
                <a:cs typeface="Arial"/>
              </a:rPr>
              <a:t>nsc.org/members</a:t>
            </a:r>
          </a:p>
          <a:p>
            <a:pPr algn="ctr"/>
            <a:endParaRPr lang="en-US" sz="2400" dirty="0"/>
          </a:p>
          <a:p>
            <a:pPr algn="ctr"/>
            <a:r>
              <a:rPr lang="en-US" sz="2400" dirty="0" smtClean="0"/>
              <a:t>Customer Service</a:t>
            </a:r>
            <a:r>
              <a:rPr lang="en-US" sz="2400" dirty="0"/>
              <a:t> </a:t>
            </a:r>
            <a:r>
              <a:rPr lang="en-US" sz="2400" dirty="0" smtClean="0"/>
              <a:t>– (800) 621-7619 </a:t>
            </a:r>
          </a:p>
          <a:p>
            <a:pPr algn="ctr"/>
            <a:r>
              <a:rPr lang="en-US" sz="2400" dirty="0" smtClean="0"/>
              <a:t>Outside U.S. – +1-630-775-2056</a:t>
            </a:r>
          </a:p>
          <a:p>
            <a:pPr algn="ctr"/>
            <a:endParaRPr lang="en-US" sz="2400" dirty="0"/>
          </a:p>
          <a:p>
            <a:pPr algn="ctr"/>
            <a:r>
              <a:rPr lang="en-US" sz="2400" dirty="0" smtClean="0"/>
              <a:t>Email us at: </a:t>
            </a:r>
          </a:p>
          <a:p>
            <a:pPr algn="ctr"/>
            <a:r>
              <a:rPr lang="en-US" sz="2400" dirty="0" smtClean="0">
                <a:solidFill>
                  <a:srgbClr val="305E30"/>
                </a:solidFill>
                <a:hlinkClick r:id="rId3"/>
              </a:rPr>
              <a:t>MEMBERSHIPINFO@nsc.org</a:t>
            </a:r>
            <a:r>
              <a:rPr lang="en-US" sz="2400" dirty="0" smtClean="0">
                <a:solidFill>
                  <a:srgbClr val="305E30"/>
                </a:solidFill>
              </a:rPr>
              <a:t> </a:t>
            </a:r>
          </a:p>
          <a:p>
            <a:pPr algn="ctr"/>
            <a:endParaRPr lang="en-US" sz="2400" dirty="0"/>
          </a:p>
          <a:p>
            <a:pPr algn="ctr"/>
            <a:endParaRPr lang="en-US" sz="2400" dirty="0" smtClean="0"/>
          </a:p>
        </p:txBody>
      </p:sp>
    </p:spTree>
    <p:extLst>
      <p:ext uri="{BB962C8B-B14F-4D97-AF65-F5344CB8AC3E}">
        <p14:creationId xmlns:p14="http://schemas.microsoft.com/office/powerpoint/2010/main" val="286478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pPr algn="ctr"/>
            <a:r>
              <a:rPr lang="en-US" sz="3600" b="1" dirty="0" smtClean="0"/>
              <a:t>Related 5-Minute Safety Talks</a:t>
            </a:r>
            <a:br>
              <a:rPr lang="en-US" sz="3600" b="1" dirty="0" smtClean="0"/>
            </a:br>
            <a:r>
              <a:rPr lang="en-US" sz="1800" i="1" dirty="0" smtClean="0"/>
              <a:t>Find these and more at </a:t>
            </a:r>
            <a:r>
              <a:rPr lang="en-US" sz="1800" b="1" i="1" dirty="0" smtClean="0"/>
              <a:t>nsc.org/members</a:t>
            </a:r>
            <a:endParaRPr lang="en-US" sz="1800" b="1" dirty="0"/>
          </a:p>
        </p:txBody>
      </p:sp>
      <p:sp>
        <p:nvSpPr>
          <p:cNvPr id="3" name="Content Placeholder 2"/>
          <p:cNvSpPr>
            <a:spLocks noGrp="1"/>
          </p:cNvSpPr>
          <p:nvPr>
            <p:ph idx="1"/>
          </p:nvPr>
        </p:nvSpPr>
        <p:spPr/>
        <p:txBody>
          <a:bodyPr/>
          <a:lstStyle/>
          <a:p>
            <a:pPr marL="0" indent="0">
              <a:buNone/>
            </a:pPr>
            <a:r>
              <a:rPr lang="en-US" dirty="0"/>
              <a:t>	</a:t>
            </a:r>
            <a:r>
              <a:rPr lang="en-US" dirty="0" smtClean="0"/>
              <a:t>	</a:t>
            </a:r>
            <a:r>
              <a:rPr lang="en-US" dirty="0"/>
              <a:t>	</a:t>
            </a:r>
          </a:p>
        </p:txBody>
      </p:sp>
      <p:graphicFrame>
        <p:nvGraphicFramePr>
          <p:cNvPr id="4" name="Diagram 3"/>
          <p:cNvGraphicFramePr/>
          <p:nvPr>
            <p:extLst>
              <p:ext uri="{D42A27DB-BD31-4B8C-83A1-F6EECF244321}">
                <p14:modId xmlns:p14="http://schemas.microsoft.com/office/powerpoint/2010/main" val="2966161616"/>
              </p:ext>
            </p:extLst>
          </p:nvPr>
        </p:nvGraphicFramePr>
        <p:xfrm>
          <a:off x="914400" y="15240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38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pPr algn="ctr"/>
            <a:r>
              <a:rPr lang="en-US" b="1" dirty="0" smtClean="0"/>
              <a:t>Stress	</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pPr marL="0" indent="0">
              <a:spcAft>
                <a:spcPts val="600"/>
              </a:spcAft>
              <a:buNone/>
            </a:pPr>
            <a:r>
              <a:rPr lang="en-US" dirty="0" smtClean="0"/>
              <a:t>Too much can lead to…</a:t>
            </a:r>
          </a:p>
          <a:p>
            <a:r>
              <a:rPr lang="en-US" dirty="0" smtClean="0"/>
              <a:t>Job burnout</a:t>
            </a:r>
          </a:p>
          <a:p>
            <a:r>
              <a:rPr lang="en-US" dirty="0" smtClean="0"/>
              <a:t>Anxiety</a:t>
            </a:r>
          </a:p>
          <a:p>
            <a:r>
              <a:rPr lang="en-US" dirty="0" smtClean="0"/>
              <a:t>Depression</a:t>
            </a:r>
          </a:p>
          <a:p>
            <a:r>
              <a:rPr lang="en-US" dirty="0" smtClean="0"/>
              <a:t>Insomnia</a:t>
            </a:r>
          </a:p>
          <a:p>
            <a:r>
              <a:rPr lang="en-US" dirty="0" smtClean="0"/>
              <a:t>Hypertension</a:t>
            </a:r>
          </a:p>
          <a:p>
            <a:r>
              <a:rPr lang="en-US" dirty="0" smtClean="0"/>
              <a:t>Frequent illness</a:t>
            </a:r>
          </a:p>
          <a:p>
            <a:r>
              <a:rPr lang="en-US" dirty="0" smtClean="0"/>
              <a:t>Exhaustion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259330"/>
            <a:ext cx="3398520" cy="3398520"/>
          </a:xfrm>
          <a:prstGeom prst="rect">
            <a:avLst/>
          </a:prstGeom>
        </p:spPr>
      </p:pic>
    </p:spTree>
    <p:extLst>
      <p:ext uri="{BB962C8B-B14F-4D97-AF65-F5344CB8AC3E}">
        <p14:creationId xmlns:p14="http://schemas.microsoft.com/office/powerpoint/2010/main" val="14047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pPr algn="ctr"/>
            <a:r>
              <a:rPr lang="en-US" b="1" dirty="0" smtClean="0"/>
              <a:t> Contributors to Employee Stress</a:t>
            </a:r>
            <a:endParaRPr lang="en-US" dirty="0"/>
          </a:p>
        </p:txBody>
      </p:sp>
      <p:sp>
        <p:nvSpPr>
          <p:cNvPr id="3" name="Content Placeholder 2"/>
          <p:cNvSpPr>
            <a:spLocks noGrp="1"/>
          </p:cNvSpPr>
          <p:nvPr>
            <p:ph idx="1"/>
          </p:nvPr>
        </p:nvSpPr>
        <p:spPr>
          <a:xfrm>
            <a:off x="457200" y="1860804"/>
            <a:ext cx="8229600" cy="4082796"/>
          </a:xfrm>
        </p:spPr>
        <p:txBody>
          <a:bodyPr>
            <a:normAutofit/>
          </a:bodyPr>
          <a:lstStyle/>
          <a:p>
            <a:r>
              <a:rPr lang="en-US" dirty="0" smtClean="0"/>
              <a:t>Downsizing or reorganization</a:t>
            </a:r>
          </a:p>
          <a:p>
            <a:r>
              <a:rPr lang="en-US" dirty="0" smtClean="0"/>
              <a:t>Large workloads</a:t>
            </a:r>
          </a:p>
          <a:p>
            <a:r>
              <a:rPr lang="en-US" dirty="0" smtClean="0"/>
              <a:t>Long work hours</a:t>
            </a:r>
          </a:p>
          <a:p>
            <a:r>
              <a:rPr lang="en-US" dirty="0" smtClean="0"/>
              <a:t>24/7 </a:t>
            </a:r>
            <a:r>
              <a:rPr lang="en-US" dirty="0"/>
              <a:t>t</a:t>
            </a:r>
            <a:r>
              <a:rPr lang="en-US" dirty="0" smtClean="0"/>
              <a:t>echnology </a:t>
            </a:r>
          </a:p>
          <a:p>
            <a:r>
              <a:rPr lang="en-US" dirty="0" smtClean="0"/>
              <a:t>Work/Life obligations</a:t>
            </a:r>
          </a:p>
          <a:p>
            <a:r>
              <a:rPr lang="en-US" dirty="0" smtClean="0"/>
              <a:t>Health related concerns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4407" y="2502408"/>
            <a:ext cx="3760107" cy="2526792"/>
          </a:xfrm>
          <a:prstGeom prst="rect">
            <a:avLst/>
          </a:prstGeom>
        </p:spPr>
      </p:pic>
    </p:spTree>
    <p:extLst>
      <p:ext uri="{BB962C8B-B14F-4D97-AF65-F5344CB8AC3E}">
        <p14:creationId xmlns:p14="http://schemas.microsoft.com/office/powerpoint/2010/main" val="187738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685800"/>
            <a:ext cx="8180070" cy="685800"/>
          </a:xfrm>
        </p:spPr>
        <p:txBody>
          <a:bodyPr>
            <a:normAutofit/>
          </a:bodyPr>
          <a:lstStyle/>
          <a:p>
            <a:pPr algn="ctr"/>
            <a:r>
              <a:rPr lang="en-US" b="1" dirty="0" smtClean="0"/>
              <a:t> A Few Ways Employers Can Help</a:t>
            </a:r>
            <a:endParaRPr lang="en-US" b="1" dirty="0"/>
          </a:p>
        </p:txBody>
      </p:sp>
      <p:sp>
        <p:nvSpPr>
          <p:cNvPr id="4" name="TextBox 3"/>
          <p:cNvSpPr txBox="1"/>
          <p:nvPr/>
        </p:nvSpPr>
        <p:spPr>
          <a:xfrm>
            <a:off x="304800" y="1447800"/>
            <a:ext cx="8535086" cy="5029200"/>
          </a:xfrm>
          <a:prstGeom prst="rect">
            <a:avLst/>
          </a:prstGeom>
        </p:spPr>
        <p:txBody>
          <a:bodyPr vert="horz" lIns="91440" tIns="45720" rIns="91440" bIns="45720" rtlCol="0">
            <a:normAutofit fontScale="25000" lnSpcReduction="20000"/>
          </a:bodyPr>
          <a:lstStyle>
            <a:lvl1pPr marL="182880" lvl="0" indent="-182880">
              <a:spcBef>
                <a:spcPct val="20000"/>
              </a:spcBef>
              <a:buClr>
                <a:schemeClr val="accent1"/>
              </a:buClr>
              <a:buSzPct val="85000"/>
              <a:buFont typeface="Arial" pitchFamily="34" charset="0"/>
              <a:buChar char="•"/>
              <a:defRPr/>
            </a:lvl1pPr>
            <a:lvl2pPr indent="-182880">
              <a:spcBef>
                <a:spcPct val="20000"/>
              </a:spcBef>
              <a:buClr>
                <a:schemeClr val="accent1"/>
              </a:buClr>
              <a:buSzPct val="85000"/>
              <a:buFont typeface="Arial" pitchFamily="34" charset="0"/>
              <a:buChar char="•"/>
              <a:defRPr sz="2000"/>
            </a:lvl2pPr>
            <a:lvl3pPr marL="731520" indent="-182880">
              <a:spcBef>
                <a:spcPct val="20000"/>
              </a:spcBef>
              <a:buClr>
                <a:schemeClr val="accent1"/>
              </a:buClr>
              <a:buSzPct val="90000"/>
              <a:buFont typeface="Arial" pitchFamily="34" charset="0"/>
              <a:buChar char="•"/>
              <a:defRPr/>
            </a:lvl3pPr>
            <a:lvl4pPr marL="1005840" indent="-182880">
              <a:spcBef>
                <a:spcPct val="20000"/>
              </a:spcBef>
              <a:buClr>
                <a:schemeClr val="accent1"/>
              </a:buClr>
              <a:buFont typeface="Arial" pitchFamily="34" charset="0"/>
              <a:buChar char="•"/>
              <a:defRPr sz="1600"/>
            </a:lvl4pPr>
            <a:lvl5pPr marL="1188720" indent="-137160">
              <a:spcBef>
                <a:spcPct val="20000"/>
              </a:spcBef>
              <a:buClr>
                <a:schemeClr val="accent1"/>
              </a:buClr>
              <a:buSzPct val="100000"/>
              <a:buFont typeface="Arial" pitchFamily="34" charset="0"/>
              <a:buChar char="•"/>
              <a:defRPr sz="14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a:lnSpc>
                <a:spcPct val="120000"/>
              </a:lnSpc>
              <a:spcAft>
                <a:spcPts val="600"/>
              </a:spcAft>
              <a:buClrTx/>
            </a:pPr>
            <a:r>
              <a:rPr lang="en-US" sz="9600" dirty="0" smtClean="0"/>
              <a:t>Allow some control over schedules</a:t>
            </a:r>
            <a:endParaRPr lang="en-US" sz="9600" dirty="0"/>
          </a:p>
          <a:p>
            <a:pPr>
              <a:lnSpc>
                <a:spcPct val="120000"/>
              </a:lnSpc>
              <a:spcAft>
                <a:spcPts val="600"/>
              </a:spcAft>
              <a:buClrTx/>
            </a:pPr>
            <a:r>
              <a:rPr lang="en-US" sz="9600" dirty="0" smtClean="0"/>
              <a:t>Include employee input </a:t>
            </a:r>
            <a:r>
              <a:rPr lang="en-US" sz="9600" dirty="0"/>
              <a:t>in </a:t>
            </a:r>
            <a:r>
              <a:rPr lang="en-US" sz="9600" dirty="0" smtClean="0"/>
              <a:t>decision                               making</a:t>
            </a:r>
            <a:endParaRPr lang="en-US" sz="9600" dirty="0"/>
          </a:p>
          <a:p>
            <a:pPr>
              <a:lnSpc>
                <a:spcPct val="120000"/>
              </a:lnSpc>
              <a:spcAft>
                <a:spcPts val="600"/>
              </a:spcAft>
              <a:buClrTx/>
            </a:pPr>
            <a:r>
              <a:rPr lang="en-US" sz="9600" dirty="0" smtClean="0"/>
              <a:t>Balance </a:t>
            </a:r>
            <a:r>
              <a:rPr lang="en-US" sz="9600" dirty="0"/>
              <a:t>responsibility &amp; </a:t>
            </a:r>
            <a:r>
              <a:rPr lang="en-US" sz="9600" dirty="0" smtClean="0"/>
              <a:t>authority                              necessary for tasks</a:t>
            </a:r>
          </a:p>
          <a:p>
            <a:pPr>
              <a:lnSpc>
                <a:spcPct val="120000"/>
              </a:lnSpc>
              <a:spcAft>
                <a:spcPts val="600"/>
              </a:spcAft>
              <a:buClrTx/>
            </a:pPr>
            <a:r>
              <a:rPr lang="en-US" sz="9600" dirty="0" smtClean="0"/>
              <a:t>Set reasonable limits &amp; timelines</a:t>
            </a:r>
          </a:p>
          <a:p>
            <a:pPr>
              <a:lnSpc>
                <a:spcPct val="120000"/>
              </a:lnSpc>
              <a:spcAft>
                <a:spcPts val="600"/>
              </a:spcAft>
              <a:buClrTx/>
            </a:pPr>
            <a:r>
              <a:rPr lang="en-US" sz="9600" dirty="0" smtClean="0"/>
              <a:t>Recognize </a:t>
            </a:r>
            <a:r>
              <a:rPr lang="en-US" sz="9600" dirty="0"/>
              <a:t>a job well </a:t>
            </a:r>
            <a:r>
              <a:rPr lang="en-US" sz="9600" dirty="0" smtClean="0"/>
              <a:t>done</a:t>
            </a:r>
            <a:endParaRPr lang="en-US" sz="9600" dirty="0"/>
          </a:p>
          <a:p>
            <a:pPr>
              <a:lnSpc>
                <a:spcPct val="120000"/>
              </a:lnSpc>
              <a:spcAft>
                <a:spcPts val="600"/>
              </a:spcAft>
              <a:buClrTx/>
            </a:pPr>
            <a:r>
              <a:rPr lang="en-US" sz="9600" dirty="0" smtClean="0"/>
              <a:t>Resources - health club membership, elder-care &amp; on-site  or near- site child care</a:t>
            </a:r>
          </a:p>
          <a:p>
            <a:pPr>
              <a:lnSpc>
                <a:spcPct val="120000"/>
              </a:lnSpc>
              <a:spcAft>
                <a:spcPts val="600"/>
              </a:spcAft>
              <a:buClrTx/>
            </a:pPr>
            <a:r>
              <a:rPr lang="en-US" sz="9600" dirty="0" smtClean="0"/>
              <a:t>Employee </a:t>
            </a:r>
            <a:r>
              <a:rPr lang="en-US" sz="9600" dirty="0"/>
              <a:t>Assistance Programs and Wellness Programs</a:t>
            </a:r>
          </a:p>
          <a:p>
            <a:pPr>
              <a:lnSpc>
                <a:spcPct val="120000"/>
              </a:lnSpc>
              <a:spcAft>
                <a:spcPts val="600"/>
              </a:spcAft>
              <a:buClrTx/>
            </a:pPr>
            <a:r>
              <a:rPr lang="en-US" sz="9600" dirty="0" smtClean="0"/>
              <a:t>Review work distribution process – Fair &amp; effective?</a:t>
            </a:r>
          </a:p>
          <a:p>
            <a:pPr>
              <a:buFont typeface="Wingdings" pitchFamily="2" charset="2"/>
              <a:buChar char="ü"/>
            </a:pP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093" y="2025444"/>
            <a:ext cx="3365999" cy="2241755"/>
          </a:xfrm>
          <a:prstGeom prst="rect">
            <a:avLst/>
          </a:prstGeom>
        </p:spPr>
      </p:pic>
    </p:spTree>
    <p:extLst>
      <p:ext uri="{BB962C8B-B14F-4D97-AF65-F5344CB8AC3E}">
        <p14:creationId xmlns:p14="http://schemas.microsoft.com/office/powerpoint/2010/main" val="392660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65227" cy="685800"/>
          </a:xfrm>
        </p:spPr>
        <p:txBody>
          <a:bodyPr>
            <a:normAutofit/>
          </a:bodyPr>
          <a:lstStyle/>
          <a:p>
            <a:pPr algn="ctr"/>
            <a:r>
              <a:rPr lang="en-US" dirty="0" smtClean="0"/>
              <a:t>7 Steps to Help Manage Stress</a:t>
            </a:r>
            <a:endParaRPr lang="en-US" b="1" dirty="0"/>
          </a:p>
        </p:txBody>
      </p:sp>
      <p:sp>
        <p:nvSpPr>
          <p:cNvPr id="3" name="Content Placeholder 2"/>
          <p:cNvSpPr>
            <a:spLocks noGrp="1"/>
          </p:cNvSpPr>
          <p:nvPr>
            <p:ph idx="1"/>
          </p:nvPr>
        </p:nvSpPr>
        <p:spPr>
          <a:xfrm>
            <a:off x="457200" y="1600200"/>
            <a:ext cx="8229600" cy="5181600"/>
          </a:xfrm>
        </p:spPr>
        <p:txBody>
          <a:bodyPr>
            <a:normAutofit/>
          </a:bodyPr>
          <a:lstStyle/>
          <a:p>
            <a:pPr marL="514350" indent="-514350">
              <a:buFont typeface="+mj-lt"/>
              <a:buAutoNum type="arabicPeriod"/>
            </a:pPr>
            <a:r>
              <a:rPr lang="en-US" sz="2900" dirty="0" smtClean="0"/>
              <a:t>Eat a balanced and nutritious diet starting with breakfast </a:t>
            </a:r>
            <a:endParaRPr lang="en-US" sz="2900" dirty="0"/>
          </a:p>
          <a:p>
            <a:pPr marL="514350" indent="-514350">
              <a:buFont typeface="+mj-lt"/>
              <a:buAutoNum type="arabicPeriod"/>
            </a:pPr>
            <a:r>
              <a:rPr lang="en-US" sz="2900" dirty="0" smtClean="0"/>
              <a:t>Get a good night’s sleep</a:t>
            </a:r>
          </a:p>
          <a:p>
            <a:pPr marL="514350" indent="-514350">
              <a:buFont typeface="+mj-lt"/>
              <a:buAutoNum type="arabicPeriod"/>
            </a:pPr>
            <a:r>
              <a:rPr lang="en-US" sz="2900" dirty="0" smtClean="0"/>
              <a:t>Volunteer time and services</a:t>
            </a:r>
          </a:p>
          <a:p>
            <a:pPr marL="514350" indent="-514350">
              <a:buFont typeface="+mj-lt"/>
              <a:buAutoNum type="arabicPeriod"/>
            </a:pPr>
            <a:r>
              <a:rPr lang="en-US" sz="2900" dirty="0" smtClean="0"/>
              <a:t>Seek professional help</a:t>
            </a:r>
          </a:p>
          <a:p>
            <a:pPr marL="514350" indent="-514350">
              <a:buFont typeface="+mj-lt"/>
              <a:buAutoNum type="arabicPeriod"/>
            </a:pPr>
            <a:r>
              <a:rPr lang="en-US" sz="2900" dirty="0" smtClean="0"/>
              <a:t>Keep moving – Exercise 30 minutes a day</a:t>
            </a:r>
          </a:p>
          <a:p>
            <a:pPr marL="514350" indent="-514350">
              <a:buFont typeface="+mj-lt"/>
              <a:buAutoNum type="arabicPeriod"/>
            </a:pPr>
            <a:r>
              <a:rPr lang="en-US" sz="2900" dirty="0" smtClean="0"/>
              <a:t>Express your feelings – </a:t>
            </a:r>
            <a:r>
              <a:rPr lang="en-US" sz="2900" dirty="0"/>
              <a:t>y</a:t>
            </a:r>
            <a:r>
              <a:rPr lang="en-US" sz="2900" dirty="0" smtClean="0"/>
              <a:t>ou’re not alone</a:t>
            </a:r>
          </a:p>
          <a:p>
            <a:pPr marL="514350" indent="-514350">
              <a:buFont typeface="+mj-lt"/>
              <a:buAutoNum type="arabicPeriod"/>
            </a:pPr>
            <a:r>
              <a:rPr lang="en-US" sz="2900" dirty="0" smtClean="0"/>
              <a:t>Get to the root of it - remove the stressor or try new coping strategies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227325"/>
            <a:ext cx="2819400" cy="1857985"/>
          </a:xfrm>
          <a:prstGeom prst="rect">
            <a:avLst/>
          </a:prstGeom>
        </p:spPr>
      </p:pic>
    </p:spTree>
    <p:extLst>
      <p:ext uri="{BB962C8B-B14F-4D97-AF65-F5344CB8AC3E}">
        <p14:creationId xmlns:p14="http://schemas.microsoft.com/office/powerpoint/2010/main" val="14348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70" y="609600"/>
            <a:ext cx="8153400" cy="685800"/>
          </a:xfrm>
        </p:spPr>
        <p:txBody>
          <a:bodyPr/>
          <a:lstStyle/>
          <a:p>
            <a:pPr algn="ctr"/>
            <a:r>
              <a:rPr lang="en-US" b="1" dirty="0" smtClean="0"/>
              <a:t>Managing Stress at Work</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a:t>
            </a:r>
            <a:r>
              <a:rPr lang="en-US" dirty="0"/>
              <a:t>	</a:t>
            </a:r>
          </a:p>
        </p:txBody>
      </p:sp>
      <p:sp>
        <p:nvSpPr>
          <p:cNvPr id="5" name="Rectangle 4"/>
          <p:cNvSpPr/>
          <p:nvPr/>
        </p:nvSpPr>
        <p:spPr>
          <a:xfrm>
            <a:off x="533400" y="1981200"/>
            <a:ext cx="8153400" cy="2062103"/>
          </a:xfrm>
          <a:prstGeom prst="rect">
            <a:avLst/>
          </a:prstGeom>
        </p:spPr>
        <p:txBody>
          <a:bodyPr wrap="square">
            <a:spAutoFit/>
          </a:bodyPr>
          <a:lstStyle/>
          <a:p>
            <a:r>
              <a:rPr lang="en-US" sz="3200" dirty="0" smtClean="0"/>
              <a:t>You will never completely remove stress from your life, but identifying and managing stressors can help maintain a positive and healthy lifestyle!</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990289"/>
            <a:ext cx="3733800" cy="2486711"/>
          </a:xfrm>
          <a:prstGeom prst="rect">
            <a:avLst/>
          </a:prstGeom>
        </p:spPr>
      </p:pic>
    </p:spTree>
    <p:extLst>
      <p:ext uri="{BB962C8B-B14F-4D97-AF65-F5344CB8AC3E}">
        <p14:creationId xmlns:p14="http://schemas.microsoft.com/office/powerpoint/2010/main" val="29898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pPr algn="ctr"/>
            <a:r>
              <a:rPr lang="en-US" b="1" dirty="0" smtClean="0"/>
              <a:t>Poster</a:t>
            </a:r>
            <a:endParaRPr lang="en-US" dirty="0"/>
          </a:p>
        </p:txBody>
      </p:sp>
      <p:sp>
        <p:nvSpPr>
          <p:cNvPr id="3" name="Content Placeholder 2"/>
          <p:cNvSpPr>
            <a:spLocks noGrp="1"/>
          </p:cNvSpPr>
          <p:nvPr>
            <p:ph idx="1"/>
          </p:nvPr>
        </p:nvSpPr>
        <p:spPr>
          <a:xfrm>
            <a:off x="609600" y="1600200"/>
            <a:ext cx="7620000" cy="4686300"/>
          </a:xfrm>
        </p:spPr>
        <p:txBody>
          <a:bodyPr/>
          <a:lstStyle/>
          <a:p>
            <a:pPr marL="0" indent="0">
              <a:buNone/>
            </a:pPr>
            <a:r>
              <a:rPr lang="en-US" dirty="0"/>
              <a:t>	</a:t>
            </a:r>
            <a:r>
              <a:rPr lang="en-US" dirty="0" smtClean="0"/>
              <a:t>	</a:t>
            </a:r>
            <a:r>
              <a:rPr lang="en-US" dirty="0"/>
              <a:t>	</a:t>
            </a:r>
          </a:p>
        </p:txBody>
      </p:sp>
      <p:sp>
        <p:nvSpPr>
          <p:cNvPr id="8" name="Rectangle 7"/>
          <p:cNvSpPr/>
          <p:nvPr/>
        </p:nvSpPr>
        <p:spPr>
          <a:xfrm>
            <a:off x="4648200" y="1973282"/>
            <a:ext cx="3886200" cy="3970318"/>
          </a:xfrm>
          <a:prstGeom prst="rect">
            <a:avLst/>
          </a:prstGeom>
        </p:spPr>
        <p:txBody>
          <a:bodyPr wrap="square">
            <a:spAutoFit/>
          </a:bodyPr>
          <a:lstStyle/>
          <a:p>
            <a:pPr algn="ctr"/>
            <a:r>
              <a:rPr lang="en-US" sz="2800" b="1" dirty="0"/>
              <a:t>Little decisions. Big impact. </a:t>
            </a:r>
            <a:endParaRPr lang="en-US" sz="2800" b="1" dirty="0" smtClean="0"/>
          </a:p>
          <a:p>
            <a:pPr algn="ctr"/>
            <a:endParaRPr lang="en-US" sz="2800" b="1" dirty="0" smtClean="0"/>
          </a:p>
          <a:p>
            <a:pPr algn="ctr"/>
            <a:r>
              <a:rPr lang="en-US" sz="2800" i="1" dirty="0" smtClean="0"/>
              <a:t>Hang </a:t>
            </a:r>
            <a:r>
              <a:rPr lang="en-US" sz="2800" i="1" dirty="0"/>
              <a:t>this poster in high traffic areas to remind </a:t>
            </a:r>
            <a:endParaRPr lang="en-US" sz="2800" i="1" dirty="0" smtClean="0"/>
          </a:p>
          <a:p>
            <a:pPr algn="ctr"/>
            <a:r>
              <a:rPr lang="en-US" sz="2800" i="1" dirty="0" smtClean="0"/>
              <a:t>everyone of the importance of making healthy decisions. </a:t>
            </a:r>
            <a:endParaRPr lang="en-US" sz="2800" i="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1395557"/>
            <a:ext cx="3276601" cy="508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90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90" y="533400"/>
            <a:ext cx="8229600" cy="685800"/>
          </a:xfrm>
        </p:spPr>
        <p:txBody>
          <a:bodyPr/>
          <a:lstStyle/>
          <a:p>
            <a:pPr algn="ctr"/>
            <a:r>
              <a:rPr lang="en-US" b="1" dirty="0" smtClean="0"/>
              <a:t>Checklist</a:t>
            </a:r>
            <a:endParaRPr lang="en-US" dirty="0"/>
          </a:p>
        </p:txBody>
      </p:sp>
      <p:sp>
        <p:nvSpPr>
          <p:cNvPr id="3" name="Content Placeholder 2"/>
          <p:cNvSpPr>
            <a:spLocks noGrp="1"/>
          </p:cNvSpPr>
          <p:nvPr>
            <p:ph idx="1"/>
          </p:nvPr>
        </p:nvSpPr>
        <p:spPr>
          <a:xfrm>
            <a:off x="457200" y="1447800"/>
            <a:ext cx="8229600" cy="5257800"/>
          </a:xfrm>
        </p:spPr>
        <p:txBody>
          <a:bodyPr/>
          <a:lstStyle/>
          <a:p>
            <a:pPr marL="0" indent="0">
              <a:buNone/>
            </a:pPr>
            <a:r>
              <a:rPr lang="en-US" dirty="0"/>
              <a:t>	</a:t>
            </a:r>
            <a:r>
              <a:rPr lang="en-US" dirty="0" smtClean="0"/>
              <a:t>	</a:t>
            </a:r>
            <a:r>
              <a:rPr lang="en-US" dirty="0"/>
              <a:t>	</a:t>
            </a:r>
          </a:p>
        </p:txBody>
      </p:sp>
      <p:sp>
        <p:nvSpPr>
          <p:cNvPr id="4" name="TextBox 3"/>
          <p:cNvSpPr txBox="1"/>
          <p:nvPr/>
        </p:nvSpPr>
        <p:spPr>
          <a:xfrm>
            <a:off x="457200" y="1295400"/>
            <a:ext cx="8382000" cy="584775"/>
          </a:xfrm>
          <a:prstGeom prst="rect">
            <a:avLst/>
          </a:prstGeom>
          <a:noFill/>
        </p:spPr>
        <p:txBody>
          <a:bodyPr wrap="square" rtlCol="0">
            <a:spAutoFit/>
          </a:bodyPr>
          <a:lstStyle/>
          <a:p>
            <a:pPr algn="ctr"/>
            <a:r>
              <a:rPr lang="en-US" sz="3200" b="1" dirty="0" smtClean="0"/>
              <a:t>It’s Never Too Late to Form Healthy Habits</a:t>
            </a:r>
            <a:endParaRPr lang="en-US" sz="3200" b="1" dirty="0"/>
          </a:p>
        </p:txBody>
      </p:sp>
      <p:sp>
        <p:nvSpPr>
          <p:cNvPr id="7" name="TextBox 6"/>
          <p:cNvSpPr txBox="1"/>
          <p:nvPr/>
        </p:nvSpPr>
        <p:spPr>
          <a:xfrm>
            <a:off x="4876800" y="2216329"/>
            <a:ext cx="3962400" cy="4493538"/>
          </a:xfrm>
          <a:prstGeom prst="rect">
            <a:avLst/>
          </a:prstGeom>
          <a:noFill/>
        </p:spPr>
        <p:txBody>
          <a:bodyPr wrap="square" rtlCol="0">
            <a:spAutoFit/>
          </a:bodyPr>
          <a:lstStyle/>
          <a:p>
            <a:pPr marL="285750" indent="-285750">
              <a:spcBef>
                <a:spcPts val="1200"/>
              </a:spcBef>
              <a:spcAft>
                <a:spcPts val="1200"/>
              </a:spcAft>
              <a:buFont typeface="Wingdings" pitchFamily="2" charset="2"/>
              <a:buChar char="ü"/>
            </a:pPr>
            <a:r>
              <a:rPr lang="en-US" sz="2100" i="1" dirty="0" smtClean="0"/>
              <a:t>Eating Right?</a:t>
            </a:r>
          </a:p>
          <a:p>
            <a:pPr marL="285750" indent="-285750">
              <a:spcBef>
                <a:spcPts val="1200"/>
              </a:spcBef>
              <a:spcAft>
                <a:spcPts val="1200"/>
              </a:spcAft>
              <a:buFont typeface="Wingdings" pitchFamily="2" charset="2"/>
              <a:buChar char="ü"/>
            </a:pPr>
            <a:r>
              <a:rPr lang="en-US" sz="2100" i="1" dirty="0" smtClean="0"/>
              <a:t>Getting Enough Physical Activity?</a:t>
            </a:r>
          </a:p>
          <a:p>
            <a:pPr marL="285750" indent="-285750">
              <a:spcBef>
                <a:spcPts val="1200"/>
              </a:spcBef>
              <a:spcAft>
                <a:spcPts val="1200"/>
              </a:spcAft>
              <a:buFont typeface="Wingdings" pitchFamily="2" charset="2"/>
              <a:buChar char="ü"/>
            </a:pPr>
            <a:r>
              <a:rPr lang="en-US" sz="2100" i="1" dirty="0" smtClean="0"/>
              <a:t>Getting Enough Sleep?</a:t>
            </a:r>
          </a:p>
          <a:p>
            <a:pPr>
              <a:spcBef>
                <a:spcPts val="1200"/>
              </a:spcBef>
              <a:spcAft>
                <a:spcPts val="1200"/>
              </a:spcAft>
            </a:pPr>
            <a:r>
              <a:rPr lang="en-US" sz="2100" i="1" dirty="0" smtClean="0"/>
              <a:t>Making slight adjustments to your routine can make a major impact on your health. </a:t>
            </a:r>
          </a:p>
          <a:p>
            <a:pPr>
              <a:spcBef>
                <a:spcPts val="1200"/>
              </a:spcBef>
              <a:spcAft>
                <a:spcPts val="1200"/>
              </a:spcAft>
            </a:pPr>
            <a:r>
              <a:rPr lang="en-US" sz="2100" i="1" dirty="0" smtClean="0"/>
              <a:t>Use this checklist to check-up!</a:t>
            </a:r>
            <a:endParaRPr lang="en-US" sz="2100" i="1" dirty="0"/>
          </a:p>
          <a:p>
            <a:pPr>
              <a:spcBef>
                <a:spcPts val="1200"/>
              </a:spcBef>
              <a:spcAft>
                <a:spcPts val="1200"/>
              </a:spcAft>
            </a:pPr>
            <a:endParaRPr lang="en-US" dirty="0"/>
          </a:p>
        </p:txBody>
      </p:sp>
      <p:pic>
        <p:nvPicPr>
          <p:cNvPr id="1026" name="Picture 2" descr="C:\Users\FornarisC\AppData\Local\Microsoft\Windows\Temporary Internet Files\Content.Outlook\QTYB663A\nsm checklist well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3276600" cy="429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5790" cy="685800"/>
          </a:xfrm>
        </p:spPr>
        <p:txBody>
          <a:bodyPr/>
          <a:lstStyle/>
          <a:p>
            <a:pPr algn="ctr"/>
            <a:r>
              <a:rPr lang="en-US" sz="1600" b="1" i="1" dirty="0" smtClean="0"/>
              <a:t/>
            </a:r>
            <a:br>
              <a:rPr lang="en-US" sz="1600" b="1" i="1" dirty="0" smtClean="0"/>
            </a:br>
            <a:r>
              <a:rPr lang="en-US" sz="1600" b="1" i="1" dirty="0" smtClean="0"/>
              <a:t>    </a:t>
            </a:r>
            <a:r>
              <a:rPr lang="en-US" dirty="0" smtClean="0"/>
              <a:t>Wellness Tips</a:t>
            </a:r>
            <a:br>
              <a:rPr lang="en-US" dirty="0" smtClean="0"/>
            </a:br>
            <a:r>
              <a:rPr lang="en-US" dirty="0" smtClean="0"/>
              <a:t>NEW </a:t>
            </a:r>
            <a:r>
              <a:rPr lang="en-US" b="1" dirty="0" smtClean="0"/>
              <a:t>2-Minute Safet</a:t>
            </a:r>
            <a:r>
              <a:rPr lang="en-US" dirty="0" smtClean="0"/>
              <a:t>y Video</a:t>
            </a:r>
            <a:br>
              <a:rPr lang="en-US" dirty="0" smtClean="0"/>
            </a:br>
            <a:endParaRPr lang="en-US" dirty="0"/>
          </a:p>
        </p:txBody>
      </p:sp>
      <p:sp>
        <p:nvSpPr>
          <p:cNvPr id="3" name="Content Placeholder 2"/>
          <p:cNvSpPr>
            <a:spLocks noGrp="1"/>
          </p:cNvSpPr>
          <p:nvPr>
            <p:ph idx="1"/>
          </p:nvPr>
        </p:nvSpPr>
        <p:spPr>
          <a:xfrm>
            <a:off x="393291" y="1676400"/>
            <a:ext cx="8229600" cy="5257800"/>
          </a:xfrm>
        </p:spPr>
        <p:txBody>
          <a:bodyPr/>
          <a:lstStyle/>
          <a:p>
            <a:pPr marL="0" indent="0">
              <a:buNone/>
            </a:pPr>
            <a:r>
              <a:rPr lang="en-US" dirty="0"/>
              <a:t>	</a:t>
            </a:r>
            <a:r>
              <a:rPr lang="en-US" dirty="0" smtClean="0"/>
              <a:t>	</a:t>
            </a:r>
            <a:r>
              <a:rPr lang="en-US" dirty="0"/>
              <a:t>	</a:t>
            </a:r>
          </a:p>
        </p:txBody>
      </p:sp>
      <p:sp>
        <p:nvSpPr>
          <p:cNvPr id="4" name="TextBox 3"/>
          <p:cNvSpPr txBox="1"/>
          <p:nvPr/>
        </p:nvSpPr>
        <p:spPr>
          <a:xfrm>
            <a:off x="152400" y="1595497"/>
            <a:ext cx="8686800" cy="2000548"/>
          </a:xfrm>
          <a:prstGeom prst="rect">
            <a:avLst/>
          </a:prstGeom>
          <a:noFill/>
        </p:spPr>
        <p:txBody>
          <a:bodyPr wrap="square" rtlCol="0">
            <a:spAutoFit/>
          </a:bodyPr>
          <a:lstStyle/>
          <a:p>
            <a:pPr algn="ctr"/>
            <a:r>
              <a:rPr lang="en-US" sz="2400" i="1" dirty="0" smtClean="0"/>
              <a:t>Learn simple ways to incorporate healthy </a:t>
            </a:r>
          </a:p>
          <a:p>
            <a:pPr algn="ctr"/>
            <a:r>
              <a:rPr lang="en-US" sz="2400" i="1" dirty="0" smtClean="0"/>
              <a:t>habits into your daily routine</a:t>
            </a:r>
          </a:p>
          <a:p>
            <a:pPr algn="ctr"/>
            <a:endParaRPr lang="en-US" sz="1600" i="1" dirty="0" smtClean="0"/>
          </a:p>
          <a:p>
            <a:pPr algn="ctr"/>
            <a:r>
              <a:rPr lang="en-US" sz="1600" i="1" dirty="0" smtClean="0"/>
              <a:t>This 2-Minute Safety Video link can be found on the Member Exclusive </a:t>
            </a:r>
            <a:r>
              <a:rPr lang="en-US" sz="1600" i="1" dirty="0"/>
              <a:t>Content page or at: http://www.nsc.org/members_get_more/MemberResources/Pages/Member-2Min-Videos.aspx</a:t>
            </a:r>
            <a:endParaRPr lang="en-US" sz="1600" i="1" dirty="0" smtClean="0"/>
          </a:p>
          <a:p>
            <a:pPr algn="ctr"/>
            <a:endParaRPr lang="en-US" sz="1400" i="1" dirty="0" smtClean="0"/>
          </a:p>
          <a:p>
            <a:pPr algn="ctr"/>
            <a:endParaRPr lang="en-US" sz="1400" i="1"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352800"/>
            <a:ext cx="5334000" cy="307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34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fographicDocument" ma:contentTypeID="0x010100FFB43682ABBC854F8797EFF07C6E2BC000E85E59ABB4567B4E84ACBF91684DE326" ma:contentTypeVersion="35" ma:contentTypeDescription="" ma:contentTypeScope="" ma:versionID="2ed87280d5d88c0d3152b990479275f6">
  <xsd:schema xmlns:xsd="http://www.w3.org/2001/XMLSchema" xmlns:xs="http://www.w3.org/2001/XMLSchema" xmlns:p="http://schemas.microsoft.com/office/2006/metadata/properties" xmlns:ns1="b35a27d7-1396-409e-8fc2-873a3cc5d79b" xmlns:ns3="http://schemas.microsoft.com/sharepoint/v3/fields" targetNamespace="http://schemas.microsoft.com/office/2006/metadata/properties" ma:root="true" ma:fieldsID="22bc1d0ddbba6613ee5476b37e1367e7" ns1:_="" ns3:_="">
    <xsd:import namespace="b35a27d7-1396-409e-8fc2-873a3cc5d79b"/>
    <xsd:import namespace="http://schemas.microsoft.com/sharepoint/v3/fields"/>
    <xsd:element name="properties">
      <xsd:complexType>
        <xsd:sequence>
          <xsd:element name="documentManagement">
            <xsd:complexType>
              <xsd:all>
                <xsd:element ref="ns1:ContentAuthor" minOccurs="0"/>
                <xsd:element ref="ns1:SubHeadline1" minOccurs="0"/>
                <xsd:element ref="ns1:nscDescription" minOccurs="0"/>
                <xsd:element ref="ns1:LaunchDate"/>
                <xsd:element ref="ns1:Document_x0020_Date" minOccurs="0"/>
                <xsd:element ref="ns1:ExpirationDate"/>
                <xsd:element ref="ns1:Preview_x0020_Image" minOccurs="0"/>
                <xsd:element ref="ns1:Publication" minOccurs="0"/>
                <xsd:element ref="ns1:CTA_x0020_Text" minOccurs="0"/>
                <xsd:element ref="ns1:Destination_x0020_URL" minOccurs="0"/>
                <xsd:element ref="ns1:CTA_x0020_LinkType" minOccurs="0"/>
                <xsd:element ref="ns1:BulletSet1" minOccurs="0"/>
                <xsd:element ref="ns3:wic_System_Copyright" minOccurs="0"/>
                <xsd:element ref="ns1:TaxCatchAll" minOccurs="0"/>
                <xsd:element ref="ns1:i5013cc543cb4191806f0ebb65c7ab1c" minOccurs="0"/>
                <xsd:element ref="ns1:pffc795a1d454bd58a32634e2f45c3e9" minOccurs="0"/>
                <xsd:element ref="ns1:TaxCatchAllLabel" minOccurs="0"/>
                <xsd:element ref="ns1:jac045112f9b45ec8df8bef00c629050" minOccurs="0"/>
                <xsd:element ref="ns1:TaxKeywordTaxHTField" minOccurs="0"/>
                <xsd:element ref="ns1:Membershi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a27d7-1396-409e-8fc2-873a3cc5d79b" elementFormDefault="qualified">
    <xsd:import namespace="http://schemas.microsoft.com/office/2006/documentManagement/types"/>
    <xsd:import namespace="http://schemas.microsoft.com/office/infopath/2007/PartnerControls"/>
    <xsd:element name="ContentAuthor" ma:index="0" nillable="true" ma:displayName="Content Author" ma:internalName="ContentAuthor">
      <xsd:simpleType>
        <xsd:restriction base="dms:Text">
          <xsd:maxLength value="255"/>
        </xsd:restriction>
      </xsd:simpleType>
    </xsd:element>
    <xsd:element name="SubHeadline1" ma:index="3" nillable="true" ma:displayName="SubHeadline" ma:internalName="SubHeadline1">
      <xsd:simpleType>
        <xsd:restriction base="dms:Unknown"/>
      </xsd:simpleType>
    </xsd:element>
    <xsd:element name="nscDescription" ma:index="4" nillable="true" ma:displayName="Descriptions" ma:internalName="nscDescription">
      <xsd:simpleType>
        <xsd:restriction base="dms:Unknown"/>
      </xsd:simpleType>
    </xsd:element>
    <xsd:element name="LaunchDate" ma:index="5" ma:displayName="Launch Date" ma:format="DateOnly" ma:internalName="LaunchDate">
      <xsd:simpleType>
        <xsd:restriction base="dms:DateTime"/>
      </xsd:simpleType>
    </xsd:element>
    <xsd:element name="Document_x0020_Date" ma:index="6" nillable="true" ma:displayName="Document Date" ma:default="[today]" ma:format="DateOnly" ma:internalName="Document_x0020_Date">
      <xsd:simpleType>
        <xsd:restriction base="dms:DateTime"/>
      </xsd:simpleType>
    </xsd:element>
    <xsd:element name="ExpirationDate" ma:index="7" ma:displayName="ExpirationDate" ma:format="DateOnly" ma:internalName="ExpirationDate">
      <xsd:simpleType>
        <xsd:restriction base="dms:DateTime"/>
      </xsd:simpleType>
    </xsd:element>
    <xsd:element name="Preview_x0020_Image" ma:index="9" nillable="true" ma:displayName="Preview Image" ma:internalName="Preview_x0020_Image" ma:readOnly="false">
      <xsd:simpleType>
        <xsd:restriction base="dms:Unknown"/>
      </xsd:simpleType>
    </xsd:element>
    <xsd:element name="Publication" ma:index="10" nillable="true" ma:displayName="Publication" ma:internalName="Publication">
      <xsd:simpleType>
        <xsd:restriction base="dms:Text">
          <xsd:maxLength value="255"/>
        </xsd:restriction>
      </xsd:simpleType>
    </xsd:element>
    <xsd:element name="CTA_x0020_Text" ma:index="11" nillable="true" ma:displayName="CTA Text" ma:internalName="CTA_x0020_Text">
      <xsd:simpleType>
        <xsd:restriction base="dms:Text">
          <xsd:maxLength value="20"/>
        </xsd:restriction>
      </xsd:simpleType>
    </xsd:element>
    <xsd:element name="Destination_x0020_URL" ma:index="12" nillable="true" ma:displayName="Destination URL" ma:format="Hyperlink" ma:internalName="Destination_x0020_URL">
      <xsd:complexType>
        <xsd:complexContent>
          <xsd:extension base="dms:URL">
            <xsd:sequence>
              <xsd:element name="Url" type="dms:ValidUrl" minOccurs="0" nillable="true"/>
              <xsd:element name="Description" type="xsd:string" nillable="true"/>
            </xsd:sequence>
          </xsd:extension>
        </xsd:complexContent>
      </xsd:complexType>
    </xsd:element>
    <xsd:element name="CTA_x0020_LinkType" ma:index="13" nillable="true" ma:displayName="CTA LinkType" ma:default="Open in same window" ma:format="RadioButtons" ma:internalName="CTA_x0020_LinkType">
      <xsd:simpleType>
        <xsd:restriction base="dms:Choice">
          <xsd:enumeration value="Open in same window"/>
          <xsd:enumeration value="Open in new window"/>
        </xsd:restriction>
      </xsd:simpleType>
    </xsd:element>
    <xsd:element name="BulletSet1" ma:index="16" nillable="true" ma:displayName="Bullet Set1" ma:internalName="BulletSet1">
      <xsd:simpleType>
        <xsd:restriction base="dms:Unknown"/>
      </xsd:simpleType>
    </xsd:element>
    <xsd:element name="TaxCatchAll" ma:index="19" nillable="true" ma:displayName="Taxonomy Catch All Column" ma:hidden="true" ma:list="{9c8e5353-3816-46fe-94d4-6ace37e6d7a7}" ma:internalName="TaxCatchAll" ma:showField="CatchAllData"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i5013cc543cb4191806f0ebb65c7ab1c" ma:index="22" nillable="true" ma:taxonomy="true" ma:internalName="i5013cc543cb4191806f0ebb65c7ab1c" ma:taxonomyFieldName="Topic" ma:displayName="Topic" ma:default="" ma:fieldId="{25013cc5-43cb-4191-806f-0ebb65c7ab1c}" ma:taxonomyMulti="true" ma:sspId="1f17f519-9b20-4ccb-881f-8db445a03a3d" ma:termSetId="c53e90aa-3e63-4332-afa8-bdb26bbd734a" ma:anchorId="00000000-0000-0000-0000-000000000000" ma:open="false" ma:isKeyword="false">
      <xsd:complexType>
        <xsd:sequence>
          <xsd:element ref="pc:Terms" minOccurs="0" maxOccurs="1"/>
        </xsd:sequence>
      </xsd:complexType>
    </xsd:element>
    <xsd:element name="pffc795a1d454bd58a32634e2f45c3e9" ma:index="24" ma:taxonomy="true" ma:internalName="pffc795a1d454bd58a32634e2f45c3e9" ma:taxonomyFieldName="Document_x0020_Type" ma:displayName="Document Type" ma:readOnly="false" ma:default="" ma:fieldId="{9ffc795a-1d45-4bd5-8a32-634e2f45c3e9}" ma:taxonomyMulti="true" ma:sspId="1f17f519-9b20-4ccb-881f-8db445a03a3d" ma:termSetId="50aae46d-0de5-40b4-95ad-db57947ff977" ma:anchorId="00000000-0000-0000-0000-000000000000" ma:open="false" ma:isKeyword="false">
      <xsd:complexType>
        <xsd:sequence>
          <xsd:element ref="pc:Terms" minOccurs="0" maxOccurs="1"/>
        </xsd:sequence>
      </xsd:complexType>
    </xsd:element>
    <xsd:element name="TaxCatchAllLabel" ma:index="25" nillable="true" ma:displayName="Taxonomy Catch All Column1" ma:hidden="true" ma:list="{9c8e5353-3816-46fe-94d4-6ace37e6d7a7}" ma:internalName="TaxCatchAllLabel" ma:readOnly="true" ma:showField="CatchAllDataLabel"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jac045112f9b45ec8df8bef00c629050" ma:index="27" nillable="true" ma:taxonomy="true" ma:internalName="jac045112f9b45ec8df8bef00c629050" ma:taxonomyFieldName="Departments" ma:displayName="Departments" ma:default="" ma:fieldId="{3ac04511-2f9b-45ec-8df8-bef00c629050}" ma:taxonomyMulti="true" ma:sspId="1f17f519-9b20-4ccb-881f-8db445a03a3d" ma:termSetId="1b61d99c-7899-49fb-8c90-bc92c9126ca4" ma:anchorId="00000000-0000-0000-0000-000000000000" ma:open="false" ma:isKeyword="false">
      <xsd:complexType>
        <xsd:sequence>
          <xsd:element ref="pc:Terms" minOccurs="0" maxOccurs="1"/>
        </xsd:sequence>
      </xsd:complexType>
    </xsd:element>
    <xsd:element name="TaxKeywordTaxHTField" ma:index="29" ma:taxonomy="true" ma:internalName="TaxKeywordTaxHTField" ma:taxonomyFieldName="Enterprise_x0020_Keywords" ma:displayName="Enterprise Keywords" ma:fieldId="{23f27201-bee3-471e-b2e7-b64fd8b7ca38}" ma:taxonomyMulti="true" ma:sspId="7cbe96f4-19d9-4ba1-b99e-d0d61778c09d" ma:termSetId="00000000-0000-0000-0000-000000000000" ma:anchorId="00000000-0000-0000-0000-000000000000" ma:open="true" ma:isKeyword="true">
      <xsd:complexType>
        <xsd:sequence>
          <xsd:element ref="pc:Terms" minOccurs="0" maxOccurs="1"/>
        </xsd:sequence>
      </xsd:complexType>
    </xsd:element>
    <xsd:element name="Memberships" ma:index="32" nillable="true" ma:displayName="Memberships" ma:default="Public" ma:format="Dropdown" ma:internalName="Memberships">
      <xsd:simpleType>
        <xsd:restriction base="dms:Choice">
          <xsd:enumeration value="Public"/>
          <xsd:enumeration value="Membership Level1"/>
          <xsd:enumeration value="Membership Level2"/>
          <xsd:enumeration value="Membership Level3"/>
          <xsd:enumeration value="Membership Level4"/>
          <xsd:enumeration value="Membership Level5"/>
          <xsd:enumeration value="Student"/>
          <xsd:enumeration value="Community Service"/>
          <xsd:enumeration value="NSC Members"/>
          <xsd:enumeration value="NSC Chapters"/>
          <xsd:enumeration value="Faculty"/>
          <xsd:enumeration value="First Aid &amp; CPR Instructor"/>
          <xsd:enumeration value="Training Center"/>
          <xsd:enumeration value="DDC Instructor"/>
          <xsd:enumeration value="JSE Joiner"/>
          <xsd:enumeration value="ASA"/>
          <xsd:enumeration value="MSCI"/>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7"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2" ma:displayName="HeadLine"/>
        <xsd:element ref="dc:subject" minOccurs="0" maxOccurs="1"/>
        <xsd:element ref="dc:description" minOccurs="0" maxOccurs="1" ma:index="1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 xmlns="b35a27d7-1396-409e-8fc2-873a3cc5d79b" xsi:nil="true"/>
    <TaxKeywordTaxHTField xmlns="b35a27d7-1396-409e-8fc2-873a3cc5d79b">
      <Terms xmlns="http://schemas.microsoft.com/office/infopath/2007/PartnerControls">
        <TermInfo xmlns="http://schemas.microsoft.com/office/infopath/2007/PartnerControls">
          <TermName xmlns="http://schemas.microsoft.com/office/infopath/2007/PartnerControls">tool kit</TermName>
          <TermId xmlns="http://schemas.microsoft.com/office/infopath/2007/PartnerControls">fcb6ef31-8889-4a37-a8b5-b502ed12d9d4</TermId>
        </TermInfo>
      </Terms>
    </TaxKeywordTaxHTField>
    <CTA_x0020_LinkType xmlns="b35a27d7-1396-409e-8fc2-873a3cc5d79b">Open in same window</CTA_x0020_LinkType>
    <SubHeadline1 xmlns="b35a27d7-1396-409e-8fc2-873a3cc5d79b" xsi:nil="true"/>
    <pffc795a1d454bd58a32634e2f45c3e9 xmlns="b35a27d7-1396-409e-8fc2-873a3cc5d79b">
      <Terms xmlns="http://schemas.microsoft.com/office/infopath/2007/PartnerControls">
        <TermInfo xmlns="http://schemas.microsoft.com/office/infopath/2007/PartnerControls">
          <TermName xmlns="http://schemas.microsoft.com/office/infopath/2007/PartnerControls">Educational</TermName>
          <TermId xmlns="http://schemas.microsoft.com/office/infopath/2007/PartnerControls">2ccee355-b2dd-4a32-acde-0a8b816bffd5</TermId>
        </TermInfo>
      </Terms>
    </pffc795a1d454bd58a32634e2f45c3e9>
    <Destination_x0020_URL xmlns="b35a27d7-1396-409e-8fc2-873a3cc5d79b">
      <Url xsi:nil="true"/>
      <Description xsi:nil="true"/>
    </Destination_x0020_URL>
    <ContentAuthor xmlns="b35a27d7-1396-409e-8fc2-873a3cc5d79b" xsi:nil="true"/>
    <nscDescription xmlns="b35a27d7-1396-409e-8fc2-873a3cc5d79b" xsi:nil="true"/>
    <CTA_x0020_Text xmlns="b35a27d7-1396-409e-8fc2-873a3cc5d79b" xsi:nil="true"/>
    <ExpirationDate xmlns="b35a27d7-1396-409e-8fc2-873a3cc5d79b">2099-12-14T06:00:00+00:00</ExpirationDate>
    <BulletSet1 xmlns="b35a27d7-1396-409e-8fc2-873a3cc5d79b" xsi:nil="true"/>
    <wic_System_Copyright xmlns="http://schemas.microsoft.com/sharepoint/v3/fields" xsi:nil="true"/>
    <Memberships xmlns="b35a27d7-1396-409e-8fc2-873a3cc5d79b">Public</Memberships>
    <TaxCatchAll xmlns="b35a27d7-1396-409e-8fc2-873a3cc5d79b">
      <Value>5769</Value>
      <Value>111</Value>
    </TaxCatchAll>
    <LaunchDate xmlns="b35a27d7-1396-409e-8fc2-873a3cc5d79b">2016-06-14T05:00:00+00:00</LaunchDate>
    <Document_x0020_Date xmlns="b35a27d7-1396-409e-8fc2-873a3cc5d79b">2016-06-14T05:00:00+00:00</Document_x0020_Date>
    <Preview_x0020_Image xmlns="b35a27d7-1396-409e-8fc2-873a3cc5d79b" xsi:nil="true"/>
    <i5013cc543cb4191806f0ebb65c7ab1c xmlns="b35a27d7-1396-409e-8fc2-873a3cc5d79b">
      <Terms xmlns="http://schemas.microsoft.com/office/infopath/2007/PartnerControls"/>
    </i5013cc543cb4191806f0ebb65c7ab1c>
    <jac045112f9b45ec8df8bef00c629050 xmlns="b35a27d7-1396-409e-8fc2-873a3cc5d79b">
      <Terms xmlns="http://schemas.microsoft.com/office/infopath/2007/PartnerControls"/>
    </jac045112f9b45ec8df8bef00c629050>
  </documentManagement>
</p:properties>
</file>

<file path=customXml/itemProps1.xml><?xml version="1.0" encoding="utf-8"?>
<ds:datastoreItem xmlns:ds="http://schemas.openxmlformats.org/officeDocument/2006/customXml" ds:itemID="{2D3F642D-5DF6-4D6D-98A3-E3D214126507}"/>
</file>

<file path=customXml/itemProps2.xml><?xml version="1.0" encoding="utf-8"?>
<ds:datastoreItem xmlns:ds="http://schemas.openxmlformats.org/officeDocument/2006/customXml" ds:itemID="{BD3D8A08-9F12-4EAF-8110-22766BE82312}"/>
</file>

<file path=customXml/itemProps3.xml><?xml version="1.0" encoding="utf-8"?>
<ds:datastoreItem xmlns:ds="http://schemas.openxmlformats.org/officeDocument/2006/customXml" ds:itemID="{61B08186-DEBC-4849-9608-D5C5F3643AAA}"/>
</file>

<file path=docProps/app.xml><?xml version="1.0" encoding="utf-8"?>
<Properties xmlns="http://schemas.openxmlformats.org/officeDocument/2006/extended-properties" xmlns:vt="http://schemas.openxmlformats.org/officeDocument/2006/docPropsVTypes">
  <Template>Clarity</Template>
  <TotalTime>3537</TotalTime>
  <Words>935</Words>
  <Application>Microsoft Office PowerPoint</Application>
  <PresentationFormat>On-screen Show (4:3)</PresentationFormat>
  <Paragraphs>137</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Clarity</vt:lpstr>
      <vt:lpstr>Blank Presentation</vt:lpstr>
      <vt:lpstr>Managing Stress at Work</vt:lpstr>
      <vt:lpstr>Stress </vt:lpstr>
      <vt:lpstr> Contributors to Employee Stress</vt:lpstr>
      <vt:lpstr> A Few Ways Employers Can Help</vt:lpstr>
      <vt:lpstr>7 Steps to Help Manage Stress</vt:lpstr>
      <vt:lpstr>Managing Stress at Work</vt:lpstr>
      <vt:lpstr>Poster</vt:lpstr>
      <vt:lpstr>Checklist</vt:lpstr>
      <vt:lpstr>     Wellness Tips NEW 2-Minute Safety Video </vt:lpstr>
      <vt:lpstr>PowerPoint Presentation</vt:lpstr>
      <vt:lpstr>Related 5-Minute Safety Talks Find these and more at nsc.org/members</vt:lpstr>
    </vt:vector>
  </TitlesOfParts>
  <Company>National Safety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Stress at Work - 5-minute Safety Talk - PowerPoint presentation</dc:title>
  <dc:creator>Ingrid Schoen</dc:creator>
  <cp:keywords>tool kit</cp:keywords>
  <dc:description/>
  <cp:lastModifiedBy>Cathy Fornaris</cp:lastModifiedBy>
  <cp:revision>68</cp:revision>
  <cp:lastPrinted>2016-03-11T21:19:37Z</cp:lastPrinted>
  <dcterms:created xsi:type="dcterms:W3CDTF">2016-01-15T19:44:07Z</dcterms:created>
  <dcterms:modified xsi:type="dcterms:W3CDTF">2016-03-31T15:02:52Z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0x010100FFB43682ABBC854F8797EFF07C6E2BC000E85E59ABB4567B4E84ACBF91684DE326</vt:lpwstr>
  </property>
  <property fmtid="{D5CDD505-2E9C-101B-9397-08002B2CF9AE}" pid="3" name="Topic">
    <vt:lpwstr/>
  </property>
  <property fmtid="{D5CDD505-2E9C-101B-9397-08002B2CF9AE}" pid="4" name="Document Type">
    <vt:lpwstr>111;#Educational|2ccee355-b2dd-4a32-acde-0a8b816bffd5</vt:lpwstr>
  </property>
  <property fmtid="{D5CDD505-2E9C-101B-9397-08002B2CF9AE}" pid="5" name="Departments">
    <vt:lpwstr/>
  </property>
  <property fmtid="{D5CDD505-2E9C-101B-9397-08002B2CF9AE}" pid="6" name="Enterprise Keywords">
    <vt:lpwstr>5769;#tool kit|fcb6ef31-8889-4a37-a8b5-b502ed12d9d4</vt:lpwstr>
  </property>
</Properties>
</file>