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3" r:id="rId7"/>
    <p:sldId id="264" r:id="rId8"/>
    <p:sldId id="267" r:id="rId9"/>
    <p:sldId id="268" r:id="rId10"/>
    <p:sldId id="269" r:id="rId11"/>
    <p:sldId id="270" r:id="rId12"/>
    <p:sldId id="271" r:id="rId13"/>
    <p:sldId id="272" r:id="rId14"/>
    <p:sldId id="273" r:id="rId15"/>
    <p:sldId id="265" r:id="rId16"/>
    <p:sldId id="266" r:id="rId17"/>
    <p:sldId id="277" r:id="rId18"/>
    <p:sldId id="274" r:id="rId19"/>
    <p:sldId id="275" r:id="rId20"/>
    <p:sldId id="278" r:id="rId21"/>
    <p:sldId id="290" r:id="rId22"/>
    <p:sldId id="279" r:id="rId23"/>
    <p:sldId id="282" r:id="rId24"/>
    <p:sldId id="283" r:id="rId25"/>
    <p:sldId id="284" r:id="rId26"/>
    <p:sldId id="285" r:id="rId27"/>
    <p:sldId id="286" r:id="rId28"/>
    <p:sldId id="28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9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8D4F25F-F4B9-C340-9398-0DF3B8FC0EB4}"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0581E-80F3-7C4C-AB26-5E69414DE0D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4F25F-F4B9-C340-9398-0DF3B8FC0EB4}"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D4F25F-F4B9-C340-9398-0DF3B8FC0EB4}"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4F25F-F4B9-C340-9398-0DF3B8FC0EB4}"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D4F25F-F4B9-C340-9398-0DF3B8FC0EB4}" type="datetimeFigureOut">
              <a:rPr lang="en-US" smtClean="0"/>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0581E-80F3-7C4C-AB26-5E69414DE0D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D4F25F-F4B9-C340-9398-0DF3B8FC0EB4}"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D4F25F-F4B9-C340-9398-0DF3B8FC0EB4}" type="datetimeFigureOut">
              <a:rPr lang="en-US" smtClean="0"/>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0581E-80F3-7C4C-AB26-5E69414DE0D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D4F25F-F4B9-C340-9398-0DF3B8FC0EB4}" type="datetimeFigureOut">
              <a:rPr lang="en-US" smtClean="0"/>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4F25F-F4B9-C340-9398-0DF3B8FC0EB4}" type="datetimeFigureOut">
              <a:rPr lang="en-US" smtClean="0"/>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4F25F-F4B9-C340-9398-0DF3B8FC0EB4}"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0581E-80F3-7C4C-AB26-5E69414DE0D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D4F25F-F4B9-C340-9398-0DF3B8FC0EB4}" type="datetimeFigureOut">
              <a:rPr lang="en-US" smtClean="0"/>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0581E-80F3-7C4C-AB26-5E69414DE0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8D4F25F-F4B9-C340-9398-0DF3B8FC0EB4}" type="datetimeFigureOut">
              <a:rPr lang="en-US" smtClean="0"/>
              <a:t>9/6/2016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40581E-80F3-7C4C-AB26-5E69414DE0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rgbClr val="0070C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CHAPTER 6</a:t>
            </a:r>
            <a:endParaRPr lang="en-US" sz="4000" dirty="0"/>
          </a:p>
        </p:txBody>
      </p:sp>
      <p:sp>
        <p:nvSpPr>
          <p:cNvPr id="4" name="Subtitle 2"/>
          <p:cNvSpPr>
            <a:spLocks noGrp="1"/>
          </p:cNvSpPr>
          <p:nvPr>
            <p:ph type="subTitle" idx="1"/>
          </p:nvPr>
        </p:nvSpPr>
        <p:spPr/>
        <p:txBody>
          <a:bodyPr>
            <a:normAutofit/>
          </a:bodyPr>
          <a:lstStyle/>
          <a:p>
            <a:r>
              <a:rPr lang="en-US" sz="3600" dirty="0" smtClean="0"/>
              <a:t>Gases and Vapors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603" y="1673893"/>
            <a:ext cx="2335739" cy="289426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3729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2538" cy="1143000"/>
          </a:xfrm>
        </p:spPr>
        <p:txBody>
          <a:bodyPr>
            <a:normAutofit/>
          </a:bodyPr>
          <a:lstStyle/>
          <a:p>
            <a:r>
              <a:rPr lang="en-US" dirty="0" smtClean="0"/>
              <a:t>Auto-</a:t>
            </a:r>
            <a:r>
              <a:rPr lang="en-US" dirty="0"/>
              <a:t>I</a:t>
            </a:r>
            <a:r>
              <a:rPr lang="en-US" dirty="0" smtClean="0"/>
              <a:t>gnition Temperature</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a:t>T</a:t>
            </a:r>
            <a:r>
              <a:rPr lang="en-US" dirty="0" smtClean="0"/>
              <a:t>he point at which a material will ignite without an external source of ignition.</a:t>
            </a:r>
            <a:endParaRPr lang="en-US" dirty="0"/>
          </a:p>
        </p:txBody>
      </p:sp>
    </p:spTree>
    <p:extLst>
      <p:ext uri="{BB962C8B-B14F-4D97-AF65-F5344CB8AC3E}">
        <p14:creationId xmlns:p14="http://schemas.microsoft.com/office/powerpoint/2010/main" val="72323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Brownian Motion </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 </a:t>
            </a:r>
            <a:r>
              <a:rPr lang="en-US" dirty="0"/>
              <a:t>measure of how much a gas or vapor molecule </a:t>
            </a:r>
            <a:r>
              <a:rPr lang="en-US" dirty="0" smtClean="0"/>
              <a:t>moves in </a:t>
            </a:r>
            <a:r>
              <a:rPr lang="en-US" dirty="0"/>
              <a:t>the air. </a:t>
            </a:r>
            <a:endParaRPr lang="en-US" dirty="0" smtClean="0"/>
          </a:p>
          <a:p>
            <a:r>
              <a:rPr lang="en-US" dirty="0" smtClean="0"/>
              <a:t>The </a:t>
            </a:r>
            <a:r>
              <a:rPr lang="en-US" dirty="0"/>
              <a:t>continuous ricocheting of molecules bouncing off one another </a:t>
            </a:r>
            <a:r>
              <a:rPr lang="en-US" dirty="0" smtClean="0"/>
              <a:t>which allows them </a:t>
            </a:r>
            <a:r>
              <a:rPr lang="en-US" dirty="0"/>
              <a:t>to spread out in </a:t>
            </a:r>
            <a:r>
              <a:rPr lang="en-US" dirty="0" smtClean="0"/>
              <a:t>space.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262" y="3362325"/>
            <a:ext cx="41814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78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idx="1"/>
          </p:nvPr>
        </p:nvSpPr>
        <p:spPr/>
        <p:txBody>
          <a:bodyPr/>
          <a:lstStyle/>
          <a:p>
            <a:r>
              <a:rPr lang="en-US" dirty="0" smtClean="0"/>
              <a:t>The ability of gases </a:t>
            </a:r>
            <a:r>
              <a:rPr lang="en-US" dirty="0"/>
              <a:t>and vapors tend to spread out </a:t>
            </a:r>
            <a:r>
              <a:rPr lang="en-US" dirty="0" smtClean="0"/>
              <a:t>and move </a:t>
            </a:r>
            <a:r>
              <a:rPr lang="en-US" dirty="0"/>
              <a:t>from locations of high density to </a:t>
            </a:r>
            <a:r>
              <a:rPr lang="en-US" dirty="0" smtClean="0"/>
              <a:t>those of </a:t>
            </a:r>
            <a:r>
              <a:rPr lang="en-US" dirty="0"/>
              <a:t>low density. </a:t>
            </a:r>
            <a:endParaRPr lang="en-US" dirty="0" smtClean="0"/>
          </a:p>
          <a:p>
            <a:endParaRPr lang="en-US" dirty="0" smtClean="0"/>
          </a:p>
          <a:p>
            <a:r>
              <a:rPr lang="en-US" dirty="0" smtClean="0"/>
              <a:t>This </a:t>
            </a:r>
            <a:r>
              <a:rPr lang="en-US" dirty="0"/>
              <a:t>movement causes </a:t>
            </a:r>
            <a:r>
              <a:rPr lang="en-US" dirty="0" smtClean="0"/>
              <a:t/>
            </a:r>
            <a:br>
              <a:rPr lang="en-US" dirty="0" smtClean="0"/>
            </a:br>
            <a:r>
              <a:rPr lang="en-US" dirty="0" smtClean="0"/>
              <a:t>them to </a:t>
            </a:r>
            <a:r>
              <a:rPr lang="en-US" dirty="0"/>
              <a:t>become equally </a:t>
            </a:r>
            <a:r>
              <a:rPr lang="en-US" dirty="0" smtClean="0"/>
              <a:t/>
            </a:r>
            <a:br>
              <a:rPr lang="en-US" dirty="0" smtClean="0"/>
            </a:br>
            <a:r>
              <a:rPr lang="en-US" dirty="0" smtClean="0"/>
              <a:t>distributed </a:t>
            </a:r>
            <a:r>
              <a:rPr lang="en-US" dirty="0"/>
              <a:t>in a </a:t>
            </a:r>
            <a:r>
              <a:rPr lang="en-US" dirty="0" smtClean="0"/>
              <a:t>space.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3086100"/>
            <a:ext cx="42100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57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Ideal Gas Law</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57200" y="1600200"/>
                <a:ext cx="8229600" cy="4876800"/>
              </a:xfrm>
            </p:spPr>
            <p:txBody>
              <a:bodyPr/>
              <a:lstStyle/>
              <a:p>
                <a:r>
                  <a:rPr lang="en-US" dirty="0"/>
                  <a:t>When the amount of the chemical is known and it is entirely evaporated, use the following equation to calculate the volume that the chemical will occupy at a given temperature and pressure</a:t>
                </a:r>
                <a:r>
                  <a:rPr lang="en-US" dirty="0" smtClean="0"/>
                  <a:t>:</a:t>
                </a:r>
              </a:p>
              <a:p>
                <a:endParaRPr lang="en-US" dirty="0" smtClean="0"/>
              </a:p>
              <a:p>
                <a:pPr marL="0" indent="0" algn="ctr">
                  <a:buNone/>
                </a:pPr>
                <a14:m>
                  <m:oMathPara xmlns:m="http://schemas.openxmlformats.org/officeDocument/2006/math">
                    <m:oMathParaPr>
                      <m:jc m:val="centerGroup"/>
                    </m:oMathParaPr>
                    <m:oMath xmlns:m="http://schemas.openxmlformats.org/officeDocument/2006/math">
                      <m:r>
                        <m:rPr>
                          <m:sty m:val="p"/>
                        </m:rPr>
                        <a:rPr lang="en-US" i="0" dirty="0" smtClean="0">
                          <a:latin typeface="Cambria Math"/>
                        </a:rPr>
                        <m:t>PV</m:t>
                      </m:r>
                      <m:r>
                        <a:rPr lang="en-US" i="0" dirty="0" smtClean="0">
                          <a:latin typeface="Cambria Math"/>
                        </a:rPr>
                        <m:t> = </m:t>
                      </m:r>
                      <m:r>
                        <m:rPr>
                          <m:sty m:val="p"/>
                        </m:rPr>
                        <a:rPr lang="en-US" i="0" dirty="0" err="1" smtClean="0">
                          <a:latin typeface="Cambria Math"/>
                        </a:rPr>
                        <m:t>nRT</m:t>
                      </m:r>
                    </m:oMath>
                  </m:oMathPara>
                </a14:m>
                <a:endParaRPr lang="en-US"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2"/>
                <a:stretch>
                  <a:fillRect l="-593" t="-875"/>
                </a:stretch>
              </a:blipFill>
            </p:spPr>
            <p:txBody>
              <a:bodyPr/>
              <a:lstStyle/>
              <a:p>
                <a:r>
                  <a:rPr lang="en-US">
                    <a:noFill/>
                  </a:rPr>
                  <a:t> </a:t>
                </a:r>
              </a:p>
            </p:txBody>
          </p:sp>
        </mc:Fallback>
      </mc:AlternateContent>
    </p:spTree>
    <p:extLst>
      <p:ext uri="{BB962C8B-B14F-4D97-AF65-F5344CB8AC3E}">
        <p14:creationId xmlns:p14="http://schemas.microsoft.com/office/powerpoint/2010/main" val="319302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Generalized Gas Law</a:t>
            </a: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57200" y="1600200"/>
                <a:ext cx="8229600" cy="4876800"/>
              </a:xfrm>
            </p:spPr>
            <p:txBody>
              <a:bodyPr/>
              <a:lstStyle/>
              <a:p>
                <a:r>
                  <a:rPr lang="en-US" dirty="0" smtClean="0"/>
                  <a:t>Can </a:t>
                </a:r>
                <a:r>
                  <a:rPr lang="en-US" dirty="0"/>
                  <a:t>be used to quickly determine the pressure, volume, or temperature of a system</a:t>
                </a:r>
                <a:r>
                  <a:rPr lang="en-US" dirty="0" smtClean="0"/>
                  <a:t>:</a:t>
                </a:r>
              </a:p>
              <a:p>
                <a:endParaRPr lang="en-US" dirty="0" smtClean="0"/>
              </a:p>
              <a:p>
                <a:pPr marL="274320" lvl="1"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sSub>
                            <m:sSubPr>
                              <m:ctrlPr>
                                <a:rPr lang="en-US" sz="2400" i="1" smtClean="0">
                                  <a:latin typeface="Cambria Math"/>
                                </a:rPr>
                              </m:ctrlPr>
                            </m:sSubPr>
                            <m:e>
                              <m:r>
                                <m:rPr>
                                  <m:sty m:val="p"/>
                                </m:rPr>
                                <a:rPr lang="en-US" sz="2400" b="0" i="0" smtClean="0">
                                  <a:latin typeface="Cambria Math"/>
                                </a:rPr>
                                <m:t>P</m:t>
                              </m:r>
                            </m:e>
                            <m:sub>
                              <m:r>
                                <a:rPr lang="en-US" sz="2400" b="0" i="0" smtClean="0">
                                  <a:latin typeface="Cambria Math"/>
                                </a:rPr>
                                <m:t>1</m:t>
                              </m:r>
                            </m:sub>
                          </m:sSub>
                          <m:sSub>
                            <m:sSubPr>
                              <m:ctrlPr>
                                <a:rPr lang="en-US" sz="2400" i="1" smtClean="0">
                                  <a:latin typeface="Cambria Math"/>
                                </a:rPr>
                              </m:ctrlPr>
                            </m:sSubPr>
                            <m:e>
                              <m:r>
                                <m:rPr>
                                  <m:sty m:val="p"/>
                                </m:rPr>
                                <a:rPr lang="en-US" sz="2400" b="0" i="0" smtClean="0">
                                  <a:latin typeface="Cambria Math"/>
                                </a:rPr>
                                <m:t>V</m:t>
                              </m:r>
                            </m:e>
                            <m:sub>
                              <m:r>
                                <a:rPr lang="en-US" sz="2400" b="0" i="0" smtClean="0">
                                  <a:latin typeface="Cambria Math"/>
                                </a:rPr>
                                <m:t>1</m:t>
                              </m:r>
                            </m:sub>
                          </m:sSub>
                        </m:num>
                        <m:den>
                          <m:sSub>
                            <m:sSubPr>
                              <m:ctrlPr>
                                <a:rPr lang="en-US" sz="2400" i="1" smtClean="0">
                                  <a:latin typeface="Cambria Math"/>
                                </a:rPr>
                              </m:ctrlPr>
                            </m:sSubPr>
                            <m:e>
                              <m:r>
                                <m:rPr>
                                  <m:sty m:val="p"/>
                                </m:rPr>
                                <a:rPr lang="en-US" sz="2400" b="0" i="0" smtClean="0">
                                  <a:latin typeface="Cambria Math"/>
                                </a:rPr>
                                <m:t>T</m:t>
                              </m:r>
                            </m:e>
                            <m:sub>
                              <m:r>
                                <a:rPr lang="en-US" sz="2400" b="0" i="0" smtClean="0">
                                  <a:latin typeface="Cambria Math"/>
                                </a:rPr>
                                <m:t>1</m:t>
                              </m:r>
                            </m:sub>
                          </m:sSub>
                        </m:den>
                      </m:f>
                      <m:r>
                        <a:rPr lang="en-US" sz="2400" b="0" i="0" smtClean="0">
                          <a:latin typeface="Cambria Math"/>
                        </a:rPr>
                        <m:t>=</m:t>
                      </m:r>
                      <m:f>
                        <m:fPr>
                          <m:ctrlPr>
                            <a:rPr lang="en-US" sz="2400" b="0" i="1" smtClean="0">
                              <a:latin typeface="Cambria Math"/>
                            </a:rPr>
                          </m:ctrlPr>
                        </m:fPr>
                        <m:num>
                          <m:sSub>
                            <m:sSubPr>
                              <m:ctrlPr>
                                <a:rPr lang="en-US" sz="2400" b="0" i="1" smtClean="0">
                                  <a:latin typeface="Cambria Math"/>
                                </a:rPr>
                              </m:ctrlPr>
                            </m:sSubPr>
                            <m:e>
                              <m:r>
                                <m:rPr>
                                  <m:sty m:val="p"/>
                                </m:rPr>
                                <a:rPr lang="en-US" sz="2400" b="0" i="0" smtClean="0">
                                  <a:latin typeface="Cambria Math"/>
                                </a:rPr>
                                <m:t>P</m:t>
                              </m:r>
                            </m:e>
                            <m:sub>
                              <m:r>
                                <a:rPr lang="en-US" sz="2400" b="0" i="0" smtClean="0">
                                  <a:latin typeface="Cambria Math"/>
                                </a:rPr>
                                <m:t>2</m:t>
                              </m:r>
                            </m:sub>
                          </m:sSub>
                          <m:sSub>
                            <m:sSubPr>
                              <m:ctrlPr>
                                <a:rPr lang="en-US" sz="2400" b="0" i="1" smtClean="0">
                                  <a:latin typeface="Cambria Math"/>
                                </a:rPr>
                              </m:ctrlPr>
                            </m:sSubPr>
                            <m:e>
                              <m:r>
                                <m:rPr>
                                  <m:sty m:val="p"/>
                                </m:rPr>
                                <a:rPr lang="en-US" sz="2400" b="0" i="0" smtClean="0">
                                  <a:latin typeface="Cambria Math"/>
                                </a:rPr>
                                <m:t>V</m:t>
                              </m:r>
                            </m:e>
                            <m:sub>
                              <m:r>
                                <a:rPr lang="en-US" sz="2400" b="0" i="0" smtClean="0">
                                  <a:latin typeface="Cambria Math"/>
                                </a:rPr>
                                <m:t>2</m:t>
                              </m:r>
                            </m:sub>
                          </m:sSub>
                        </m:num>
                        <m:den>
                          <m:sSub>
                            <m:sSubPr>
                              <m:ctrlPr>
                                <a:rPr lang="en-US" sz="2400" b="0" i="1" smtClean="0">
                                  <a:latin typeface="Cambria Math"/>
                                </a:rPr>
                              </m:ctrlPr>
                            </m:sSubPr>
                            <m:e>
                              <m:r>
                                <m:rPr>
                                  <m:sty m:val="p"/>
                                </m:rPr>
                                <a:rPr lang="en-US" sz="2400" b="0" i="0" smtClean="0">
                                  <a:latin typeface="Cambria Math"/>
                                </a:rPr>
                                <m:t>T</m:t>
                              </m:r>
                            </m:e>
                            <m:sub>
                              <m:r>
                                <a:rPr lang="en-US" sz="2400" b="0" i="0" smtClean="0">
                                  <a:latin typeface="Cambria Math"/>
                                </a:rPr>
                                <m:t>2</m:t>
                              </m:r>
                            </m:sub>
                          </m:sSub>
                        </m:den>
                      </m:f>
                    </m:oMath>
                  </m:oMathPara>
                </a14:m>
                <a:endParaRPr lang="en-US" dirty="0" smtClean="0"/>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2"/>
                <a:stretch>
                  <a:fillRect l="-593" t="-875"/>
                </a:stretch>
              </a:blipFill>
            </p:spPr>
            <p:txBody>
              <a:bodyPr/>
              <a:lstStyle/>
              <a:p>
                <a:r>
                  <a:rPr lang="en-US">
                    <a:noFill/>
                  </a:rPr>
                  <a:t> </a:t>
                </a:r>
              </a:p>
            </p:txBody>
          </p:sp>
        </mc:Fallback>
      </mc:AlternateContent>
    </p:spTree>
    <p:extLst>
      <p:ext uri="{BB962C8B-B14F-4D97-AF65-F5344CB8AC3E}">
        <p14:creationId xmlns:p14="http://schemas.microsoft.com/office/powerpoint/2010/main" val="25823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229600" cy="4876800"/>
          </a:xfrm>
        </p:spPr>
        <p:txBody>
          <a:bodyPr/>
          <a:lstStyle/>
          <a:p>
            <a:r>
              <a:rPr lang="en-US" dirty="0"/>
              <a:t>If the pressure in two different conditions remains the same and only the volume and temperature change, then the generalized gas law can be reduced to Charles’ Law with the following equation:</a:t>
            </a:r>
          </a:p>
          <a:p>
            <a:endParaRPr lang="en-US" dirty="0" smtClean="0"/>
          </a:p>
          <a:p>
            <a:endParaRPr lang="en-US" dirty="0" smtClean="0"/>
          </a:p>
          <a:p>
            <a:pPr marL="274320" lvl="1" indent="0">
              <a:buNone/>
            </a:pPr>
            <a:endParaRPr lang="en-US" dirty="0" smtClean="0"/>
          </a:p>
        </p:txBody>
      </p:sp>
      <p:sp>
        <p:nvSpPr>
          <p:cNvPr id="2" name="Title 1"/>
          <p:cNvSpPr>
            <a:spLocks noGrp="1"/>
          </p:cNvSpPr>
          <p:nvPr>
            <p:ph type="title"/>
          </p:nvPr>
        </p:nvSpPr>
        <p:spPr/>
        <p:txBody>
          <a:bodyPr/>
          <a:lstStyle/>
          <a:p>
            <a:r>
              <a:rPr lang="en-US" dirty="0"/>
              <a:t>Charles’ Law</a:t>
            </a:r>
          </a:p>
        </p:txBody>
      </p:sp>
      <mc:AlternateContent xmlns:mc="http://schemas.openxmlformats.org/markup-compatibility/2006" xmlns:a14="http://schemas.microsoft.com/office/drawing/2010/main">
        <mc:Choice Requires="a14">
          <p:sp>
            <p:nvSpPr>
              <p:cNvPr id="3" name="Rectangle 2"/>
              <p:cNvSpPr/>
              <p:nvPr/>
            </p:nvSpPr>
            <p:spPr>
              <a:xfrm>
                <a:off x="3868025" y="3443798"/>
                <a:ext cx="1260666"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a:rPr>
                          </m:ctrlPr>
                        </m:fPr>
                        <m:num>
                          <m:sSub>
                            <m:sSubPr>
                              <m:ctrlPr>
                                <a:rPr lang="en-US" sz="2400" i="1">
                                  <a:latin typeface="Cambria Math"/>
                                </a:rPr>
                              </m:ctrlPr>
                            </m:sSubPr>
                            <m:e>
                              <m:r>
                                <m:rPr>
                                  <m:sty m:val="p"/>
                                </m:rPr>
                                <a:rPr lang="en-US" sz="2400">
                                  <a:latin typeface="Cambria Math"/>
                                </a:rPr>
                                <m:t>V</m:t>
                              </m:r>
                            </m:e>
                            <m:sub>
                              <m:r>
                                <a:rPr lang="en-US" sz="2400">
                                  <a:latin typeface="Cambria Math"/>
                                </a:rPr>
                                <m:t>1</m:t>
                              </m:r>
                            </m:sub>
                          </m:sSub>
                        </m:num>
                        <m:den>
                          <m:sSub>
                            <m:sSubPr>
                              <m:ctrlPr>
                                <a:rPr lang="en-US" sz="2400" i="1">
                                  <a:latin typeface="Cambria Math"/>
                                </a:rPr>
                              </m:ctrlPr>
                            </m:sSubPr>
                            <m:e>
                              <m:r>
                                <m:rPr>
                                  <m:sty m:val="p"/>
                                </m:rPr>
                                <a:rPr lang="en-US" sz="2400">
                                  <a:latin typeface="Cambria Math"/>
                                </a:rPr>
                                <m:t>T</m:t>
                              </m:r>
                            </m:e>
                            <m:sub>
                              <m:r>
                                <a:rPr lang="en-US" sz="2400">
                                  <a:latin typeface="Cambria Math"/>
                                </a:rPr>
                                <m:t>1</m:t>
                              </m:r>
                            </m:sub>
                          </m:sSub>
                        </m:den>
                      </m:f>
                      <m:r>
                        <a:rPr lang="en-US" sz="2400">
                          <a:latin typeface="Cambria Math"/>
                        </a:rPr>
                        <m:t>=</m:t>
                      </m:r>
                      <m:f>
                        <m:fPr>
                          <m:ctrlPr>
                            <a:rPr lang="en-US" sz="2400" i="1">
                              <a:latin typeface="Cambria Math"/>
                            </a:rPr>
                          </m:ctrlPr>
                        </m:fPr>
                        <m:num>
                          <m:sSub>
                            <m:sSubPr>
                              <m:ctrlPr>
                                <a:rPr lang="en-US" sz="2400" i="1">
                                  <a:latin typeface="Cambria Math"/>
                                </a:rPr>
                              </m:ctrlPr>
                            </m:sSubPr>
                            <m:e>
                              <m:r>
                                <m:rPr>
                                  <m:sty m:val="p"/>
                                </m:rPr>
                                <a:rPr lang="en-US" sz="2400">
                                  <a:latin typeface="Cambria Math"/>
                                </a:rPr>
                                <m:t>P</m:t>
                              </m:r>
                            </m:e>
                            <m:sub>
                              <m:r>
                                <a:rPr lang="en-US" sz="2400">
                                  <a:latin typeface="Cambria Math"/>
                                </a:rPr>
                                <m:t>2</m:t>
                              </m:r>
                            </m:sub>
                          </m:sSub>
                        </m:num>
                        <m:den>
                          <m:sSub>
                            <m:sSubPr>
                              <m:ctrlPr>
                                <a:rPr lang="en-US" sz="2400" i="1">
                                  <a:latin typeface="Cambria Math"/>
                                </a:rPr>
                              </m:ctrlPr>
                            </m:sSubPr>
                            <m:e>
                              <m:r>
                                <m:rPr>
                                  <m:sty m:val="p"/>
                                </m:rPr>
                                <a:rPr lang="en-US" sz="2400">
                                  <a:latin typeface="Cambria Math"/>
                                </a:rPr>
                                <m:t>T</m:t>
                              </m:r>
                            </m:e>
                            <m:sub>
                              <m:r>
                                <a:rPr lang="en-US" sz="2400">
                                  <a:latin typeface="Cambria Math"/>
                                </a:rPr>
                                <m:t>2</m:t>
                              </m:r>
                            </m:sub>
                          </m:sSub>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3868025" y="3443798"/>
                <a:ext cx="1260666" cy="84420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862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Boyle’s Law</a:t>
            </a:r>
          </a:p>
        </p:txBody>
      </p:sp>
      <p:sp>
        <p:nvSpPr>
          <p:cNvPr id="5" name="Content Placeholder 2"/>
          <p:cNvSpPr>
            <a:spLocks noGrp="1"/>
          </p:cNvSpPr>
          <p:nvPr>
            <p:ph idx="1"/>
          </p:nvPr>
        </p:nvSpPr>
        <p:spPr>
          <a:xfrm>
            <a:off x="457200" y="1600200"/>
            <a:ext cx="8229600" cy="4876800"/>
          </a:xfrm>
        </p:spPr>
        <p:txBody>
          <a:bodyPr/>
          <a:lstStyle/>
          <a:p>
            <a:r>
              <a:rPr lang="en-US" dirty="0"/>
              <a:t>If the volume and pressure in two different conditions </a:t>
            </a:r>
            <a:r>
              <a:rPr lang="en-US" dirty="0" smtClean="0"/>
              <a:t>change, </a:t>
            </a:r>
            <a:r>
              <a:rPr lang="en-US" dirty="0"/>
              <a:t>but the temperature remains the same, then Boyle’s Law can be used to calculate the new values</a:t>
            </a:r>
            <a:r>
              <a:rPr lang="en-US" dirty="0" smtClean="0"/>
              <a:t>:</a:t>
            </a:r>
            <a:endParaRPr lang="en-US" dirty="0"/>
          </a:p>
          <a:p>
            <a:endParaRPr lang="en-US" dirty="0" smtClean="0"/>
          </a:p>
          <a:p>
            <a:endParaRPr lang="en-US" dirty="0" smtClean="0"/>
          </a:p>
          <a:p>
            <a:pPr marL="274320" lvl="1" indent="0">
              <a:buNone/>
            </a:pPr>
            <a:endParaRPr lang="en-US" dirty="0" smtClean="0"/>
          </a:p>
        </p:txBody>
      </p:sp>
      <mc:AlternateContent xmlns:mc="http://schemas.openxmlformats.org/markup-compatibility/2006" xmlns:a14="http://schemas.microsoft.com/office/drawing/2010/main">
        <mc:Choice Requires="a14">
          <p:sp>
            <p:nvSpPr>
              <p:cNvPr id="6" name="Rectangle 5"/>
              <p:cNvSpPr/>
              <p:nvPr/>
            </p:nvSpPr>
            <p:spPr>
              <a:xfrm>
                <a:off x="3283825" y="3100898"/>
                <a:ext cx="184435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m:rPr>
                              <m:sty m:val="p"/>
                            </m:rPr>
                            <a:rPr lang="en-US" sz="2400" b="0" i="0" smtClean="0">
                              <a:latin typeface="Cambria Math"/>
                            </a:rPr>
                            <m:t>P</m:t>
                          </m:r>
                        </m:e>
                        <m:sub>
                          <m:r>
                            <a:rPr lang="en-US" sz="2400" b="0" i="0" smtClean="0">
                              <a:latin typeface="Cambria Math"/>
                            </a:rPr>
                            <m:t>1</m:t>
                          </m:r>
                        </m:sub>
                      </m:sSub>
                      <m:sSub>
                        <m:sSubPr>
                          <m:ctrlPr>
                            <a:rPr lang="en-US" sz="2400" i="1" smtClean="0">
                              <a:latin typeface="Cambria Math"/>
                            </a:rPr>
                          </m:ctrlPr>
                        </m:sSubPr>
                        <m:e>
                          <m:r>
                            <m:rPr>
                              <m:sty m:val="p"/>
                            </m:rPr>
                            <a:rPr lang="en-US" sz="2400" b="0" i="0" smtClean="0">
                              <a:latin typeface="Cambria Math"/>
                            </a:rPr>
                            <m:t>V</m:t>
                          </m:r>
                        </m:e>
                        <m:sub>
                          <m:r>
                            <a:rPr lang="en-US" sz="2400" b="0" i="0" smtClean="0">
                              <a:latin typeface="Cambria Math"/>
                            </a:rPr>
                            <m:t>1</m:t>
                          </m:r>
                        </m:sub>
                      </m:sSub>
                      <m:r>
                        <a:rPr lang="en-US" sz="2400" b="0" i="0" smtClean="0">
                          <a:latin typeface="Cambria Math"/>
                        </a:rPr>
                        <m:t>=</m:t>
                      </m:r>
                      <m:sSub>
                        <m:sSubPr>
                          <m:ctrlPr>
                            <a:rPr lang="en-US" sz="2400" b="0" i="1" smtClean="0">
                              <a:latin typeface="Cambria Math"/>
                            </a:rPr>
                          </m:ctrlPr>
                        </m:sSubPr>
                        <m:e>
                          <m:r>
                            <m:rPr>
                              <m:sty m:val="p"/>
                            </m:rPr>
                            <a:rPr lang="en-US" sz="2400" b="0" i="0" smtClean="0">
                              <a:latin typeface="Cambria Math"/>
                            </a:rPr>
                            <m:t>P</m:t>
                          </m:r>
                        </m:e>
                        <m:sub>
                          <m:r>
                            <a:rPr lang="en-US" sz="2400" b="0" i="0" smtClean="0">
                              <a:latin typeface="Cambria Math"/>
                            </a:rPr>
                            <m:t>2</m:t>
                          </m:r>
                        </m:sub>
                      </m:sSub>
                      <m:sSub>
                        <m:sSubPr>
                          <m:ctrlPr>
                            <a:rPr lang="en-US" sz="2400" b="0" i="1" smtClean="0">
                              <a:latin typeface="Cambria Math"/>
                            </a:rPr>
                          </m:ctrlPr>
                        </m:sSubPr>
                        <m:e>
                          <m:r>
                            <m:rPr>
                              <m:sty m:val="p"/>
                            </m:rPr>
                            <a:rPr lang="en-US" sz="2400" b="0" i="0" smtClean="0">
                              <a:latin typeface="Cambria Math"/>
                            </a:rPr>
                            <m:t>V</m:t>
                          </m:r>
                        </m:e>
                        <m:sub>
                          <m:r>
                            <a:rPr lang="en-US" sz="2400" b="0" i="0" smtClean="0">
                              <a:latin typeface="Cambria Math"/>
                            </a:rPr>
                            <m:t>2</m:t>
                          </m:r>
                        </m:sub>
                      </m:sSub>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283825" y="3100898"/>
                <a:ext cx="1844351" cy="461665"/>
              </a:xfrm>
              <a:prstGeom prst="rect">
                <a:avLst/>
              </a:prstGeom>
              <a:blipFill rotWithShape="1">
                <a:blip r:embed="rId2"/>
                <a:stretch>
                  <a:fillRect b="-4000"/>
                </a:stretch>
              </a:blipFill>
            </p:spPr>
            <p:txBody>
              <a:bodyPr/>
              <a:lstStyle/>
              <a:p>
                <a:r>
                  <a:rPr lang="en-US">
                    <a:noFill/>
                  </a:rPr>
                  <a:t> </a:t>
                </a:r>
              </a:p>
            </p:txBody>
          </p:sp>
        </mc:Fallback>
      </mc:AlternateContent>
    </p:spTree>
    <p:extLst>
      <p:ext uri="{BB962C8B-B14F-4D97-AF65-F5344CB8AC3E}">
        <p14:creationId xmlns:p14="http://schemas.microsoft.com/office/powerpoint/2010/main" val="145835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Reasons </a:t>
            </a:r>
            <a:r>
              <a:rPr lang="en-US" dirty="0"/>
              <a:t>to </a:t>
            </a:r>
            <a:r>
              <a:rPr lang="en-US" dirty="0" smtClean="0"/>
              <a:t>Collect Air </a:t>
            </a:r>
            <a:r>
              <a:rPr lang="en-US" dirty="0"/>
              <a:t>S</a:t>
            </a:r>
            <a:r>
              <a:rPr lang="en-US" dirty="0" smtClean="0"/>
              <a:t>amples</a:t>
            </a:r>
            <a:endParaRPr lang="en-US" dirty="0"/>
          </a:p>
        </p:txBody>
      </p:sp>
      <p:sp>
        <p:nvSpPr>
          <p:cNvPr id="3" name="Content Placeholder 2"/>
          <p:cNvSpPr>
            <a:spLocks noGrp="1"/>
          </p:cNvSpPr>
          <p:nvPr>
            <p:ph idx="1"/>
          </p:nvPr>
        </p:nvSpPr>
        <p:spPr/>
        <p:txBody>
          <a:bodyPr/>
          <a:lstStyle/>
          <a:p>
            <a:r>
              <a:rPr lang="en-US" dirty="0" smtClean="0"/>
              <a:t>To </a:t>
            </a:r>
            <a:r>
              <a:rPr lang="en-US" dirty="0"/>
              <a:t>obtain an accurate representation of air concentrations</a:t>
            </a:r>
          </a:p>
          <a:p>
            <a:r>
              <a:rPr lang="en-US" dirty="0" smtClean="0"/>
              <a:t>To </a:t>
            </a:r>
            <a:r>
              <a:rPr lang="en-US" dirty="0"/>
              <a:t>identify leaks or releases</a:t>
            </a:r>
          </a:p>
          <a:p>
            <a:r>
              <a:rPr lang="en-US" dirty="0" smtClean="0"/>
              <a:t>To </a:t>
            </a:r>
            <a:r>
              <a:rPr lang="en-US" dirty="0"/>
              <a:t>evaluate the effectiveness of controls</a:t>
            </a:r>
          </a:p>
          <a:p>
            <a:r>
              <a:rPr lang="en-US" dirty="0" smtClean="0"/>
              <a:t>To </a:t>
            </a:r>
            <a:r>
              <a:rPr lang="en-US" dirty="0"/>
              <a:t>assess exposures during particular work processes or </a:t>
            </a:r>
            <a:r>
              <a:rPr lang="en-US" dirty="0" smtClean="0"/>
              <a:t>activities</a:t>
            </a:r>
            <a:endParaRPr lang="en-US" dirty="0"/>
          </a:p>
        </p:txBody>
      </p:sp>
    </p:spTree>
    <p:extLst>
      <p:ext uri="{BB962C8B-B14F-4D97-AF65-F5344CB8AC3E}">
        <p14:creationId xmlns:p14="http://schemas.microsoft.com/office/powerpoint/2010/main" val="181047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a:t>
            </a:r>
            <a:r>
              <a:rPr lang="en-US" dirty="0"/>
              <a:t>of </a:t>
            </a:r>
            <a:r>
              <a:rPr lang="en-US" dirty="0" smtClean="0"/>
              <a:t>Detection </a:t>
            </a:r>
            <a:r>
              <a:rPr lang="en-US" dirty="0"/>
              <a:t>(LOD)</a:t>
            </a:r>
          </a:p>
        </p:txBody>
      </p:sp>
      <p:sp>
        <p:nvSpPr>
          <p:cNvPr id="3" name="Content Placeholder 2"/>
          <p:cNvSpPr>
            <a:spLocks noGrp="1"/>
          </p:cNvSpPr>
          <p:nvPr>
            <p:ph idx="1"/>
          </p:nvPr>
        </p:nvSpPr>
        <p:spPr/>
        <p:txBody>
          <a:bodyPr/>
          <a:lstStyle/>
          <a:p>
            <a:r>
              <a:rPr lang="en-US" dirty="0" smtClean="0"/>
              <a:t>The </a:t>
            </a:r>
            <a:r>
              <a:rPr lang="en-US" dirty="0"/>
              <a:t>point at which the measurement of </a:t>
            </a:r>
            <a:r>
              <a:rPr lang="en-US" dirty="0" smtClean="0"/>
              <a:t>an agent </a:t>
            </a:r>
            <a:r>
              <a:rPr lang="en-US" dirty="0"/>
              <a:t>first becomes </a:t>
            </a:r>
            <a:r>
              <a:rPr lang="en-US" dirty="0" smtClean="0"/>
              <a:t>possible</a:t>
            </a:r>
            <a:endParaRPr lang="en-US" dirty="0"/>
          </a:p>
        </p:txBody>
      </p:sp>
    </p:spTree>
    <p:extLst>
      <p:ext uri="{BB962C8B-B14F-4D97-AF65-F5344CB8AC3E}">
        <p14:creationId xmlns:p14="http://schemas.microsoft.com/office/powerpoint/2010/main" val="18506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a:t>
            </a:r>
            <a:r>
              <a:rPr lang="en-US" dirty="0"/>
              <a:t>of Q</a:t>
            </a:r>
            <a:r>
              <a:rPr lang="en-US" dirty="0" smtClean="0"/>
              <a:t>uantitation </a:t>
            </a:r>
            <a:r>
              <a:rPr lang="en-US" dirty="0"/>
              <a:t>(LOQ)</a:t>
            </a:r>
          </a:p>
        </p:txBody>
      </p:sp>
      <p:sp>
        <p:nvSpPr>
          <p:cNvPr id="3" name="Content Placeholder 2"/>
          <p:cNvSpPr>
            <a:spLocks noGrp="1"/>
          </p:cNvSpPr>
          <p:nvPr>
            <p:ph idx="1"/>
          </p:nvPr>
        </p:nvSpPr>
        <p:spPr/>
        <p:txBody>
          <a:bodyPr/>
          <a:lstStyle/>
          <a:p>
            <a:r>
              <a:rPr lang="en-US" dirty="0"/>
              <a:t>T</a:t>
            </a:r>
            <a:r>
              <a:rPr lang="en-US" dirty="0" smtClean="0"/>
              <a:t>he concentration at </a:t>
            </a:r>
            <a:r>
              <a:rPr lang="en-US" dirty="0"/>
              <a:t>which quantitative results can be measured with a high degree </a:t>
            </a:r>
            <a:r>
              <a:rPr lang="en-US" dirty="0" smtClean="0"/>
              <a:t>of confidence</a:t>
            </a:r>
            <a:endParaRPr lang="en-US" dirty="0"/>
          </a:p>
        </p:txBody>
      </p:sp>
    </p:spTree>
    <p:extLst>
      <p:ext uri="{BB962C8B-B14F-4D97-AF65-F5344CB8AC3E}">
        <p14:creationId xmlns:p14="http://schemas.microsoft.com/office/powerpoint/2010/main" val="2562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Objectives</a:t>
            </a:r>
            <a:endParaRPr lang="en-US" dirty="0"/>
          </a:p>
        </p:txBody>
      </p:sp>
      <p:sp>
        <p:nvSpPr>
          <p:cNvPr id="3" name="Content Placeholder 2"/>
          <p:cNvSpPr>
            <a:spLocks noGrp="1"/>
          </p:cNvSpPr>
          <p:nvPr>
            <p:ph idx="1"/>
          </p:nvPr>
        </p:nvSpPr>
        <p:spPr/>
        <p:txBody>
          <a:bodyPr>
            <a:normAutofit/>
          </a:bodyPr>
          <a:lstStyle/>
          <a:p>
            <a:r>
              <a:rPr lang="en-US" smtClean="0"/>
              <a:t>Describe </a:t>
            </a:r>
            <a:r>
              <a:rPr lang="en-US" dirty="0"/>
              <a:t>the various properties of the chemicals that are most important to the practice of </a:t>
            </a:r>
            <a:r>
              <a:rPr lang="en-US" dirty="0" smtClean="0"/>
              <a:t>industrial hygiene</a:t>
            </a:r>
            <a:r>
              <a:rPr lang="en-US" dirty="0"/>
              <a:t>.</a:t>
            </a:r>
          </a:p>
          <a:p>
            <a:r>
              <a:rPr lang="en-US" dirty="0" smtClean="0"/>
              <a:t>Calculate </a:t>
            </a:r>
            <a:r>
              <a:rPr lang="en-US" dirty="0"/>
              <a:t>the concentration of a chemical in the air when provided with the chemical’s basic parameters.</a:t>
            </a:r>
          </a:p>
          <a:p>
            <a:r>
              <a:rPr lang="en-US" dirty="0" smtClean="0"/>
              <a:t>Describe </a:t>
            </a:r>
            <a:r>
              <a:rPr lang="en-US" dirty="0"/>
              <a:t>the basic behaviors of gases and vapors in scientific and mathematic terms.</a:t>
            </a:r>
          </a:p>
          <a:p>
            <a:r>
              <a:rPr lang="en-US" dirty="0" smtClean="0"/>
              <a:t>Identify </a:t>
            </a:r>
            <a:r>
              <a:rPr lang="en-US" dirty="0"/>
              <a:t>various methods of collecting and analyzing gas and vapor concentrations in the air.</a:t>
            </a:r>
          </a:p>
          <a:p>
            <a:r>
              <a:rPr lang="en-US" dirty="0" smtClean="0"/>
              <a:t>Identify </a:t>
            </a:r>
            <a:r>
              <a:rPr lang="en-US" dirty="0"/>
              <a:t>the handheld and portable detectors used for direct measurement of gases and vapors in </a:t>
            </a:r>
            <a:r>
              <a:rPr lang="en-US" dirty="0" smtClean="0"/>
              <a:t>the environment</a:t>
            </a:r>
            <a:r>
              <a:rPr lang="en-US" dirty="0"/>
              <a:t>.</a:t>
            </a:r>
          </a:p>
        </p:txBody>
      </p:sp>
    </p:spTree>
    <p:extLst>
      <p:ext uri="{BB962C8B-B14F-4D97-AF65-F5344CB8AC3E}">
        <p14:creationId xmlns:p14="http://schemas.microsoft.com/office/powerpoint/2010/main" val="3682613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Sampling </a:t>
            </a:r>
            <a:r>
              <a:rPr lang="en-US" dirty="0"/>
              <a:t>and </a:t>
            </a:r>
            <a:r>
              <a:rPr lang="en-US" dirty="0" smtClean="0"/>
              <a:t>Analytical Error </a:t>
            </a:r>
            <a:r>
              <a:rPr lang="en-US" dirty="0"/>
              <a:t>(SAE</a:t>
            </a:r>
            <a:r>
              <a:rPr lang="en-US" dirty="0" smtClean="0"/>
              <a: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752710" y="2487173"/>
                <a:ext cx="5384690" cy="539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SAE</m:t>
                      </m:r>
                      <m:r>
                        <a:rPr lang="en-US" sz="2400" b="0" i="0" smtClean="0">
                          <a:latin typeface="Cambria Math"/>
                        </a:rPr>
                        <m:t>= </m:t>
                      </m:r>
                      <m:rad>
                        <m:radPr>
                          <m:degHide m:val="on"/>
                          <m:ctrlPr>
                            <a:rPr lang="en-US" sz="2400" b="0" i="1" smtClean="0">
                              <a:latin typeface="Cambria Math"/>
                            </a:rPr>
                          </m:ctrlPr>
                        </m:radPr>
                        <m:deg/>
                        <m:e>
                          <m:sSup>
                            <m:sSupPr>
                              <m:ctrlPr>
                                <a:rPr lang="en-US" sz="2400" b="0" i="1" smtClean="0">
                                  <a:latin typeface="Cambria Math"/>
                                </a:rPr>
                              </m:ctrlPr>
                            </m:sSupPr>
                            <m:e>
                              <m:r>
                                <a:rPr lang="en-US" sz="2400" b="0" i="0" smtClean="0">
                                  <a:latin typeface="Cambria Math"/>
                                </a:rPr>
                                <m:t>(</m:t>
                              </m:r>
                              <m:r>
                                <m:rPr>
                                  <m:sty m:val="p"/>
                                </m:rPr>
                                <a:rPr lang="en-US" sz="2400" b="0" i="0" smtClean="0">
                                  <a:latin typeface="Cambria Math"/>
                                </a:rPr>
                                <m:t>pump</m:t>
                              </m:r>
                              <m:r>
                                <a:rPr lang="en-US" sz="2400" b="0" i="0" smtClean="0">
                                  <a:latin typeface="Cambria Math"/>
                                </a:rPr>
                                <m:t> </m:t>
                              </m:r>
                              <m:r>
                                <m:rPr>
                                  <m:sty m:val="p"/>
                                </m:rPr>
                                <a:rPr lang="en-US" sz="2400" b="0" i="0" smtClean="0">
                                  <a:latin typeface="Cambria Math"/>
                                </a:rPr>
                                <m:t>error</m:t>
                              </m:r>
                              <m:r>
                                <a:rPr lang="en-US" sz="2400" b="0" i="0" smtClean="0">
                                  <a:latin typeface="Cambria Math"/>
                                </a:rPr>
                                <m:t>)</m:t>
                              </m:r>
                            </m:e>
                            <m:sup>
                              <m:r>
                                <a:rPr lang="en-US" sz="2400" b="0" i="0" smtClean="0">
                                  <a:latin typeface="Cambria Math"/>
                                </a:rPr>
                                <m:t>2</m:t>
                              </m:r>
                            </m:sup>
                          </m:sSup>
                          <m:r>
                            <a:rPr lang="en-US" sz="2400" b="0" i="0" smtClean="0">
                              <a:latin typeface="Cambria Math"/>
                            </a:rPr>
                            <m:t>+</m:t>
                          </m:r>
                          <m:sSup>
                            <m:sSupPr>
                              <m:ctrlPr>
                                <a:rPr lang="en-US" sz="2400" b="0" i="1" smtClean="0">
                                  <a:latin typeface="Cambria Math"/>
                                </a:rPr>
                              </m:ctrlPr>
                            </m:sSupPr>
                            <m:e>
                              <m:r>
                                <a:rPr lang="en-US" sz="2400" b="0" i="0" smtClean="0">
                                  <a:latin typeface="Cambria Math"/>
                                </a:rPr>
                                <m:t>(</m:t>
                              </m:r>
                              <m:r>
                                <m:rPr>
                                  <m:sty m:val="p"/>
                                </m:rPr>
                                <a:rPr lang="en-US" sz="2400" b="0" i="0" smtClean="0">
                                  <a:latin typeface="Cambria Math"/>
                                </a:rPr>
                                <m:t>lab</m:t>
                              </m:r>
                              <m:r>
                                <a:rPr lang="en-US" sz="2400" b="0" i="0" smtClean="0">
                                  <a:latin typeface="Cambria Math"/>
                                </a:rPr>
                                <m:t> </m:t>
                              </m:r>
                              <m:r>
                                <m:rPr>
                                  <m:sty m:val="p"/>
                                </m:rPr>
                                <a:rPr lang="en-US" sz="2400" b="0" i="0" smtClean="0">
                                  <a:latin typeface="Cambria Math"/>
                                </a:rPr>
                                <m:t>error</m:t>
                              </m:r>
                              <m:r>
                                <a:rPr lang="en-US" sz="2400" b="0" i="0" smtClean="0">
                                  <a:latin typeface="Cambria Math"/>
                                </a:rPr>
                                <m:t>)</m:t>
                              </m:r>
                            </m:e>
                            <m:sup>
                              <m:r>
                                <a:rPr lang="en-US" sz="2400" b="0" i="0" smtClean="0">
                                  <a:latin typeface="Cambria Math"/>
                                </a:rPr>
                                <m:t>2</m:t>
                              </m:r>
                            </m:sup>
                          </m:sSup>
                        </m:e>
                      </m:rad>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752710" y="2487173"/>
                <a:ext cx="5384690" cy="53957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536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1100" y="1782820"/>
            <a:ext cx="3822700" cy="4630680"/>
          </a:xfrm>
          <a:prstGeom prst="rect">
            <a:avLst/>
          </a:prstGeom>
        </p:spPr>
      </p:pic>
      <p:sp>
        <p:nvSpPr>
          <p:cNvPr id="3" name="Title 1"/>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rgbClr val="0070C0"/>
                </a:solidFill>
                <a:latin typeface="+mj-lt"/>
                <a:ea typeface="+mj-ea"/>
                <a:cs typeface="+mj-cs"/>
              </a:defRPr>
            </a:lvl1pPr>
          </a:lstStyle>
          <a:p>
            <a:r>
              <a:rPr lang="en-US" dirty="0" smtClean="0"/>
              <a:t>Accuracy and Precision</a:t>
            </a:r>
            <a:endParaRPr lang="en-US" dirty="0"/>
          </a:p>
        </p:txBody>
      </p:sp>
    </p:spTree>
    <p:extLst>
      <p:ext uri="{BB962C8B-B14F-4D97-AF65-F5344CB8AC3E}">
        <p14:creationId xmlns:p14="http://schemas.microsoft.com/office/powerpoint/2010/main" val="1030365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19"/>
            <a:ext cx="8229600" cy="1458581"/>
          </a:xfrm>
        </p:spPr>
        <p:txBody>
          <a:bodyPr/>
          <a:lstStyle/>
          <a:p>
            <a:r>
              <a:rPr lang="en-US" dirty="0" smtClean="0"/>
              <a:t>Determining Sampling Duration</a:t>
            </a:r>
            <a:endParaRPr lang="en-US" dirty="0"/>
          </a:p>
        </p:txBody>
      </p:sp>
      <p:pic>
        <p:nvPicPr>
          <p:cNvPr id="4" name="Picture 3"/>
          <p:cNvPicPr>
            <a:picLocks noChangeAspect="1"/>
          </p:cNvPicPr>
          <p:nvPr/>
        </p:nvPicPr>
        <p:blipFill>
          <a:blip r:embed="rId2"/>
          <a:stretch>
            <a:fillRect/>
          </a:stretch>
        </p:blipFill>
        <p:spPr>
          <a:xfrm>
            <a:off x="647699" y="2291914"/>
            <a:ext cx="7822253" cy="1098124"/>
          </a:xfrm>
          <a:prstGeom prst="rect">
            <a:avLst/>
          </a:prstGeom>
        </p:spPr>
      </p:pic>
      <p:pic>
        <p:nvPicPr>
          <p:cNvPr id="5" name="Picture 4"/>
          <p:cNvPicPr>
            <a:picLocks noChangeAspect="1"/>
          </p:cNvPicPr>
          <p:nvPr/>
        </p:nvPicPr>
        <p:blipFill>
          <a:blip r:embed="rId3"/>
          <a:stretch>
            <a:fillRect/>
          </a:stretch>
        </p:blipFill>
        <p:spPr>
          <a:xfrm>
            <a:off x="2603501" y="3671087"/>
            <a:ext cx="3619499" cy="659423"/>
          </a:xfrm>
          <a:prstGeom prst="rect">
            <a:avLst/>
          </a:prstGeom>
        </p:spPr>
      </p:pic>
    </p:spTree>
    <p:extLst>
      <p:ext uri="{BB962C8B-B14F-4D97-AF65-F5344CB8AC3E}">
        <p14:creationId xmlns:p14="http://schemas.microsoft.com/office/powerpoint/2010/main" val="1834198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1130300"/>
          </a:xfrm>
        </p:spPr>
        <p:txBody>
          <a:bodyPr/>
          <a:lstStyle/>
          <a:p>
            <a:r>
              <a:rPr lang="en-US" dirty="0" smtClean="0"/>
              <a:t>Grab Sampling</a:t>
            </a:r>
            <a:endParaRPr lang="en-US" dirty="0"/>
          </a:p>
        </p:txBody>
      </p:sp>
      <p:pic>
        <p:nvPicPr>
          <p:cNvPr id="3" name="Picture 2"/>
          <p:cNvPicPr>
            <a:picLocks noChangeAspect="1"/>
          </p:cNvPicPr>
          <p:nvPr/>
        </p:nvPicPr>
        <p:blipFill>
          <a:blip r:embed="rId2"/>
          <a:stretch>
            <a:fillRect/>
          </a:stretch>
        </p:blipFill>
        <p:spPr>
          <a:xfrm>
            <a:off x="1585716" y="2273300"/>
            <a:ext cx="5936694" cy="3403600"/>
          </a:xfrm>
          <a:prstGeom prst="rect">
            <a:avLst/>
          </a:prstGeom>
        </p:spPr>
      </p:pic>
      <p:sp>
        <p:nvSpPr>
          <p:cNvPr id="4" name="TextBox 3"/>
          <p:cNvSpPr txBox="1"/>
          <p:nvPr/>
        </p:nvSpPr>
        <p:spPr>
          <a:xfrm>
            <a:off x="1587500" y="5720090"/>
            <a:ext cx="1265090" cy="261610"/>
          </a:xfrm>
          <a:prstGeom prst="rect">
            <a:avLst/>
          </a:prstGeom>
          <a:noFill/>
        </p:spPr>
        <p:txBody>
          <a:bodyPr wrap="none" rtlCol="0">
            <a:spAutoFit/>
          </a:bodyPr>
          <a:lstStyle/>
          <a:p>
            <a:r>
              <a:rPr lang="en-US" sz="1050" i="1" dirty="0" smtClean="0"/>
              <a:t>Source: SKC Inc.</a:t>
            </a:r>
            <a:endParaRPr lang="en-US" sz="1050" i="1" dirty="0"/>
          </a:p>
        </p:txBody>
      </p:sp>
    </p:spTree>
    <p:extLst>
      <p:ext uri="{BB962C8B-B14F-4D97-AF65-F5344CB8AC3E}">
        <p14:creationId xmlns:p14="http://schemas.microsoft.com/office/powerpoint/2010/main" val="152100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990600"/>
          </a:xfrm>
        </p:spPr>
        <p:txBody>
          <a:bodyPr>
            <a:noAutofit/>
          </a:bodyPr>
          <a:lstStyle/>
          <a:p>
            <a:r>
              <a:rPr lang="en-US" dirty="0"/>
              <a:t>Detector Tubes, </a:t>
            </a:r>
            <a:r>
              <a:rPr lang="en-US" dirty="0" err="1"/>
              <a:t>Colormetric</a:t>
            </a:r>
            <a:r>
              <a:rPr lang="en-US" dirty="0"/>
              <a:t> </a:t>
            </a:r>
            <a:r>
              <a:rPr lang="en-US" dirty="0" smtClean="0"/>
              <a:t/>
            </a:r>
            <a:br>
              <a:rPr lang="en-US" dirty="0" smtClean="0"/>
            </a:br>
            <a:r>
              <a:rPr lang="en-US" dirty="0" smtClean="0"/>
              <a:t>Indicator </a:t>
            </a:r>
            <a:r>
              <a:rPr lang="en-US" dirty="0"/>
              <a:t>Tubes, and Pumps</a:t>
            </a:r>
          </a:p>
        </p:txBody>
      </p:sp>
      <p:pic>
        <p:nvPicPr>
          <p:cNvPr id="4" name="Picture 3"/>
          <p:cNvPicPr>
            <a:picLocks noChangeAspect="1"/>
          </p:cNvPicPr>
          <p:nvPr/>
        </p:nvPicPr>
        <p:blipFill>
          <a:blip r:embed="rId2"/>
          <a:stretch>
            <a:fillRect/>
          </a:stretch>
        </p:blipFill>
        <p:spPr>
          <a:xfrm>
            <a:off x="558800" y="1980184"/>
            <a:ext cx="8008883" cy="4877816"/>
          </a:xfrm>
          <a:prstGeom prst="rect">
            <a:avLst/>
          </a:prstGeom>
        </p:spPr>
      </p:pic>
      <p:pic>
        <p:nvPicPr>
          <p:cNvPr id="3" name="Picture 2"/>
          <p:cNvPicPr>
            <a:picLocks noChangeAspect="1"/>
          </p:cNvPicPr>
          <p:nvPr/>
        </p:nvPicPr>
        <p:blipFill>
          <a:blip r:embed="rId3"/>
          <a:stretch>
            <a:fillRect/>
          </a:stretch>
        </p:blipFill>
        <p:spPr>
          <a:xfrm>
            <a:off x="6438596" y="5378174"/>
            <a:ext cx="2336800" cy="406400"/>
          </a:xfrm>
          <a:prstGeom prst="rect">
            <a:avLst/>
          </a:prstGeom>
        </p:spPr>
      </p:pic>
      <p:sp>
        <p:nvSpPr>
          <p:cNvPr id="5" name="TextBox 4"/>
          <p:cNvSpPr txBox="1"/>
          <p:nvPr/>
        </p:nvSpPr>
        <p:spPr>
          <a:xfrm>
            <a:off x="7421710" y="6007100"/>
            <a:ext cx="1265090" cy="261610"/>
          </a:xfrm>
          <a:prstGeom prst="rect">
            <a:avLst/>
          </a:prstGeom>
          <a:noFill/>
        </p:spPr>
        <p:txBody>
          <a:bodyPr wrap="none" rtlCol="0">
            <a:spAutoFit/>
          </a:bodyPr>
          <a:lstStyle/>
          <a:p>
            <a:r>
              <a:rPr lang="en-US" sz="1050" i="1" dirty="0" smtClean="0"/>
              <a:t>Source: SKC Inc.</a:t>
            </a:r>
            <a:endParaRPr lang="en-US" sz="1050" i="1" dirty="0"/>
          </a:p>
        </p:txBody>
      </p:sp>
    </p:spTree>
    <p:extLst>
      <p:ext uri="{BB962C8B-B14F-4D97-AF65-F5344CB8AC3E}">
        <p14:creationId xmlns:p14="http://schemas.microsoft.com/office/powerpoint/2010/main" val="42014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5062"/>
          </a:xfrm>
        </p:spPr>
        <p:txBody>
          <a:bodyPr>
            <a:normAutofit/>
          </a:bodyPr>
          <a:lstStyle/>
          <a:p>
            <a:r>
              <a:rPr lang="en-US" dirty="0" smtClean="0"/>
              <a:t>Real-time Detection Instruments</a:t>
            </a:r>
            <a:endParaRPr lang="en-US" dirty="0"/>
          </a:p>
        </p:txBody>
      </p:sp>
      <p:sp>
        <p:nvSpPr>
          <p:cNvPr id="3" name="Content Placeholder 2"/>
          <p:cNvSpPr>
            <a:spLocks noGrp="1"/>
          </p:cNvSpPr>
          <p:nvPr>
            <p:ph idx="1"/>
          </p:nvPr>
        </p:nvSpPr>
        <p:spPr/>
        <p:txBody>
          <a:bodyPr/>
          <a:lstStyle/>
          <a:p>
            <a:r>
              <a:rPr lang="en-US" dirty="0" smtClean="0"/>
              <a:t>Combustible-gas/multiple-gas monitors</a:t>
            </a:r>
          </a:p>
          <a:p>
            <a:r>
              <a:rPr lang="en-US" dirty="0" smtClean="0"/>
              <a:t>Thermochemical detectors</a:t>
            </a:r>
          </a:p>
          <a:p>
            <a:r>
              <a:rPr lang="en-US" dirty="0"/>
              <a:t>Electrochemical </a:t>
            </a:r>
            <a:r>
              <a:rPr lang="en-US" dirty="0" smtClean="0"/>
              <a:t>detectors</a:t>
            </a:r>
          </a:p>
          <a:p>
            <a:endParaRPr lang="en-US" dirty="0"/>
          </a:p>
        </p:txBody>
      </p:sp>
      <p:pic>
        <p:nvPicPr>
          <p:cNvPr id="4" name="Picture 3"/>
          <p:cNvPicPr>
            <a:picLocks noChangeAspect="1"/>
          </p:cNvPicPr>
          <p:nvPr/>
        </p:nvPicPr>
        <p:blipFill>
          <a:blip r:embed="rId2"/>
          <a:stretch>
            <a:fillRect/>
          </a:stretch>
        </p:blipFill>
        <p:spPr>
          <a:xfrm>
            <a:off x="1168400" y="3390900"/>
            <a:ext cx="6185200" cy="2501900"/>
          </a:xfrm>
          <a:prstGeom prst="rect">
            <a:avLst/>
          </a:prstGeom>
        </p:spPr>
      </p:pic>
    </p:spTree>
    <p:extLst>
      <p:ext uri="{BB962C8B-B14F-4D97-AF65-F5344CB8AC3E}">
        <p14:creationId xmlns:p14="http://schemas.microsoft.com/office/powerpoint/2010/main" val="210485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9131300" cy="1401762"/>
          </a:xfrm>
        </p:spPr>
        <p:txBody>
          <a:bodyPr>
            <a:normAutofit/>
          </a:bodyPr>
          <a:lstStyle/>
          <a:p>
            <a:r>
              <a:rPr lang="en-US" dirty="0" smtClean="0"/>
              <a:t>Real-time Detection Instruments (Cont.)</a:t>
            </a:r>
            <a:endParaRPr lang="en-US" dirty="0"/>
          </a:p>
        </p:txBody>
      </p:sp>
      <p:sp>
        <p:nvSpPr>
          <p:cNvPr id="3" name="Content Placeholder 2"/>
          <p:cNvSpPr>
            <a:spLocks noGrp="1"/>
          </p:cNvSpPr>
          <p:nvPr>
            <p:ph idx="1"/>
          </p:nvPr>
        </p:nvSpPr>
        <p:spPr>
          <a:xfrm>
            <a:off x="457200" y="1676400"/>
            <a:ext cx="8229600" cy="4800600"/>
          </a:xfrm>
        </p:spPr>
        <p:txBody>
          <a:bodyPr/>
          <a:lstStyle/>
          <a:p>
            <a:r>
              <a:rPr lang="en-US" dirty="0" err="1" smtClean="0"/>
              <a:t>Coulometric</a:t>
            </a:r>
            <a:r>
              <a:rPr lang="en-US" dirty="0" smtClean="0"/>
              <a:t> detectors</a:t>
            </a:r>
          </a:p>
          <a:p>
            <a:r>
              <a:rPr lang="en-US" dirty="0"/>
              <a:t>Ionization </a:t>
            </a:r>
            <a:r>
              <a:rPr lang="en-US" dirty="0" smtClean="0"/>
              <a:t>detectors</a:t>
            </a:r>
            <a:endParaRPr lang="en-US" dirty="0"/>
          </a:p>
        </p:txBody>
      </p:sp>
      <p:pic>
        <p:nvPicPr>
          <p:cNvPr id="4" name="Picture 3"/>
          <p:cNvPicPr>
            <a:picLocks noChangeAspect="1"/>
          </p:cNvPicPr>
          <p:nvPr/>
        </p:nvPicPr>
        <p:blipFill rotWithShape="1">
          <a:blip r:embed="rId2"/>
          <a:srcRect t="-2688" b="16287"/>
          <a:stretch/>
        </p:blipFill>
        <p:spPr>
          <a:xfrm>
            <a:off x="3136900" y="2738120"/>
            <a:ext cx="2397559" cy="3840480"/>
          </a:xfrm>
          <a:prstGeom prst="rect">
            <a:avLst/>
          </a:prstGeom>
        </p:spPr>
      </p:pic>
      <p:pic>
        <p:nvPicPr>
          <p:cNvPr id="5" name="Picture 4"/>
          <p:cNvPicPr>
            <a:picLocks noChangeAspect="1"/>
          </p:cNvPicPr>
          <p:nvPr/>
        </p:nvPicPr>
        <p:blipFill rotWithShape="1">
          <a:blip r:embed="rId3"/>
          <a:srcRect t="-1" b="16471"/>
          <a:stretch/>
        </p:blipFill>
        <p:spPr>
          <a:xfrm>
            <a:off x="6007100" y="2548631"/>
            <a:ext cx="1905000" cy="3928369"/>
          </a:xfrm>
          <a:prstGeom prst="rect">
            <a:avLst/>
          </a:prstGeom>
        </p:spPr>
      </p:pic>
      <p:sp>
        <p:nvSpPr>
          <p:cNvPr id="6" name="TextBox 5"/>
          <p:cNvSpPr txBox="1"/>
          <p:nvPr/>
        </p:nvSpPr>
        <p:spPr>
          <a:xfrm>
            <a:off x="7421710" y="6215390"/>
            <a:ext cx="1265090" cy="261610"/>
          </a:xfrm>
          <a:prstGeom prst="rect">
            <a:avLst/>
          </a:prstGeom>
          <a:noFill/>
        </p:spPr>
        <p:txBody>
          <a:bodyPr wrap="none" rtlCol="0">
            <a:spAutoFit/>
          </a:bodyPr>
          <a:lstStyle/>
          <a:p>
            <a:r>
              <a:rPr lang="en-US" sz="1050" i="1" dirty="0" smtClean="0"/>
              <a:t>Source: SKC Inc.</a:t>
            </a:r>
            <a:endParaRPr lang="en-US" sz="1050" i="1" dirty="0"/>
          </a:p>
        </p:txBody>
      </p:sp>
      <p:sp>
        <p:nvSpPr>
          <p:cNvPr id="7" name="TextBox 6"/>
          <p:cNvSpPr txBox="1"/>
          <p:nvPr/>
        </p:nvSpPr>
        <p:spPr>
          <a:xfrm>
            <a:off x="665117" y="5484049"/>
            <a:ext cx="3094083" cy="900246"/>
          </a:xfrm>
          <a:prstGeom prst="rect">
            <a:avLst/>
          </a:prstGeom>
          <a:noFill/>
        </p:spPr>
        <p:txBody>
          <a:bodyPr wrap="square" rtlCol="0">
            <a:spAutoFit/>
          </a:bodyPr>
          <a:lstStyle/>
          <a:p>
            <a:r>
              <a:rPr lang="en-US" sz="1050" dirty="0"/>
              <a:t>Schematic of a flame ionization detector. (A) GC column exit; (B) detector oven; (C) hydrogen fuel enters; (D) oxidant enters; (E) positive bias voltage; (F) flame; (G) collector plates; (H) signal transmitter; (J) exhaust port.</a:t>
            </a:r>
            <a:endParaRPr lang="en-US" sz="1050" i="1" dirty="0"/>
          </a:p>
        </p:txBody>
      </p:sp>
    </p:spTree>
    <p:extLst>
      <p:ext uri="{BB962C8B-B14F-4D97-AF65-F5344CB8AC3E}">
        <p14:creationId xmlns:p14="http://schemas.microsoft.com/office/powerpoint/2010/main" val="746381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46200"/>
          </a:xfrm>
        </p:spPr>
        <p:txBody>
          <a:bodyPr>
            <a:normAutofit/>
          </a:bodyPr>
          <a:lstStyle/>
          <a:p>
            <a:r>
              <a:rPr lang="en-US" dirty="0"/>
              <a:t>Spectrochemical Direct-Reading Instruments</a:t>
            </a:r>
          </a:p>
        </p:txBody>
      </p:sp>
      <p:pic>
        <p:nvPicPr>
          <p:cNvPr id="4" name="Picture 3"/>
          <p:cNvPicPr>
            <a:picLocks noChangeAspect="1"/>
          </p:cNvPicPr>
          <p:nvPr/>
        </p:nvPicPr>
        <p:blipFill>
          <a:blip r:embed="rId2"/>
          <a:stretch>
            <a:fillRect/>
          </a:stretch>
        </p:blipFill>
        <p:spPr>
          <a:xfrm>
            <a:off x="193723" y="2097530"/>
            <a:ext cx="8686800" cy="3987209"/>
          </a:xfrm>
          <a:prstGeom prst="rect">
            <a:avLst/>
          </a:prstGeom>
        </p:spPr>
      </p:pic>
    </p:spTree>
    <p:extLst>
      <p:ext uri="{BB962C8B-B14F-4D97-AF65-F5344CB8AC3E}">
        <p14:creationId xmlns:p14="http://schemas.microsoft.com/office/powerpoint/2010/main" val="335688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Spectrochemical Instruments</a:t>
            </a:r>
            <a:endParaRPr lang="en-US" dirty="0"/>
          </a:p>
        </p:txBody>
      </p:sp>
      <p:pic>
        <p:nvPicPr>
          <p:cNvPr id="5" name="Picture 4"/>
          <p:cNvPicPr>
            <a:picLocks noChangeAspect="1"/>
          </p:cNvPicPr>
          <p:nvPr/>
        </p:nvPicPr>
        <p:blipFill>
          <a:blip r:embed="rId2"/>
          <a:stretch>
            <a:fillRect/>
          </a:stretch>
        </p:blipFill>
        <p:spPr>
          <a:xfrm>
            <a:off x="1841500" y="2920999"/>
            <a:ext cx="3110450" cy="2289637"/>
          </a:xfrm>
          <a:prstGeom prst="rect">
            <a:avLst/>
          </a:prstGeom>
        </p:spPr>
      </p:pic>
      <p:pic>
        <p:nvPicPr>
          <p:cNvPr id="6" name="Picture 5"/>
          <p:cNvPicPr>
            <a:picLocks noChangeAspect="1"/>
          </p:cNvPicPr>
          <p:nvPr/>
        </p:nvPicPr>
        <p:blipFill>
          <a:blip r:embed="rId3"/>
          <a:stretch>
            <a:fillRect/>
          </a:stretch>
        </p:blipFill>
        <p:spPr>
          <a:xfrm>
            <a:off x="1676400" y="2099623"/>
            <a:ext cx="2420887" cy="676425"/>
          </a:xfrm>
          <a:prstGeom prst="rect">
            <a:avLst/>
          </a:prstGeom>
        </p:spPr>
      </p:pic>
    </p:spTree>
    <p:extLst>
      <p:ext uri="{BB962C8B-B14F-4D97-AF65-F5344CB8AC3E}">
        <p14:creationId xmlns:p14="http://schemas.microsoft.com/office/powerpoint/2010/main" val="73644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00900" cy="1117600"/>
          </a:xfrm>
        </p:spPr>
        <p:txBody>
          <a:bodyPr>
            <a:noAutofit/>
          </a:bodyPr>
          <a:lstStyle/>
          <a:p>
            <a:r>
              <a:rPr lang="en-US" dirty="0"/>
              <a:t>Normal </a:t>
            </a:r>
            <a:r>
              <a:rPr lang="en-US" dirty="0" smtClean="0"/>
              <a:t>Temperature </a:t>
            </a:r>
            <a:br>
              <a:rPr lang="en-US" dirty="0" smtClean="0"/>
            </a:br>
            <a:r>
              <a:rPr lang="en-US" dirty="0" smtClean="0"/>
              <a:t>and Pressure </a:t>
            </a:r>
            <a:r>
              <a:rPr lang="en-US" dirty="0"/>
              <a:t>(NTP)</a:t>
            </a:r>
          </a:p>
        </p:txBody>
      </p:sp>
      <p:sp>
        <p:nvSpPr>
          <p:cNvPr id="3" name="Content Placeholder 2"/>
          <p:cNvSpPr>
            <a:spLocks noGrp="1"/>
          </p:cNvSpPr>
          <p:nvPr>
            <p:ph idx="1"/>
          </p:nvPr>
        </p:nvSpPr>
        <p:spPr>
          <a:xfrm>
            <a:off x="457200" y="2006600"/>
            <a:ext cx="8229600" cy="4470400"/>
          </a:xfrm>
        </p:spPr>
        <p:txBody>
          <a:bodyPr/>
          <a:lstStyle/>
          <a:p>
            <a:r>
              <a:rPr lang="en-US" dirty="0" smtClean="0"/>
              <a:t>Used </a:t>
            </a:r>
            <a:r>
              <a:rPr lang="en-US" dirty="0"/>
              <a:t>for gas and vapor </a:t>
            </a:r>
            <a:r>
              <a:rPr lang="en-US" dirty="0" smtClean="0"/>
              <a:t>calculations</a:t>
            </a:r>
          </a:p>
          <a:p>
            <a:r>
              <a:rPr lang="en-US" dirty="0" smtClean="0"/>
              <a:t>25ºC </a:t>
            </a:r>
            <a:r>
              <a:rPr lang="en-US" dirty="0"/>
              <a:t>and 760 </a:t>
            </a:r>
            <a:r>
              <a:rPr lang="en-US" dirty="0" smtClean="0"/>
              <a:t>mmHg</a:t>
            </a:r>
          </a:p>
          <a:p>
            <a:pPr lvl="1"/>
            <a:r>
              <a:rPr lang="en-US" dirty="0" smtClean="0"/>
              <a:t>At </a:t>
            </a:r>
            <a:r>
              <a:rPr lang="en-US" dirty="0"/>
              <a:t>NTP, 1 mole of any gas will occupy 24.45 L.</a:t>
            </a:r>
          </a:p>
        </p:txBody>
      </p:sp>
    </p:spTree>
    <p:extLst>
      <p:ext uri="{BB962C8B-B14F-4D97-AF65-F5344CB8AC3E}">
        <p14:creationId xmlns:p14="http://schemas.microsoft.com/office/powerpoint/2010/main" val="137221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518638" cy="1295399"/>
          </a:xfrm>
        </p:spPr>
        <p:txBody>
          <a:bodyPr>
            <a:noAutofit/>
          </a:bodyPr>
          <a:lstStyle/>
          <a:p>
            <a:r>
              <a:rPr lang="en-US" dirty="0" smtClean="0"/>
              <a:t>Concentration </a:t>
            </a:r>
            <a:r>
              <a:rPr lang="en-US" dirty="0"/>
              <a:t>of </a:t>
            </a:r>
            <a:r>
              <a:rPr lang="en-US" dirty="0" smtClean="0"/>
              <a:t>Gases </a:t>
            </a:r>
            <a:br>
              <a:rPr lang="en-US" dirty="0" smtClean="0"/>
            </a:br>
            <a:r>
              <a:rPr lang="en-US" dirty="0" smtClean="0"/>
              <a:t>and Vapors </a:t>
            </a:r>
            <a:r>
              <a:rPr lang="en-US" dirty="0"/>
              <a:t>in </a:t>
            </a:r>
            <a:r>
              <a:rPr lang="en-US" dirty="0" smtClean="0"/>
              <a:t>Air</a:t>
            </a:r>
            <a:endParaRPr lang="en-US" dirty="0"/>
          </a:p>
        </p:txBody>
      </p:sp>
      <p:sp>
        <p:nvSpPr>
          <p:cNvPr id="3" name="Content Placeholder 2"/>
          <p:cNvSpPr>
            <a:spLocks noGrp="1"/>
          </p:cNvSpPr>
          <p:nvPr>
            <p:ph idx="1"/>
          </p:nvPr>
        </p:nvSpPr>
        <p:spPr>
          <a:xfrm>
            <a:off x="457200" y="2159000"/>
            <a:ext cx="8140700" cy="4191000"/>
          </a:xfrm>
        </p:spPr>
        <p:txBody>
          <a:bodyPr>
            <a:normAutofit/>
          </a:bodyPr>
          <a:lstStyle/>
          <a:p>
            <a:r>
              <a:rPr lang="en-US" dirty="0" smtClean="0"/>
              <a:t>ppm </a:t>
            </a:r>
            <a:r>
              <a:rPr lang="en-US" dirty="0"/>
              <a:t>= parts of </a:t>
            </a:r>
            <a:r>
              <a:rPr lang="en-US" dirty="0" smtClean="0"/>
              <a:t>contaminant per million </a:t>
            </a:r>
            <a:r>
              <a:rPr lang="en-US" dirty="0"/>
              <a:t>parts of </a:t>
            </a:r>
            <a:r>
              <a:rPr lang="en-US" dirty="0" smtClean="0"/>
              <a:t>air</a:t>
            </a:r>
          </a:p>
          <a:p>
            <a:r>
              <a:rPr lang="en-US" dirty="0"/>
              <a:t>For a gas or vapor of a certain mass at NTP, the concentration in air </a:t>
            </a:r>
            <a:r>
              <a:rPr lang="en-US" dirty="0" smtClean="0"/>
              <a:t>can be </a:t>
            </a:r>
            <a:r>
              <a:rPr lang="en-US" dirty="0"/>
              <a:t>calculated using</a:t>
            </a:r>
            <a:r>
              <a:rPr lang="en-US" dirty="0" smtClean="0"/>
              <a:t>:</a:t>
            </a:r>
          </a:p>
          <a:p>
            <a:endParaRPr lang="en-US" dirty="0"/>
          </a:p>
          <a:p>
            <a:endParaRPr lang="en-US" dirty="0" smtClean="0"/>
          </a:p>
          <a:p>
            <a:endParaRPr lang="en-US" dirty="0" smtClean="0"/>
          </a:p>
          <a:p>
            <a:r>
              <a:rPr lang="en-US" dirty="0" smtClean="0"/>
              <a:t>Concentration </a:t>
            </a:r>
            <a:r>
              <a:rPr lang="en-US" dirty="0"/>
              <a:t>calculated by volume </a:t>
            </a:r>
            <a:r>
              <a:rPr lang="en-US" dirty="0" smtClean="0"/>
              <a:t>comparisons: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730500" y="3623696"/>
                <a:ext cx="2957861" cy="8169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ppm</m:t>
                      </m:r>
                      <m:r>
                        <a:rPr lang="en-US" b="0" i="0" smtClean="0">
                          <a:latin typeface="Cambria Math"/>
                        </a:rPr>
                        <m:t>= </m:t>
                      </m:r>
                      <m:f>
                        <m:fPr>
                          <m:ctrlPr>
                            <a:rPr lang="en-US" b="0" i="1" smtClean="0">
                              <a:latin typeface="Cambria Math"/>
                            </a:rPr>
                          </m:ctrlPr>
                        </m:fPr>
                        <m:num>
                          <m:r>
                            <a:rPr lang="en-US" b="0" i="0" smtClean="0">
                              <a:latin typeface="Cambria Math"/>
                            </a:rPr>
                            <m:t>(</m:t>
                          </m:r>
                          <m:f>
                            <m:fPr>
                              <m:ctrlPr>
                                <a:rPr lang="en-US" b="0" i="1" smtClean="0">
                                  <a:latin typeface="Cambria Math"/>
                                </a:rPr>
                              </m:ctrlPr>
                            </m:fPr>
                            <m:num>
                              <m:r>
                                <m:rPr>
                                  <m:sty m:val="p"/>
                                </m:rPr>
                                <a:rPr lang="en-US" b="0" i="0" smtClean="0">
                                  <a:latin typeface="Cambria Math"/>
                                </a:rPr>
                                <m:t>mg</m:t>
                              </m:r>
                            </m:num>
                            <m:den>
                              <m:sSup>
                                <m:sSupPr>
                                  <m:ctrlPr>
                                    <a:rPr lang="en-US" b="0" i="1" smtClean="0">
                                      <a:latin typeface="Cambria Math"/>
                                    </a:rPr>
                                  </m:ctrlPr>
                                </m:sSupPr>
                                <m:e>
                                  <m:r>
                                    <m:rPr>
                                      <m:sty m:val="p"/>
                                    </m:rPr>
                                    <a:rPr lang="en-US" b="0" i="0" smtClean="0">
                                      <a:latin typeface="Cambria Math"/>
                                    </a:rPr>
                                    <m:t>m</m:t>
                                  </m:r>
                                </m:e>
                                <m:sup>
                                  <m:r>
                                    <a:rPr lang="en-US" b="0" i="1" smtClean="0">
                                      <a:latin typeface="Cambria Math"/>
                                    </a:rPr>
                                    <m:t>3</m:t>
                                  </m:r>
                                </m:sup>
                              </m:sSup>
                            </m:den>
                          </m:f>
                          <m:r>
                            <a:rPr lang="en-US" b="0" i="1" smtClean="0">
                              <a:latin typeface="Cambria Math"/>
                            </a:rPr>
                            <m:t>)(24.45 </m:t>
                          </m:r>
                          <m:r>
                            <m:rPr>
                              <m:sty m:val="p"/>
                            </m:rPr>
                            <a:rPr lang="en-US" b="0" i="0" smtClean="0">
                              <a:latin typeface="Cambria Math"/>
                            </a:rPr>
                            <m:t>L</m:t>
                          </m:r>
                          <m:r>
                            <a:rPr lang="en-US" b="0" i="1" smtClean="0">
                              <a:latin typeface="Cambria Math"/>
                            </a:rPr>
                            <m:t>)</m:t>
                          </m:r>
                        </m:num>
                        <m:den>
                          <m:r>
                            <a:rPr lang="en-US" b="0" i="0" smtClean="0">
                              <a:latin typeface="Cambria Math"/>
                            </a:rPr>
                            <m:t>(</m:t>
                          </m:r>
                          <m:r>
                            <m:rPr>
                              <m:sty m:val="p"/>
                            </m:rPr>
                            <a:rPr lang="en-US" b="0" i="0" smtClean="0">
                              <a:latin typeface="Cambria Math"/>
                            </a:rPr>
                            <m:t>molecular</m:t>
                          </m:r>
                          <m:r>
                            <a:rPr lang="en-US" b="0" i="0" smtClean="0">
                              <a:latin typeface="Cambria Math"/>
                            </a:rPr>
                            <m:t> </m:t>
                          </m:r>
                          <m:r>
                            <m:rPr>
                              <m:sty m:val="p"/>
                            </m:rPr>
                            <a:rPr lang="en-US" b="0" i="0" smtClean="0">
                              <a:latin typeface="Cambria Math"/>
                            </a:rPr>
                            <m:t>weight</m:t>
                          </m:r>
                          <m:r>
                            <a:rPr lang="en-US" b="0" i="0" smtClean="0">
                              <a:latin typeface="Cambria Math"/>
                            </a:rPr>
                            <m:t>)</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730500" y="3623696"/>
                <a:ext cx="2957861" cy="81695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09800" y="5422900"/>
                <a:ext cx="415290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ppm</m:t>
                      </m:r>
                      <m:r>
                        <a:rPr lang="en-US" b="0" i="0" smtClean="0">
                          <a:latin typeface="Cambria Math"/>
                        </a:rPr>
                        <m:t>= </m:t>
                      </m:r>
                      <m:f>
                        <m:fPr>
                          <m:ctrlPr>
                            <a:rPr lang="en-US" b="0" i="1" smtClean="0">
                              <a:latin typeface="Cambria Math"/>
                            </a:rPr>
                          </m:ctrlPr>
                        </m:fPr>
                        <m:num>
                          <m:r>
                            <m:rPr>
                              <m:sty m:val="p"/>
                            </m:rPr>
                            <a:rPr lang="en-US" b="0" i="0" smtClean="0">
                              <a:latin typeface="Cambria Math"/>
                            </a:rPr>
                            <m:t>Vcontaminant</m:t>
                          </m:r>
                        </m:num>
                        <m:den>
                          <m:r>
                            <m:rPr>
                              <m:sty m:val="p"/>
                            </m:rPr>
                            <a:rPr lang="en-US" b="0" i="0" smtClean="0">
                              <a:latin typeface="Cambria Math"/>
                            </a:rPr>
                            <m:t>Vair</m:t>
                          </m:r>
                        </m:den>
                      </m:f>
                      <m:r>
                        <a:rPr lang="en-US" b="0" i="0" smtClean="0">
                          <a:latin typeface="Cambria Math"/>
                        </a:rPr>
                        <m:t> </m:t>
                      </m:r>
                      <m:r>
                        <a:rPr lang="en-US" b="0" i="0" smtClean="0">
                          <a:latin typeface="Cambria Math"/>
                          <a:ea typeface="Cambria Math"/>
                        </a:rPr>
                        <m:t>×</m:t>
                      </m:r>
                      <m:sSup>
                        <m:sSupPr>
                          <m:ctrlPr>
                            <a:rPr lang="en-US" b="0" i="1" smtClean="0">
                              <a:latin typeface="Cambria Math"/>
                              <a:ea typeface="Cambria Math"/>
                            </a:rPr>
                          </m:ctrlPr>
                        </m:sSupPr>
                        <m:e>
                          <m:r>
                            <a:rPr lang="en-US" b="0" i="0" smtClean="0">
                              <a:latin typeface="Cambria Math"/>
                              <a:ea typeface="Cambria Math"/>
                            </a:rPr>
                            <m:t>10</m:t>
                          </m:r>
                        </m:e>
                        <m:sup>
                          <m:r>
                            <a:rPr lang="en-US" b="0" i="0" smtClean="0">
                              <a:latin typeface="Cambria Math"/>
                              <a:ea typeface="Cambria Math"/>
                            </a:rPr>
                            <m:t>6</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09800" y="5422900"/>
                <a:ext cx="4152900" cy="61093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712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a:t>
            </a:r>
            <a:r>
              <a:rPr lang="en-US" dirty="0" smtClean="0"/>
              <a:t>Pressure</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amount of pressure that a liquid exerts on </a:t>
            </a:r>
            <a:r>
              <a:rPr lang="en-US" dirty="0" smtClean="0"/>
              <a:t>the inside </a:t>
            </a:r>
            <a:r>
              <a:rPr lang="en-US" dirty="0"/>
              <a:t>of a closed container above the surface of the </a:t>
            </a:r>
            <a:r>
              <a:rPr lang="en-US" dirty="0" smtClean="0"/>
              <a:t>liquid</a:t>
            </a:r>
          </a:p>
          <a:p>
            <a:r>
              <a:rPr lang="en-US" dirty="0" smtClean="0"/>
              <a:t>At </a:t>
            </a:r>
            <a:r>
              <a:rPr lang="en-US" dirty="0"/>
              <a:t>equal temperatures</a:t>
            </a:r>
            <a:r>
              <a:rPr lang="en-US" dirty="0" smtClean="0"/>
              <a:t>, chemicals </a:t>
            </a:r>
            <a:r>
              <a:rPr lang="en-US" dirty="0"/>
              <a:t>with higher vapor pressures tend to evaporate more </a:t>
            </a:r>
            <a:r>
              <a:rPr lang="en-US" dirty="0" smtClean="0"/>
              <a:t>quickly than </a:t>
            </a:r>
            <a:r>
              <a:rPr lang="en-US" dirty="0"/>
              <a:t>chemicals with lower vapor pressures. </a:t>
            </a:r>
            <a:endParaRPr lang="en-US" dirty="0" smtClean="0"/>
          </a:p>
          <a:p>
            <a:r>
              <a:rPr lang="en-US" dirty="0" smtClean="0"/>
              <a:t>In </a:t>
            </a:r>
            <a:r>
              <a:rPr lang="en-US" dirty="0"/>
              <a:t>general, chemicals will </a:t>
            </a:r>
            <a:r>
              <a:rPr lang="en-US" dirty="0" smtClean="0"/>
              <a:t>evaporate more </a:t>
            </a:r>
            <a:r>
              <a:rPr lang="en-US" dirty="0"/>
              <a:t>quickly at higher temperatures.</a:t>
            </a:r>
          </a:p>
        </p:txBody>
      </p:sp>
    </p:spTree>
    <p:extLst>
      <p:ext uri="{BB962C8B-B14F-4D97-AF65-F5344CB8AC3E}">
        <p14:creationId xmlns:p14="http://schemas.microsoft.com/office/powerpoint/2010/main" val="216639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a:t>
            </a:r>
            <a:r>
              <a:rPr lang="en-US" dirty="0" smtClean="0"/>
              <a:t>Density</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measure of how heavy the vapor is in </a:t>
            </a:r>
            <a:r>
              <a:rPr lang="en-US" dirty="0" smtClean="0"/>
              <a:t>air</a:t>
            </a:r>
          </a:p>
          <a:p>
            <a:r>
              <a:rPr lang="en-US" dirty="0" smtClean="0"/>
              <a:t>Chemicals with </a:t>
            </a:r>
            <a:r>
              <a:rPr lang="en-US" dirty="0"/>
              <a:t>higher vapor densities tend to settle near the </a:t>
            </a:r>
            <a:r>
              <a:rPr lang="en-US" dirty="0" smtClean="0"/>
              <a:t>floor</a:t>
            </a:r>
            <a:r>
              <a:rPr lang="en-US" dirty="0"/>
              <a:t>.</a:t>
            </a:r>
            <a:endParaRPr lang="en-US" dirty="0" smtClean="0"/>
          </a:p>
          <a:p>
            <a:r>
              <a:rPr lang="en-US" dirty="0" smtClean="0"/>
              <a:t>Chemicals with lower </a:t>
            </a:r>
            <a:r>
              <a:rPr lang="en-US" dirty="0"/>
              <a:t>vapor densities tend to rise to the ceiling. </a:t>
            </a:r>
            <a:endParaRPr lang="en-US" dirty="0" smtClean="0"/>
          </a:p>
          <a:p>
            <a:r>
              <a:rPr lang="en-US" dirty="0"/>
              <a:t>V</a:t>
            </a:r>
            <a:r>
              <a:rPr lang="en-US" dirty="0" smtClean="0"/>
              <a:t>apors </a:t>
            </a:r>
            <a:r>
              <a:rPr lang="en-US" dirty="0"/>
              <a:t>with high densities can </a:t>
            </a:r>
            <a:r>
              <a:rPr lang="en-US" dirty="0" smtClean="0"/>
              <a:t>displace oxygen </a:t>
            </a:r>
            <a:r>
              <a:rPr lang="en-US" dirty="0"/>
              <a:t>from </a:t>
            </a:r>
            <a:r>
              <a:rPr lang="en-US" dirty="0" smtClean="0"/>
              <a:t>the </a:t>
            </a:r>
            <a:r>
              <a:rPr lang="en-US" dirty="0"/>
              <a:t>workers’ breathing zones, which can lead to physical/</a:t>
            </a:r>
            <a:r>
              <a:rPr lang="en-US" dirty="0" smtClean="0"/>
              <a:t>simple asphyxiation</a:t>
            </a:r>
            <a:r>
              <a:rPr lang="en-US" dirty="0"/>
              <a:t>.</a:t>
            </a:r>
          </a:p>
        </p:txBody>
      </p:sp>
    </p:spTree>
    <p:extLst>
      <p:ext uri="{BB962C8B-B14F-4D97-AF65-F5344CB8AC3E}">
        <p14:creationId xmlns:p14="http://schemas.microsoft.com/office/powerpoint/2010/main" val="296460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Specific </a:t>
            </a:r>
            <a:r>
              <a:rPr lang="en-US" dirty="0" smtClean="0"/>
              <a:t>Gravity </a:t>
            </a:r>
            <a:r>
              <a:rPr lang="en-US" dirty="0"/>
              <a:t>(SG</a:t>
            </a:r>
            <a:r>
              <a:rPr lang="en-US" dirty="0" smtClean="0"/>
              <a:t>)</a:t>
            </a:r>
            <a:endParaRPr lang="en-US" dirty="0"/>
          </a:p>
        </p:txBody>
      </p:sp>
      <p:sp>
        <p:nvSpPr>
          <p:cNvPr id="3" name="Content Placeholder 2"/>
          <p:cNvSpPr>
            <a:spLocks noGrp="1"/>
          </p:cNvSpPr>
          <p:nvPr>
            <p:ph idx="1"/>
          </p:nvPr>
        </p:nvSpPr>
        <p:spPr/>
        <p:txBody>
          <a:bodyPr/>
          <a:lstStyle/>
          <a:p>
            <a:r>
              <a:rPr lang="en-US" dirty="0"/>
              <a:t>T</a:t>
            </a:r>
            <a:r>
              <a:rPr lang="en-US" dirty="0" smtClean="0"/>
              <a:t>he mass of a substance compared to the mass of an equal volume of water</a:t>
            </a:r>
          </a:p>
          <a:p>
            <a:r>
              <a:rPr lang="en-US" dirty="0"/>
              <a:t>Water has an </a:t>
            </a:r>
            <a:r>
              <a:rPr lang="en-US" dirty="0" smtClean="0"/>
              <a:t>SG of </a:t>
            </a:r>
            <a:r>
              <a:rPr lang="en-US" dirty="0"/>
              <a:t>1.0 gram per milliliter or centimeter cubed.</a:t>
            </a:r>
          </a:p>
        </p:txBody>
      </p:sp>
    </p:spTree>
    <p:extLst>
      <p:ext uri="{BB962C8B-B14F-4D97-AF65-F5344CB8AC3E}">
        <p14:creationId xmlns:p14="http://schemas.microsoft.com/office/powerpoint/2010/main" val="299476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Flash </a:t>
            </a:r>
            <a:r>
              <a:rPr lang="en-US" dirty="0"/>
              <a:t>P</a:t>
            </a:r>
            <a:r>
              <a:rPr lang="en-US" dirty="0" smtClean="0"/>
              <a:t>oint</a:t>
            </a:r>
            <a:endParaRPr lang="en-US" dirty="0"/>
          </a:p>
        </p:txBody>
      </p:sp>
      <p:sp>
        <p:nvSpPr>
          <p:cNvPr id="3" name="Content Placeholder 2"/>
          <p:cNvSpPr>
            <a:spLocks noGrp="1"/>
          </p:cNvSpPr>
          <p:nvPr>
            <p:ph idx="1"/>
          </p:nvPr>
        </p:nvSpPr>
        <p:spPr/>
        <p:txBody>
          <a:bodyPr/>
          <a:lstStyle/>
          <a:p>
            <a:r>
              <a:rPr lang="en-US" dirty="0"/>
              <a:t>T</a:t>
            </a:r>
            <a:r>
              <a:rPr lang="en-US" dirty="0" smtClean="0"/>
              <a:t>he lowest temperature at which a material gives off enough vapors to form an ignitable mixture.</a:t>
            </a:r>
            <a:endParaRPr lang="en-US" dirty="0"/>
          </a:p>
        </p:txBody>
      </p:sp>
    </p:spTree>
    <p:extLst>
      <p:ext uri="{BB962C8B-B14F-4D97-AF65-F5344CB8AC3E}">
        <p14:creationId xmlns:p14="http://schemas.microsoft.com/office/powerpoint/2010/main" val="36919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Fire Point</a:t>
            </a:r>
            <a:endParaRPr lang="en-US" dirty="0"/>
          </a:p>
        </p:txBody>
      </p:sp>
      <p:sp>
        <p:nvSpPr>
          <p:cNvPr id="3" name="Content Placeholder 2"/>
          <p:cNvSpPr>
            <a:spLocks noGrp="1"/>
          </p:cNvSpPr>
          <p:nvPr>
            <p:ph idx="1"/>
          </p:nvPr>
        </p:nvSpPr>
        <p:spPr/>
        <p:txBody>
          <a:bodyPr/>
          <a:lstStyle/>
          <a:p>
            <a:r>
              <a:rPr lang="en-US" dirty="0"/>
              <a:t>T</a:t>
            </a:r>
            <a:r>
              <a:rPr lang="en-US" dirty="0" smtClean="0"/>
              <a:t>he temperature at which the ignitable mixture will continue to burn.</a:t>
            </a:r>
            <a:endParaRPr lang="en-US" dirty="0"/>
          </a:p>
        </p:txBody>
      </p:sp>
    </p:spTree>
    <p:extLst>
      <p:ext uri="{BB962C8B-B14F-4D97-AF65-F5344CB8AC3E}">
        <p14:creationId xmlns:p14="http://schemas.microsoft.com/office/powerpoint/2010/main" val="284220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1B48B5D0D68C469BC9C241D2B82C96" ma:contentTypeVersion="1" ma:contentTypeDescription="Create a new document." ma:contentTypeScope="" ma:versionID="d85dfe08a8ee2e791135ef72733ea75d">
  <xsd:schema xmlns:xsd="http://www.w3.org/2001/XMLSchema" xmlns:xs="http://www.w3.org/2001/XMLSchema" xmlns:p="http://schemas.microsoft.com/office/2006/metadata/properties" xmlns:ns1="http://schemas.microsoft.com/sharepoint/v3" targetNamespace="http://schemas.microsoft.com/office/2006/metadata/properties" ma:root="true" ma:fieldsID="eab18ac3bd9611d970f44e6085f8c6f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HeadLin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C658AF-4A68-4F9F-99BF-03498887BF49}"/>
</file>

<file path=customXml/itemProps2.xml><?xml version="1.0" encoding="utf-8"?>
<ds:datastoreItem xmlns:ds="http://schemas.openxmlformats.org/officeDocument/2006/customXml" ds:itemID="{7A5A30C6-AFE8-4461-B63F-CFCA1883D1A6}"/>
</file>

<file path=customXml/itemProps3.xml><?xml version="1.0" encoding="utf-8"?>
<ds:datastoreItem xmlns:ds="http://schemas.openxmlformats.org/officeDocument/2006/customXml" ds:itemID="{0546A155-114B-4818-A325-7EA39B9AB1E6}"/>
</file>

<file path=docProps/app.xml><?xml version="1.0" encoding="utf-8"?>
<Properties xmlns="http://schemas.openxmlformats.org/officeDocument/2006/extended-properties" xmlns:vt="http://schemas.openxmlformats.org/officeDocument/2006/docPropsVTypes">
  <Template>Clarity</Template>
  <TotalTime>2192</TotalTime>
  <Words>837</Words>
  <Application>Microsoft Office PowerPoint</Application>
  <PresentationFormat>On-screen Show (4:3)</PresentationFormat>
  <Paragraphs>90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Clarity</vt:lpstr>
      <vt:lpstr>CHAPTER 6</vt:lpstr>
      <vt:lpstr>Learning Objectives</vt:lpstr>
      <vt:lpstr>Normal Temperature  and Pressure (NTP)</vt:lpstr>
      <vt:lpstr>Concentration of Gases  and Vapors in Air</vt:lpstr>
      <vt:lpstr>Vapor Pressure</vt:lpstr>
      <vt:lpstr>Vapor Density</vt:lpstr>
      <vt:lpstr>Specific Gravity (SG)</vt:lpstr>
      <vt:lpstr>Flash Point</vt:lpstr>
      <vt:lpstr>Fire Point</vt:lpstr>
      <vt:lpstr>Auto-Ignition Temperature</vt:lpstr>
      <vt:lpstr>Brownian Motion </vt:lpstr>
      <vt:lpstr>Diffusion</vt:lpstr>
      <vt:lpstr> Ideal Gas Law</vt:lpstr>
      <vt:lpstr> Generalized Gas Law</vt:lpstr>
      <vt:lpstr>Charles’ Law</vt:lpstr>
      <vt:lpstr>Boyle’s Law</vt:lpstr>
      <vt:lpstr>Four Reasons to Collect Air Samples</vt:lpstr>
      <vt:lpstr>Limit of Detection (LOD)</vt:lpstr>
      <vt:lpstr>Limit of Quantitation (LOQ)</vt:lpstr>
      <vt:lpstr>Sampling and Analytical Error (SAE)</vt:lpstr>
      <vt:lpstr>PowerPoint Presentation</vt:lpstr>
      <vt:lpstr>Determining Sampling Duration</vt:lpstr>
      <vt:lpstr>Grab Sampling</vt:lpstr>
      <vt:lpstr>Detector Tubes, Colormetric  Indicator Tubes, and Pumps</vt:lpstr>
      <vt:lpstr>Real-time Detection Instruments</vt:lpstr>
      <vt:lpstr>Real-time Detection Instruments (Cont.)</vt:lpstr>
      <vt:lpstr>Spectrochemical Direct-Reading Instruments</vt:lpstr>
      <vt:lpstr>Spectrochemical Instruments</vt:lpstr>
    </vt:vector>
  </TitlesOfParts>
  <Company>EPG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 and Vapors</dc:title>
  <dc:creator>Thomas Fuller</dc:creator>
  <cp:lastModifiedBy>Deborah Meyer</cp:lastModifiedBy>
  <cp:revision>19</cp:revision>
  <dcterms:created xsi:type="dcterms:W3CDTF">2016-07-14T08:14:25Z</dcterms:created>
  <dcterms:modified xsi:type="dcterms:W3CDTF">2016-09-06T21:23:44Z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0x010100B01B48B5D0D68C469BC9C241D2B82C96</vt:lpwstr>
  </property>
</Properties>
</file>