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74" r:id="rId2"/>
    <p:sldId id="258" r:id="rId3"/>
    <p:sldId id="259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E6707-3590-D941-B38C-6BCEC8F63564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9B73C-F8E8-5542-BC79-A2B33E0E9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18C4F4-723F-704A-B0AE-423FEA524432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4FFEDA7-D983-654F-8A42-6E79B718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6109"/>
            <a:ext cx="8229600" cy="4010891"/>
          </a:xfrm>
        </p:spPr>
        <p:txBody>
          <a:bodyPr>
            <a:normAutofit/>
          </a:bodyPr>
          <a:lstStyle/>
          <a:p>
            <a:pPr marL="3175" indent="4763" algn="ctr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Chapter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27</a:t>
            </a:r>
            <a:r>
              <a:rPr lang="en-US" altLang="en-US" sz="2800" dirty="0" smtClean="0">
                <a:solidFill>
                  <a:srgbClr val="000000"/>
                </a:solidFill>
              </a:rPr>
              <a:t>: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marL="3175" indent="4763" algn="ctr"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The </a:t>
            </a:r>
            <a:r>
              <a:rPr lang="en-US" altLang="en-US" sz="2800" dirty="0" smtClean="0">
                <a:solidFill>
                  <a:srgbClr val="000000"/>
                </a:solidFill>
              </a:rPr>
              <a:t>Occupational Health Nurse</a:t>
            </a:r>
            <a:endParaRPr lang="en-US" altLang="en-US" sz="2800" dirty="0"/>
          </a:p>
          <a:p>
            <a:pPr marL="3175" indent="4763" algn="ctr">
              <a:buNone/>
            </a:pPr>
            <a:endParaRPr lang="en-US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>
              <a:buNone/>
            </a:pPr>
            <a:endParaRPr lang="en-US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>
              <a:buNone/>
            </a:pPr>
            <a:endParaRPr lang="en-US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>
              <a:buNone/>
            </a:pPr>
            <a:endParaRPr lang="en-US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>
              <a:buNone/>
            </a:pPr>
            <a:r>
              <a:rPr lang="en-US" altLang="en-US" sz="1800" dirty="0"/>
              <a:t>Compiled by Janvier Gasana</a:t>
            </a:r>
          </a:p>
          <a:p>
            <a:pPr marL="3175" indent="4763" algn="ctr">
              <a:buNone/>
            </a:pPr>
            <a:r>
              <a:rPr lang="en-US" altLang="en-US" sz="1800" dirty="0"/>
              <a:t>Associate Professor, Environmental </a:t>
            </a:r>
            <a:r>
              <a:rPr lang="en-US" altLang="en-US" sz="1800" dirty="0" smtClean="0"/>
              <a:t>and </a:t>
            </a:r>
            <a:r>
              <a:rPr lang="en-US" altLang="en-US" sz="1800" dirty="0"/>
              <a:t>Occupational Health</a:t>
            </a:r>
          </a:p>
          <a:p>
            <a:pPr marL="3175" indent="4763" algn="ctr">
              <a:buNone/>
            </a:pPr>
            <a:r>
              <a:rPr lang="en-US" altLang="en-US" sz="1800" dirty="0"/>
              <a:t>Florida International University</a:t>
            </a:r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63249"/>
            <a:ext cx="7848600" cy="26476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latin typeface="Arial" charset="0"/>
                <a:ea typeface="MS PGothic" charset="0"/>
                <a:cs typeface="MS PGothic" charset="0"/>
              </a:rPr>
              <a:t>Fundamentals of Industrial Hygiene</a:t>
            </a:r>
            <a:br>
              <a:rPr lang="en-US" smtClean="0">
                <a:latin typeface="Arial" charset="0"/>
                <a:ea typeface="MS PGothic" charset="0"/>
                <a:cs typeface="MS PGothic" charset="0"/>
              </a:rPr>
            </a:br>
            <a:r>
              <a:rPr lang="en-US" smtClean="0">
                <a:latin typeface="Arial" charset="0"/>
                <a:ea typeface="MS PGothic" charset="0"/>
                <a:cs typeface="MS PGothic" charset="0"/>
              </a:rPr>
              <a:t>6</a:t>
            </a:r>
            <a:r>
              <a:rPr lang="en-US" baseline="30000" smtClean="0">
                <a:latin typeface="Arial" charset="0"/>
                <a:ea typeface="MS PGothic" charset="0"/>
                <a:cs typeface="MS PGothic" charset="0"/>
              </a:rPr>
              <a:t>th</a:t>
            </a:r>
            <a:r>
              <a:rPr lang="en-US" smtClean="0">
                <a:latin typeface="Arial" charset="0"/>
                <a:ea typeface="MS PGothic" charset="0"/>
                <a:cs typeface="MS PGothic" charset="0"/>
              </a:rPr>
              <a:t> Edition</a:t>
            </a:r>
            <a:r>
              <a:rPr lang="en-US" sz="6000" smtClean="0">
                <a:latin typeface="Arial" charset="0"/>
                <a:ea typeface="MS PGothic" charset="0"/>
                <a:cs typeface="MS PGothic" charset="0"/>
              </a:rPr>
              <a:t/>
            </a:r>
            <a:br>
              <a:rPr lang="en-US" sz="6000" smtClean="0">
                <a:latin typeface="Arial" charset="0"/>
                <a:ea typeface="MS PGothic" charset="0"/>
                <a:cs typeface="MS PGothic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3559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655"/>
            <a:ext cx="8229600" cy="1149926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Secondary Prevention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0982"/>
            <a:ext cx="8487339" cy="5098610"/>
          </a:xfrm>
        </p:spPr>
        <p:txBody>
          <a:bodyPr>
            <a:normAutofit/>
          </a:bodyPr>
          <a:lstStyle/>
          <a:p>
            <a:r>
              <a:rPr lang="en-GB" dirty="0"/>
              <a:t>Assessment</a:t>
            </a:r>
            <a:r>
              <a:rPr lang="en-GB" dirty="0" smtClean="0"/>
              <a:t> and </a:t>
            </a:r>
            <a:r>
              <a:rPr lang="en-GB" dirty="0" smtClean="0"/>
              <a:t>management </a:t>
            </a:r>
            <a:r>
              <a:rPr lang="en-GB" dirty="0"/>
              <a:t>of </a:t>
            </a:r>
            <a:r>
              <a:rPr lang="en-GB" dirty="0" smtClean="0"/>
              <a:t>health complaints</a:t>
            </a:r>
          </a:p>
          <a:p>
            <a:pPr lvl="1"/>
            <a:r>
              <a:rPr lang="en-GB" dirty="0" smtClean="0"/>
              <a:t>Employee </a:t>
            </a:r>
            <a:r>
              <a:rPr lang="en-GB" dirty="0" smtClean="0"/>
              <a:t>commonly </a:t>
            </a:r>
            <a:r>
              <a:rPr lang="en-GB" dirty="0" smtClean="0"/>
              <a:t>has </a:t>
            </a:r>
            <a:r>
              <a:rPr lang="en-GB" dirty="0" smtClean="0"/>
              <a:t>interaction </a:t>
            </a:r>
            <a:r>
              <a:rPr lang="en-GB" dirty="0"/>
              <a:t>with</a:t>
            </a:r>
            <a:r>
              <a:rPr lang="en-GB" dirty="0" smtClean="0"/>
              <a:t> OHN </a:t>
            </a:r>
            <a:r>
              <a:rPr lang="en-GB" dirty="0"/>
              <a:t>for</a:t>
            </a:r>
            <a:r>
              <a:rPr lang="en-GB" dirty="0" smtClean="0"/>
              <a:t> health </a:t>
            </a:r>
            <a:r>
              <a:rPr lang="en-GB" dirty="0" smtClean="0"/>
              <a:t>complaint (acute or chronic problem) </a:t>
            </a:r>
            <a:endParaRPr lang="en-GB" dirty="0" smtClean="0"/>
          </a:p>
          <a:p>
            <a:r>
              <a:rPr lang="en-GB" dirty="0" smtClean="0"/>
              <a:t>Screening</a:t>
            </a:r>
          </a:p>
          <a:p>
            <a:pPr lvl="1"/>
            <a:r>
              <a:rPr lang="en-GB" dirty="0" smtClean="0"/>
              <a:t>Tests aim </a:t>
            </a:r>
            <a:r>
              <a:rPr lang="en-GB" dirty="0"/>
              <a:t>for early detection of asymptomatic disease with</a:t>
            </a:r>
            <a:r>
              <a:rPr lang="en-GB" dirty="0" smtClean="0"/>
              <a:t> goal </a:t>
            </a:r>
            <a:r>
              <a:rPr lang="en-GB" dirty="0"/>
              <a:t>that treatment can render</a:t>
            </a:r>
            <a:r>
              <a:rPr lang="en-GB" dirty="0" smtClean="0"/>
              <a:t> improved </a:t>
            </a:r>
            <a:r>
              <a:rPr lang="en-GB" dirty="0" smtClean="0"/>
              <a:t>outcome</a:t>
            </a:r>
            <a:endParaRPr lang="en-GB" dirty="0" smtClean="0"/>
          </a:p>
          <a:p>
            <a:r>
              <a:rPr lang="en-GB" dirty="0" smtClean="0"/>
              <a:t>Health/medical surveillance</a:t>
            </a:r>
            <a:endParaRPr lang="en-US" dirty="0" smtClean="0"/>
          </a:p>
          <a:p>
            <a:pPr lvl="1"/>
            <a:r>
              <a:rPr lang="en-GB" dirty="0" smtClean="0"/>
              <a:t>Occupational </a:t>
            </a:r>
            <a:r>
              <a:rPr lang="en-GB" dirty="0"/>
              <a:t>health surveillance is the process of monitoring</a:t>
            </a:r>
            <a:r>
              <a:rPr lang="en-GB" dirty="0" smtClean="0"/>
              <a:t> health </a:t>
            </a:r>
            <a:r>
              <a:rPr lang="en-GB" dirty="0"/>
              <a:t>status of worker populations to gather data about</a:t>
            </a:r>
            <a:r>
              <a:rPr lang="en-GB" dirty="0" smtClean="0"/>
              <a:t> effects </a:t>
            </a:r>
            <a:r>
              <a:rPr lang="en-GB" dirty="0"/>
              <a:t>of workplace exposures</a:t>
            </a:r>
            <a:r>
              <a:rPr lang="en-GB" dirty="0" smtClean="0"/>
              <a:t> and to </a:t>
            </a:r>
            <a:r>
              <a:rPr lang="en-GB" dirty="0"/>
              <a:t>use</a:t>
            </a:r>
            <a:r>
              <a:rPr lang="en-GB" dirty="0" smtClean="0"/>
              <a:t> data </a:t>
            </a:r>
            <a:r>
              <a:rPr lang="en-GB" dirty="0"/>
              <a:t>to prevent illness or </a:t>
            </a:r>
            <a:r>
              <a:rPr lang="en-GB" dirty="0" smtClean="0"/>
              <a:t>injury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4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29491"/>
            <a:ext cx="8229600" cy="942109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Tertiary Prevention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7126"/>
            <a:ext cx="8530759" cy="5090753"/>
          </a:xfrm>
        </p:spPr>
        <p:txBody>
          <a:bodyPr>
            <a:normAutofit/>
          </a:bodyPr>
          <a:lstStyle/>
          <a:p>
            <a:r>
              <a:rPr lang="en-GB" dirty="0"/>
              <a:t>Case management</a:t>
            </a:r>
            <a:r>
              <a:rPr lang="en-GB" dirty="0" smtClean="0"/>
              <a:t> = timely </a:t>
            </a:r>
            <a:r>
              <a:rPr lang="en-GB" dirty="0"/>
              <a:t>coordination of quality, evidenced-based health services with</a:t>
            </a:r>
            <a:r>
              <a:rPr lang="en-GB" dirty="0" smtClean="0"/>
              <a:t> goal </a:t>
            </a:r>
            <a:r>
              <a:rPr lang="en-GB" dirty="0"/>
              <a:t>to decrease fragmentation of care, enhance</a:t>
            </a:r>
            <a:r>
              <a:rPr lang="en-GB" dirty="0" smtClean="0"/>
              <a:t> client’s </a:t>
            </a:r>
            <a:r>
              <a:rPr lang="en-GB" dirty="0"/>
              <a:t>quality of life,</a:t>
            </a:r>
            <a:r>
              <a:rPr lang="en-GB" dirty="0" smtClean="0"/>
              <a:t> and to </a:t>
            </a:r>
            <a:r>
              <a:rPr lang="en-GB" dirty="0"/>
              <a:t>contain health care </a:t>
            </a:r>
            <a:r>
              <a:rPr lang="en-GB" dirty="0" smtClean="0"/>
              <a:t>costs</a:t>
            </a:r>
            <a:r>
              <a:rPr lang="en-US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GB" dirty="0"/>
              <a:t>Timely return to work, in temporary transitional or modified duty assignments, is</a:t>
            </a:r>
            <a:r>
              <a:rPr lang="en-GB" dirty="0" smtClean="0"/>
              <a:t> realistic </a:t>
            </a:r>
            <a:r>
              <a:rPr lang="en-GB" dirty="0"/>
              <a:t>outcome measure for</a:t>
            </a:r>
            <a:r>
              <a:rPr lang="en-GB" dirty="0" smtClean="0"/>
              <a:t> case </a:t>
            </a:r>
            <a:r>
              <a:rPr lang="en-GB" dirty="0"/>
              <a:t>management program targeting both non-work-</a:t>
            </a:r>
            <a:r>
              <a:rPr lang="en-GB" dirty="0" smtClean="0"/>
              <a:t> and </a:t>
            </a:r>
            <a:r>
              <a:rPr lang="en-GB" dirty="0"/>
              <a:t>work-related injuries</a:t>
            </a:r>
            <a:r>
              <a:rPr lang="en-GB" dirty="0" smtClean="0"/>
              <a:t> and </a:t>
            </a:r>
            <a:r>
              <a:rPr lang="en-GB" dirty="0" smtClean="0"/>
              <a:t>illnesses</a:t>
            </a:r>
            <a:endParaRPr lang="en-GB" dirty="0" smtClean="0"/>
          </a:p>
          <a:p>
            <a:r>
              <a:rPr lang="en-GB" dirty="0" smtClean="0"/>
              <a:t>Advocating </a:t>
            </a:r>
            <a:r>
              <a:rPr lang="en-GB" dirty="0"/>
              <a:t>for safe transitional work </a:t>
            </a:r>
            <a:r>
              <a:rPr lang="en-GB" dirty="0" smtClean="0"/>
              <a:t>a major </a:t>
            </a:r>
            <a:r>
              <a:rPr lang="en-GB" dirty="0"/>
              <a:t>role for</a:t>
            </a:r>
            <a:r>
              <a:rPr lang="en-GB" dirty="0" smtClean="0"/>
              <a:t> </a:t>
            </a:r>
            <a:r>
              <a:rPr lang="en-GB" dirty="0" smtClean="0"/>
              <a:t>OHN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2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782"/>
            <a:ext cx="8229600" cy="1025236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Common Programs Managed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8690"/>
            <a:ext cx="8487338" cy="504918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Workers’ </a:t>
            </a:r>
            <a:r>
              <a:rPr lang="en-GB" dirty="0" smtClean="0"/>
              <a:t>compensation</a:t>
            </a:r>
          </a:p>
          <a:p>
            <a:pPr lvl="1"/>
            <a:r>
              <a:rPr lang="en-GB" dirty="0" smtClean="0"/>
              <a:t>Job-related </a:t>
            </a:r>
            <a:r>
              <a:rPr lang="en-GB" dirty="0"/>
              <a:t>injuries cost employers billions of dollars per year in direct workers’ compensation </a:t>
            </a:r>
            <a:r>
              <a:rPr lang="en-GB" dirty="0" smtClean="0"/>
              <a:t>expenses: </a:t>
            </a:r>
            <a:endParaRPr lang="en-GB" dirty="0" smtClean="0"/>
          </a:p>
          <a:p>
            <a:pPr lvl="2"/>
            <a:r>
              <a:rPr lang="en-GB" dirty="0" smtClean="0"/>
              <a:t>medical care costs </a:t>
            </a:r>
            <a:endParaRPr lang="en-GB" dirty="0" smtClean="0"/>
          </a:p>
          <a:p>
            <a:pPr lvl="2"/>
            <a:r>
              <a:rPr lang="en-GB" dirty="0" smtClean="0"/>
              <a:t>temporary </a:t>
            </a:r>
            <a:r>
              <a:rPr lang="en-GB" dirty="0" smtClean="0"/>
              <a:t>and </a:t>
            </a:r>
            <a:r>
              <a:rPr lang="en-GB" dirty="0"/>
              <a:t>permanent </a:t>
            </a:r>
            <a:r>
              <a:rPr lang="en-GB" dirty="0" smtClean="0"/>
              <a:t>disability</a:t>
            </a:r>
            <a:endParaRPr lang="en-GB" dirty="0" smtClean="0"/>
          </a:p>
          <a:p>
            <a:pPr lvl="2"/>
            <a:r>
              <a:rPr lang="en-GB" dirty="0" smtClean="0"/>
              <a:t>vocational rehabilitation</a:t>
            </a:r>
          </a:p>
          <a:p>
            <a:pPr lvl="2"/>
            <a:r>
              <a:rPr lang="en-GB" dirty="0" smtClean="0"/>
              <a:t>m</a:t>
            </a:r>
            <a:r>
              <a:rPr lang="en-GB" dirty="0" smtClean="0"/>
              <a:t>edical-legal costs</a:t>
            </a:r>
            <a:endParaRPr lang="en-GB" dirty="0" smtClean="0"/>
          </a:p>
          <a:p>
            <a:pPr lvl="1"/>
            <a:r>
              <a:rPr lang="en-GB" dirty="0" smtClean="0"/>
              <a:t>Indirect costs </a:t>
            </a:r>
          </a:p>
          <a:p>
            <a:pPr lvl="2"/>
            <a:r>
              <a:rPr lang="en-GB" dirty="0" smtClean="0"/>
              <a:t>retraining </a:t>
            </a:r>
            <a:r>
              <a:rPr lang="en-GB" dirty="0"/>
              <a:t>replacement </a:t>
            </a:r>
            <a:r>
              <a:rPr lang="en-GB" dirty="0" smtClean="0"/>
              <a:t>workers </a:t>
            </a:r>
            <a:endParaRPr lang="en-GB" dirty="0" smtClean="0"/>
          </a:p>
          <a:p>
            <a:pPr lvl="2"/>
            <a:r>
              <a:rPr lang="en-GB" dirty="0" smtClean="0"/>
              <a:t>lost productivity </a:t>
            </a:r>
            <a:endParaRPr lang="en-GB" dirty="0" smtClean="0"/>
          </a:p>
          <a:p>
            <a:pPr lvl="2"/>
            <a:r>
              <a:rPr lang="en-GB" dirty="0" smtClean="0"/>
              <a:t>workplace accommodation</a:t>
            </a:r>
          </a:p>
          <a:p>
            <a:pPr lvl="2"/>
            <a:r>
              <a:rPr lang="en-GB" dirty="0" smtClean="0"/>
              <a:t>other preventive efforts </a:t>
            </a:r>
          </a:p>
          <a:p>
            <a:pPr lvl="1"/>
            <a:r>
              <a:rPr lang="en-GB" dirty="0" smtClean="0"/>
              <a:t>Injured </a:t>
            </a:r>
            <a:r>
              <a:rPr lang="en-GB" dirty="0"/>
              <a:t>workers may sustain severe economic consequences from workplace </a:t>
            </a:r>
            <a:r>
              <a:rPr lang="en-GB" dirty="0" smtClean="0"/>
              <a:t>injuries</a:t>
            </a:r>
            <a:r>
              <a:rPr lang="en-GB" dirty="0" smtClean="0"/>
              <a:t>, </a:t>
            </a:r>
            <a:r>
              <a:rPr lang="en-GB" dirty="0" smtClean="0"/>
              <a:t>specifically </a:t>
            </a:r>
            <a:r>
              <a:rPr lang="en-GB" dirty="0"/>
              <a:t>in lost earnings, pain</a:t>
            </a:r>
            <a:r>
              <a:rPr lang="en-GB" dirty="0" smtClean="0"/>
              <a:t> and </a:t>
            </a:r>
            <a:r>
              <a:rPr lang="en-GB" dirty="0"/>
              <a:t>functional</a:t>
            </a:r>
            <a:r>
              <a:rPr lang="en-GB" dirty="0" smtClean="0"/>
              <a:t> </a:t>
            </a:r>
            <a:r>
              <a:rPr lang="en-GB" dirty="0" smtClean="0"/>
              <a:t>impairment</a:t>
            </a:r>
            <a:r>
              <a:rPr lang="en-GB" dirty="0"/>
              <a:t>,</a:t>
            </a:r>
            <a:r>
              <a:rPr lang="en-GB" dirty="0" smtClean="0"/>
              <a:t> and </a:t>
            </a:r>
            <a:r>
              <a:rPr lang="en-GB" dirty="0"/>
              <a:t>decreased quality of </a:t>
            </a:r>
            <a:r>
              <a:rPr lang="en-GB" dirty="0" smtClean="0"/>
              <a:t>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66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32488"/>
          </a:xfrm>
        </p:spPr>
        <p:txBody>
          <a:bodyPr>
            <a:normAutofit/>
          </a:bodyPr>
          <a:lstStyle/>
          <a:p>
            <a:r>
              <a:rPr lang="en-GB" dirty="0" smtClean="0"/>
              <a:t>Common Programs Managed (cont.)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7126"/>
            <a:ext cx="8530759" cy="5101609"/>
          </a:xfrm>
        </p:spPr>
        <p:txBody>
          <a:bodyPr>
            <a:normAutofit/>
          </a:bodyPr>
          <a:lstStyle/>
          <a:p>
            <a:r>
              <a:rPr lang="en-GB" dirty="0"/>
              <a:t>Americans with Disabilities Act </a:t>
            </a:r>
            <a:endParaRPr lang="en-GB" dirty="0" smtClean="0"/>
          </a:p>
          <a:p>
            <a:pPr lvl="1"/>
            <a:r>
              <a:rPr lang="en-GB" dirty="0" smtClean="0"/>
              <a:t>About 43 </a:t>
            </a:r>
            <a:r>
              <a:rPr lang="en-GB" dirty="0"/>
              <a:t>million Americans have one or more physical or mental </a:t>
            </a:r>
            <a:r>
              <a:rPr lang="en-GB" dirty="0" smtClean="0"/>
              <a:t>disabilities</a:t>
            </a:r>
            <a:endParaRPr lang="en-GB" dirty="0" smtClean="0"/>
          </a:p>
          <a:p>
            <a:pPr lvl="1"/>
            <a:r>
              <a:rPr lang="en-GB" dirty="0" smtClean="0"/>
              <a:t>This </a:t>
            </a:r>
            <a:r>
              <a:rPr lang="en-GB" dirty="0"/>
              <a:t>population is targeted by</a:t>
            </a:r>
            <a:r>
              <a:rPr lang="en-GB" dirty="0" smtClean="0"/>
              <a:t> ADA </a:t>
            </a:r>
            <a:r>
              <a:rPr lang="en-GB" dirty="0"/>
              <a:t>(Public Law No. 101336</a:t>
            </a:r>
            <a:r>
              <a:rPr lang="en-GB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ADA</a:t>
            </a:r>
            <a:r>
              <a:rPr lang="en-GB" dirty="0"/>
              <a:t>, signed into law in 1991, prohibits discrimination against people with disabilities </a:t>
            </a:r>
            <a:r>
              <a:rPr lang="en-GB" dirty="0" smtClean="0"/>
              <a:t>in </a:t>
            </a:r>
          </a:p>
          <a:p>
            <a:pPr lvl="2"/>
            <a:r>
              <a:rPr lang="en-GB" dirty="0" smtClean="0"/>
              <a:t>employment</a:t>
            </a:r>
            <a:endParaRPr lang="en-GB" dirty="0" smtClean="0"/>
          </a:p>
          <a:p>
            <a:pPr lvl="2"/>
            <a:r>
              <a:rPr lang="en-GB" dirty="0" smtClean="0"/>
              <a:t>transportation</a:t>
            </a:r>
            <a:endParaRPr lang="en-GB" dirty="0" smtClean="0"/>
          </a:p>
          <a:p>
            <a:pPr lvl="2"/>
            <a:r>
              <a:rPr lang="en-GB" dirty="0" smtClean="0"/>
              <a:t>public accommodation</a:t>
            </a:r>
            <a:endParaRPr lang="en-GB" dirty="0" smtClean="0"/>
          </a:p>
          <a:p>
            <a:pPr lvl="2"/>
            <a:r>
              <a:rPr lang="en-GB" dirty="0" smtClean="0"/>
              <a:t>activities </a:t>
            </a:r>
            <a:r>
              <a:rPr lang="en-GB" dirty="0"/>
              <a:t>of state and local</a:t>
            </a:r>
            <a:r>
              <a:rPr lang="en-GB" dirty="0" smtClean="0"/>
              <a:t> </a:t>
            </a:r>
            <a:r>
              <a:rPr lang="en-GB" dirty="0" smtClean="0"/>
              <a:t>government</a:t>
            </a:r>
            <a:endParaRPr lang="en-GB" dirty="0" smtClean="0"/>
          </a:p>
          <a:p>
            <a:pPr lvl="2"/>
            <a:r>
              <a:rPr lang="en-GB" dirty="0" smtClean="0"/>
              <a:t>telecommunication </a:t>
            </a:r>
            <a:r>
              <a:rPr lang="en-GB" dirty="0"/>
              <a:t>relay </a:t>
            </a:r>
            <a:r>
              <a:rPr lang="en-GB" dirty="0" smtClean="0"/>
              <a:t>services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81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7126"/>
            <a:ext cx="8476484" cy="5090753"/>
          </a:xfrm>
        </p:spPr>
        <p:txBody>
          <a:bodyPr>
            <a:normAutofit/>
          </a:bodyPr>
          <a:lstStyle/>
          <a:p>
            <a:r>
              <a:rPr lang="en-GB" dirty="0"/>
              <a:t>OSHA Injury and Illness Recordkeeping </a:t>
            </a:r>
            <a:r>
              <a:rPr lang="en-GB" dirty="0" smtClean="0"/>
              <a:t>Standard</a:t>
            </a:r>
            <a:endParaRPr lang="en-US" dirty="0" smtClean="0"/>
          </a:p>
          <a:p>
            <a:pPr lvl="1"/>
            <a:r>
              <a:rPr lang="en-GB" dirty="0" smtClean="0"/>
              <a:t>Maintenance </a:t>
            </a:r>
            <a:r>
              <a:rPr lang="en-GB" dirty="0"/>
              <a:t>of OSHA 300 logs </a:t>
            </a:r>
            <a:endParaRPr lang="en-GB" dirty="0" smtClean="0"/>
          </a:p>
          <a:p>
            <a:pPr lvl="1"/>
            <a:r>
              <a:rPr lang="en-GB" dirty="0" smtClean="0"/>
              <a:t>Level </a:t>
            </a:r>
            <a:r>
              <a:rPr lang="en-GB" dirty="0"/>
              <a:t>of care</a:t>
            </a:r>
            <a:r>
              <a:rPr lang="en-GB" dirty="0" smtClean="0"/>
              <a:t> and treatment </a:t>
            </a:r>
            <a:r>
              <a:rPr lang="en-GB" dirty="0"/>
              <a:t>provided to</a:t>
            </a:r>
            <a:r>
              <a:rPr lang="en-GB" dirty="0" smtClean="0"/>
              <a:t> injured </a:t>
            </a:r>
            <a:r>
              <a:rPr lang="en-GB" dirty="0"/>
              <a:t>worker determines if</a:t>
            </a:r>
            <a:r>
              <a:rPr lang="en-GB" dirty="0" smtClean="0"/>
              <a:t> case </a:t>
            </a:r>
            <a:r>
              <a:rPr lang="en-GB" dirty="0"/>
              <a:t>is recorded on</a:t>
            </a:r>
            <a:r>
              <a:rPr lang="en-GB" dirty="0" smtClean="0"/>
              <a:t> OSHA </a:t>
            </a:r>
            <a:r>
              <a:rPr lang="en-GB" dirty="0"/>
              <a:t>300 </a:t>
            </a:r>
            <a:r>
              <a:rPr lang="en-GB" dirty="0" smtClean="0"/>
              <a:t>log</a:t>
            </a:r>
            <a:endParaRPr lang="en-GB" dirty="0" smtClean="0"/>
          </a:p>
          <a:p>
            <a:pPr lvl="1"/>
            <a:r>
              <a:rPr lang="en-GB" dirty="0" smtClean="0"/>
              <a:t>First </a:t>
            </a:r>
            <a:r>
              <a:rPr lang="en-GB" dirty="0"/>
              <a:t>aid cases, as defined by OSHA, </a:t>
            </a:r>
            <a:r>
              <a:rPr lang="en-GB" dirty="0" smtClean="0"/>
              <a:t>not recorded </a:t>
            </a:r>
            <a:endParaRPr lang="en-GB" dirty="0" smtClean="0"/>
          </a:p>
          <a:p>
            <a:pPr lvl="1"/>
            <a:r>
              <a:rPr lang="en-GB" dirty="0" smtClean="0"/>
              <a:t>Recordable </a:t>
            </a:r>
            <a:r>
              <a:rPr lang="en-GB" dirty="0"/>
              <a:t>conditions include: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every </a:t>
            </a:r>
            <a:r>
              <a:rPr lang="en-GB" dirty="0"/>
              <a:t>death,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every </a:t>
            </a:r>
            <a:r>
              <a:rPr lang="en-GB" dirty="0"/>
              <a:t>occupational illness and injury </a:t>
            </a:r>
            <a:r>
              <a:rPr lang="en-GB" dirty="0" smtClean="0"/>
              <a:t>involving </a:t>
            </a:r>
            <a:r>
              <a:rPr lang="en-GB" dirty="0"/>
              <a:t>medical treatment beyond first </a:t>
            </a:r>
            <a:r>
              <a:rPr lang="en-GB" dirty="0" smtClean="0"/>
              <a:t>aid</a:t>
            </a:r>
            <a:endParaRPr lang="en-GB" dirty="0" smtClean="0"/>
          </a:p>
          <a:p>
            <a:pPr lvl="2"/>
            <a:r>
              <a:rPr lang="en-GB" dirty="0"/>
              <a:t>l</a:t>
            </a:r>
            <a:r>
              <a:rPr lang="en-GB" dirty="0" smtClean="0"/>
              <a:t>ost time</a:t>
            </a:r>
            <a:endParaRPr lang="en-GB" dirty="0" smtClean="0"/>
          </a:p>
          <a:p>
            <a:pPr lvl="2"/>
            <a:r>
              <a:rPr lang="en-GB" dirty="0" smtClean="0"/>
              <a:t>work modification</a:t>
            </a:r>
            <a:endParaRPr lang="en-GB" dirty="0" smtClean="0"/>
          </a:p>
          <a:p>
            <a:pPr lvl="2"/>
            <a:r>
              <a:rPr lang="en-GB" dirty="0" smtClean="0"/>
              <a:t>job transfer</a:t>
            </a:r>
            <a:endParaRPr lang="en-GB" dirty="0" smtClean="0"/>
          </a:p>
          <a:p>
            <a:pPr lvl="2"/>
            <a:r>
              <a:rPr lang="en-GB" dirty="0" smtClean="0"/>
              <a:t>any </a:t>
            </a:r>
            <a:r>
              <a:rPr lang="en-GB" dirty="0"/>
              <a:t>loss of </a:t>
            </a:r>
            <a:r>
              <a:rPr lang="en-GB" dirty="0" smtClean="0"/>
              <a:t>consciousness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33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Common Programs Managed (cont.)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115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836"/>
            <a:ext cx="8476484" cy="50847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Blood-borne </a:t>
            </a:r>
            <a:r>
              <a:rPr lang="en-GB" sz="2400" dirty="0"/>
              <a:t>Pathogens </a:t>
            </a:r>
            <a:r>
              <a:rPr lang="en-GB" sz="2400" dirty="0" smtClean="0"/>
              <a:t>Program</a:t>
            </a:r>
            <a:endParaRPr lang="en-US" sz="2400" dirty="0" smtClean="0"/>
          </a:p>
          <a:p>
            <a:pPr lvl="1"/>
            <a:r>
              <a:rPr lang="en-GB" sz="2000" dirty="0" smtClean="0"/>
              <a:t>OSHA </a:t>
            </a:r>
            <a:r>
              <a:rPr lang="en-GB" sz="2000" dirty="0" smtClean="0"/>
              <a:t>Blood-borne </a:t>
            </a:r>
            <a:r>
              <a:rPr lang="en-GB" sz="2000" dirty="0"/>
              <a:t>Pathogens Standard, adopted in 1992,</a:t>
            </a:r>
            <a:r>
              <a:rPr lang="en-GB" sz="2000" dirty="0" smtClean="0"/>
              <a:t> and revised </a:t>
            </a:r>
            <a:r>
              <a:rPr lang="en-GB" sz="2000" dirty="0"/>
              <a:t>in 2001, requires employers to establish</a:t>
            </a:r>
            <a:r>
              <a:rPr lang="en-GB" sz="2000" dirty="0" smtClean="0"/>
              <a:t> exposure </a:t>
            </a:r>
            <a:r>
              <a:rPr lang="en-GB" sz="2000" dirty="0"/>
              <a:t>control plan for all employees who have occupational exposure to blood or other potentially infectious materials.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pPr lvl="1"/>
            <a:r>
              <a:rPr lang="en-GB" dirty="0" smtClean="0"/>
              <a:t>It </a:t>
            </a:r>
            <a:r>
              <a:rPr lang="en-GB" dirty="0"/>
              <a:t>mandates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Use </a:t>
            </a:r>
            <a:r>
              <a:rPr lang="en-GB" dirty="0"/>
              <a:t>of universal precautions</a:t>
            </a:r>
            <a:r>
              <a:rPr lang="en-GB" dirty="0" smtClean="0"/>
              <a:t> and </a:t>
            </a:r>
          </a:p>
          <a:p>
            <a:pPr lvl="2"/>
            <a:r>
              <a:rPr lang="en-GB" dirty="0" smtClean="0"/>
              <a:t>Provision </a:t>
            </a:r>
            <a:r>
              <a:rPr lang="en-GB" dirty="0"/>
              <a:t>of personal protective equipment by</a:t>
            </a:r>
            <a:r>
              <a:rPr lang="en-GB" dirty="0" smtClean="0"/>
              <a:t> employer,</a:t>
            </a:r>
          </a:p>
          <a:p>
            <a:pPr lvl="2"/>
            <a:r>
              <a:rPr lang="en-GB" dirty="0" smtClean="0"/>
              <a:t>Safe </a:t>
            </a:r>
            <a:r>
              <a:rPr lang="en-GB" dirty="0"/>
              <a:t>needle disposal containers,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Self</a:t>
            </a:r>
            <a:r>
              <a:rPr lang="en-GB" dirty="0"/>
              <a:t>-sheathing needles,</a:t>
            </a:r>
            <a:r>
              <a:rPr lang="en-GB" dirty="0" smtClean="0"/>
              <a:t> and </a:t>
            </a:r>
          </a:p>
          <a:p>
            <a:pPr lvl="2"/>
            <a:r>
              <a:rPr lang="en-GB" dirty="0" smtClean="0"/>
              <a:t>Safer </a:t>
            </a:r>
            <a:r>
              <a:rPr lang="en-GB" dirty="0"/>
              <a:t>medical devices.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Standard </a:t>
            </a:r>
            <a:r>
              <a:rPr lang="en-GB" dirty="0"/>
              <a:t>clarifies</a:t>
            </a:r>
            <a:r>
              <a:rPr lang="en-GB" dirty="0" smtClean="0"/>
              <a:t> employer’s </a:t>
            </a:r>
            <a:r>
              <a:rPr lang="en-GB" dirty="0" smtClean="0"/>
              <a:t>responsibility </a:t>
            </a:r>
            <a:r>
              <a:rPr lang="en-GB" dirty="0"/>
              <a:t>to provide, at no cost to</a:t>
            </a:r>
            <a:r>
              <a:rPr lang="en-GB" dirty="0" smtClean="0"/>
              <a:t> </a:t>
            </a:r>
            <a:r>
              <a:rPr lang="en-GB" dirty="0" smtClean="0"/>
              <a:t>at-risk </a:t>
            </a:r>
            <a:r>
              <a:rPr lang="en-GB" dirty="0"/>
              <a:t>employees,</a:t>
            </a:r>
            <a:r>
              <a:rPr lang="en-GB" dirty="0" smtClean="0"/>
              <a:t> hepatitis </a:t>
            </a:r>
            <a:r>
              <a:rPr lang="en-GB" dirty="0"/>
              <a:t>B vaccine series.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32488"/>
          </a:xfrm>
        </p:spPr>
        <p:txBody>
          <a:bodyPr>
            <a:normAutofit/>
          </a:bodyPr>
          <a:lstStyle/>
          <a:p>
            <a:r>
              <a:rPr lang="en-GB" dirty="0" smtClean="0"/>
              <a:t>Common Programs Managed (cont.)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23643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7126"/>
            <a:ext cx="8530758" cy="5090753"/>
          </a:xfrm>
        </p:spPr>
        <p:txBody>
          <a:bodyPr>
            <a:normAutofit/>
          </a:bodyPr>
          <a:lstStyle/>
          <a:p>
            <a:r>
              <a:rPr lang="en-GB" dirty="0" smtClean="0"/>
              <a:t>Ergonomics</a:t>
            </a:r>
            <a:endParaRPr lang="en-US" dirty="0" smtClean="0"/>
          </a:p>
          <a:p>
            <a:pPr lvl="1"/>
            <a:r>
              <a:rPr lang="en-GB" dirty="0" smtClean="0"/>
              <a:t>OHNs often </a:t>
            </a:r>
            <a:r>
              <a:rPr lang="en-GB" dirty="0"/>
              <a:t>actively involved with ergonomic programs, both in office</a:t>
            </a:r>
            <a:r>
              <a:rPr lang="en-GB" dirty="0" smtClean="0"/>
              <a:t> and </a:t>
            </a:r>
            <a:r>
              <a:rPr lang="en-GB" dirty="0"/>
              <a:t>manufacturing </a:t>
            </a:r>
            <a:r>
              <a:rPr lang="en-GB" dirty="0" smtClean="0"/>
              <a:t>settings </a:t>
            </a:r>
            <a:endParaRPr lang="en-GB" dirty="0" smtClean="0"/>
          </a:p>
          <a:p>
            <a:pPr lvl="1"/>
            <a:r>
              <a:rPr lang="en-GB" dirty="0" smtClean="0"/>
              <a:t>Practice </a:t>
            </a:r>
            <a:r>
              <a:rPr lang="en-GB" dirty="0"/>
              <a:t>of ergonomics involves work station evaluation, job analysis,</a:t>
            </a:r>
            <a:r>
              <a:rPr lang="en-GB" dirty="0" smtClean="0"/>
              <a:t> and </a:t>
            </a:r>
            <a:r>
              <a:rPr lang="en-GB" dirty="0" smtClean="0"/>
              <a:t>training</a:t>
            </a:r>
            <a:endParaRPr lang="en-GB" dirty="0" smtClean="0"/>
          </a:p>
          <a:p>
            <a:pPr lvl="1"/>
            <a:r>
              <a:rPr lang="en-GB" dirty="0" smtClean="0"/>
              <a:t>Work</a:t>
            </a:r>
            <a:r>
              <a:rPr lang="en-GB" dirty="0"/>
              <a:t>-related musculoskeletal disorders are common in</a:t>
            </a:r>
            <a:r>
              <a:rPr lang="en-GB" dirty="0" smtClean="0"/>
              <a:t> office</a:t>
            </a:r>
            <a:r>
              <a:rPr lang="en-GB" dirty="0"/>
              <a:t>, manufacturing, or hospital setting,</a:t>
            </a:r>
            <a:r>
              <a:rPr lang="en-GB" dirty="0" smtClean="0"/>
              <a:t> and are </a:t>
            </a:r>
            <a:r>
              <a:rPr lang="en-GB" dirty="0"/>
              <a:t>predominant in </a:t>
            </a:r>
            <a:r>
              <a:rPr lang="en-GB" dirty="0" smtClean="0"/>
              <a:t>positions </a:t>
            </a:r>
            <a:r>
              <a:rPr lang="en-GB" dirty="0"/>
              <a:t>with</a:t>
            </a:r>
            <a:r>
              <a:rPr lang="en-GB" dirty="0" smtClean="0"/>
              <a:t> following </a:t>
            </a:r>
            <a:r>
              <a:rPr lang="en-GB" dirty="0"/>
              <a:t>risk factors: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force </a:t>
            </a:r>
            <a:endParaRPr lang="en-GB" dirty="0" smtClean="0"/>
          </a:p>
          <a:p>
            <a:pPr lvl="2"/>
            <a:r>
              <a:rPr lang="en-GB" dirty="0" smtClean="0"/>
              <a:t>repetition</a:t>
            </a:r>
            <a:endParaRPr lang="en-GB" dirty="0" smtClean="0"/>
          </a:p>
          <a:p>
            <a:pPr lvl="2"/>
            <a:r>
              <a:rPr lang="en-GB" dirty="0" smtClean="0"/>
              <a:t>duration</a:t>
            </a:r>
            <a:endParaRPr lang="en-GB" dirty="0" smtClean="0"/>
          </a:p>
          <a:p>
            <a:pPr lvl="2"/>
            <a:r>
              <a:rPr lang="en-GB" dirty="0" smtClean="0"/>
              <a:t>contact stressors</a:t>
            </a:r>
            <a:endParaRPr lang="en-GB" dirty="0" smtClean="0"/>
          </a:p>
          <a:p>
            <a:pPr lvl="2"/>
            <a:r>
              <a:rPr lang="en-GB" dirty="0" smtClean="0"/>
              <a:t>awkward postures </a:t>
            </a:r>
            <a:endParaRPr lang="en-GB" dirty="0" smtClean="0"/>
          </a:p>
          <a:p>
            <a:pPr lvl="2"/>
            <a:r>
              <a:rPr lang="en-GB" dirty="0" smtClean="0"/>
              <a:t>cold temperature</a:t>
            </a:r>
          </a:p>
          <a:p>
            <a:pPr lvl="2"/>
            <a:r>
              <a:rPr lang="en-GB" dirty="0" smtClean="0"/>
              <a:t>vibration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32488"/>
          </a:xfrm>
        </p:spPr>
        <p:txBody>
          <a:bodyPr>
            <a:normAutofit/>
          </a:bodyPr>
          <a:lstStyle/>
          <a:p>
            <a:r>
              <a:rPr lang="en-GB" dirty="0" smtClean="0"/>
              <a:t>Common Programs Managed (cont.)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61177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073"/>
            <a:ext cx="8229600" cy="1094509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Evaluating </a:t>
            </a:r>
            <a:r>
              <a:rPr lang="en-GB" dirty="0" smtClean="0"/>
              <a:t>Outcomes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836"/>
            <a:ext cx="8530758" cy="5073900"/>
          </a:xfrm>
        </p:spPr>
        <p:txBody>
          <a:bodyPr>
            <a:normAutofit fontScale="62500" lnSpcReduction="20000"/>
          </a:bodyPr>
          <a:lstStyle/>
          <a:p>
            <a:r>
              <a:rPr lang="en-GB" sz="3800" dirty="0"/>
              <a:t>Selected health outcome indicators for clinical care provided to injured workers in</a:t>
            </a:r>
            <a:r>
              <a:rPr lang="en-GB" sz="3800" dirty="0" smtClean="0"/>
              <a:t> occupational </a:t>
            </a:r>
            <a:r>
              <a:rPr lang="en-GB" sz="3800" dirty="0" smtClean="0"/>
              <a:t>setting </a:t>
            </a:r>
            <a:r>
              <a:rPr lang="en-GB" sz="3800" dirty="0"/>
              <a:t>may include:</a:t>
            </a:r>
            <a:endParaRPr lang="en-US" sz="3800" dirty="0"/>
          </a:p>
          <a:p>
            <a:pPr lvl="1"/>
            <a:r>
              <a:rPr lang="en-GB" sz="3200" i="1" dirty="0" smtClean="0"/>
              <a:t>Access </a:t>
            </a:r>
            <a:r>
              <a:rPr lang="en-GB" sz="3200" i="1" dirty="0"/>
              <a:t>to care:</a:t>
            </a:r>
            <a:r>
              <a:rPr lang="en-GB" sz="3200" dirty="0"/>
              <a:t> Initial treatment for nonemergency work-related conditions will be delivered within 24 hours after</a:t>
            </a:r>
            <a:r>
              <a:rPr lang="en-GB" sz="3200" dirty="0" smtClean="0"/>
              <a:t> injury </a:t>
            </a:r>
            <a:r>
              <a:rPr lang="en-GB" sz="3200" dirty="0"/>
              <a:t>is </a:t>
            </a:r>
            <a:r>
              <a:rPr lang="en-GB" sz="3200" dirty="0" smtClean="0"/>
              <a:t>reported.</a:t>
            </a:r>
            <a:endParaRPr lang="en-US" sz="3200" dirty="0"/>
          </a:p>
          <a:p>
            <a:pPr lvl="1"/>
            <a:r>
              <a:rPr lang="en-GB" sz="3200" i="1" dirty="0" smtClean="0"/>
              <a:t>Patient </a:t>
            </a:r>
            <a:r>
              <a:rPr lang="en-GB" sz="3200" i="1" dirty="0"/>
              <a:t>satisfaction:</a:t>
            </a:r>
            <a:r>
              <a:rPr lang="en-GB" sz="3200" dirty="0"/>
              <a:t> On a satisfaction survey, </a:t>
            </a:r>
            <a:r>
              <a:rPr lang="en-GB" sz="3200" dirty="0" smtClean="0"/>
              <a:t>85% </a:t>
            </a:r>
            <a:r>
              <a:rPr lang="en-GB" sz="3200" dirty="0"/>
              <a:t>of injured workers identified the OHN as very to extremely helpful in answering questions about</a:t>
            </a:r>
            <a:r>
              <a:rPr lang="en-GB" sz="3200" dirty="0" smtClean="0"/>
              <a:t> workers</a:t>
            </a:r>
            <a:r>
              <a:rPr lang="en-GB" sz="3200" dirty="0"/>
              <a:t>’ compensation system. </a:t>
            </a:r>
            <a:endParaRPr lang="en-US" sz="3200" dirty="0"/>
          </a:p>
          <a:p>
            <a:pPr lvl="1"/>
            <a:r>
              <a:rPr lang="en-US" sz="3200" i="1" dirty="0" smtClean="0"/>
              <a:t>Prima</a:t>
            </a:r>
            <a:r>
              <a:rPr lang="en-GB" sz="3200" i="1" dirty="0" err="1" smtClean="0"/>
              <a:t>ry</a:t>
            </a:r>
            <a:r>
              <a:rPr lang="en-GB" sz="3200" i="1" dirty="0" smtClean="0"/>
              <a:t> </a:t>
            </a:r>
            <a:r>
              <a:rPr lang="en-GB" sz="3200" i="1" dirty="0"/>
              <a:t>prevention:</a:t>
            </a:r>
            <a:r>
              <a:rPr lang="en-GB" sz="3200" dirty="0"/>
              <a:t> High-risk health care workers will have documentation in their </a:t>
            </a:r>
            <a:r>
              <a:rPr lang="en-GB" sz="3200" dirty="0" smtClean="0"/>
              <a:t>pre-placement </a:t>
            </a:r>
            <a:r>
              <a:rPr lang="en-GB" sz="3200" dirty="0"/>
              <a:t>record of hepatitis B vaccination offer/immunity. </a:t>
            </a:r>
            <a:endParaRPr lang="en-US" sz="3200" dirty="0"/>
          </a:p>
          <a:p>
            <a:pPr lvl="1"/>
            <a:r>
              <a:rPr lang="en-US" sz="3200" i="1" dirty="0" smtClean="0"/>
              <a:t>Secondary</a:t>
            </a:r>
            <a:r>
              <a:rPr lang="en-GB" sz="3200" i="1" dirty="0" smtClean="0"/>
              <a:t> </a:t>
            </a:r>
            <a:r>
              <a:rPr lang="en-GB" sz="3200" i="1" dirty="0"/>
              <a:t>prevention:</a:t>
            </a:r>
            <a:r>
              <a:rPr lang="en-GB" sz="3200" dirty="0"/>
              <a:t> Occupational health history is documented in </a:t>
            </a:r>
            <a:r>
              <a:rPr lang="en-GB" sz="3200" dirty="0" smtClean="0"/>
              <a:t>90% of </a:t>
            </a:r>
            <a:r>
              <a:rPr lang="en-GB" sz="3200" dirty="0"/>
              <a:t>those medical records of employees with occupational injury; or chart documentation of ergonomic evaluation is in place within</a:t>
            </a:r>
            <a:r>
              <a:rPr lang="en-GB" sz="3200" dirty="0" smtClean="0"/>
              <a:t> 1 week </a:t>
            </a:r>
            <a:r>
              <a:rPr lang="en-GB" sz="3200" dirty="0"/>
              <a:t>of diagnosis of</a:t>
            </a:r>
            <a:r>
              <a:rPr lang="en-GB" sz="3200" dirty="0" smtClean="0"/>
              <a:t> work</a:t>
            </a:r>
            <a:r>
              <a:rPr lang="en-GB" sz="3200" dirty="0"/>
              <a:t>-related upper extremity complaint. </a:t>
            </a:r>
            <a:endParaRPr lang="en-US" sz="3200" dirty="0"/>
          </a:p>
          <a:p>
            <a:pPr lvl="1"/>
            <a:r>
              <a:rPr lang="en-US" sz="3200" i="1" dirty="0" smtClean="0"/>
              <a:t>Tertiary</a:t>
            </a:r>
            <a:r>
              <a:rPr lang="en-GB" sz="3200" i="1" dirty="0" smtClean="0"/>
              <a:t> </a:t>
            </a:r>
            <a:r>
              <a:rPr lang="en-GB" sz="3200" i="1" dirty="0"/>
              <a:t>prevention:</a:t>
            </a:r>
            <a:r>
              <a:rPr lang="en-GB" sz="3200" dirty="0"/>
              <a:t> Sustained return to work, without </a:t>
            </a:r>
            <a:r>
              <a:rPr lang="en-GB" sz="3200" dirty="0" smtClean="0"/>
              <a:t>re-injury</a:t>
            </a:r>
            <a:r>
              <a:rPr lang="en-GB" sz="3200" dirty="0"/>
              <a:t>, for 90 days after release to return to work; or litigated cases decreased to five percent after OHN case management intervention.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31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418"/>
            <a:ext cx="8498194" cy="5096750"/>
          </a:xfrm>
        </p:spPr>
        <p:txBody>
          <a:bodyPr>
            <a:normAutofit/>
          </a:bodyPr>
          <a:lstStyle/>
          <a:p>
            <a:r>
              <a:rPr lang="en-GB" dirty="0" smtClean="0"/>
              <a:t>Organizational outcomes include economic indicators in addition to productivity metrics. </a:t>
            </a:r>
          </a:p>
          <a:p>
            <a:r>
              <a:rPr lang="en-GB" dirty="0" smtClean="0"/>
              <a:t>Selected organizational/economic indicators for occupational health services may include</a:t>
            </a:r>
            <a:endParaRPr lang="en-US" dirty="0" smtClean="0"/>
          </a:p>
          <a:p>
            <a:pPr lvl="1"/>
            <a:r>
              <a:rPr lang="en-GB" dirty="0" smtClean="0"/>
              <a:t>injury </a:t>
            </a:r>
            <a:r>
              <a:rPr lang="en-GB" dirty="0" smtClean="0"/>
              <a:t>experience </a:t>
            </a:r>
            <a:endParaRPr lang="en-GB" dirty="0" smtClean="0"/>
          </a:p>
          <a:p>
            <a:pPr lvl="1"/>
            <a:r>
              <a:rPr lang="en-GB" dirty="0" smtClean="0"/>
              <a:t>corrective </a:t>
            </a:r>
            <a:r>
              <a:rPr lang="en-GB" dirty="0" smtClean="0"/>
              <a:t>action </a:t>
            </a:r>
            <a:endParaRPr lang="en-GB" dirty="0" smtClean="0"/>
          </a:p>
          <a:p>
            <a:pPr lvl="1"/>
            <a:r>
              <a:rPr lang="en-GB" dirty="0" smtClean="0"/>
              <a:t>productivity </a:t>
            </a:r>
            <a:r>
              <a:rPr lang="en-GB" dirty="0" smtClean="0"/>
              <a:t>as measured by Stanford </a:t>
            </a:r>
            <a:r>
              <a:rPr lang="en-GB" dirty="0" err="1" smtClean="0"/>
              <a:t>presenteeism</a:t>
            </a:r>
            <a:r>
              <a:rPr lang="en-GB" dirty="0" smtClean="0"/>
              <a:t> scale and/or the Work Limitations </a:t>
            </a:r>
            <a:r>
              <a:rPr lang="en-GB" dirty="0" smtClean="0"/>
              <a:t>Questionnaire</a:t>
            </a:r>
            <a:endParaRPr lang="en-US" dirty="0" smtClean="0"/>
          </a:p>
          <a:p>
            <a:pPr lvl="1"/>
            <a:r>
              <a:rPr lang="en-GB" dirty="0" smtClean="0"/>
              <a:t>sickness </a:t>
            </a:r>
            <a:r>
              <a:rPr lang="en-GB" dirty="0" smtClean="0"/>
              <a:t>absence </a:t>
            </a:r>
            <a:r>
              <a:rPr lang="en-GB" dirty="0" smtClean="0"/>
              <a:t>measures</a:t>
            </a:r>
          </a:p>
          <a:p>
            <a:pPr lvl="1"/>
            <a:r>
              <a:rPr lang="en-GB" dirty="0" smtClean="0"/>
              <a:t>worker </a:t>
            </a:r>
            <a:r>
              <a:rPr lang="en-GB" dirty="0" smtClean="0"/>
              <a:t>engagement/job satisfaction </a:t>
            </a:r>
            <a:r>
              <a:rPr lang="en-GB" dirty="0" smtClean="0"/>
              <a:t>measures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15636"/>
            <a:ext cx="8229600" cy="1108364"/>
          </a:xfrm>
        </p:spPr>
        <p:txBody>
          <a:bodyPr/>
          <a:lstStyle/>
          <a:p>
            <a:r>
              <a:rPr lang="en-US" dirty="0" smtClean="0"/>
              <a:t>Evaluating Outcomes (cont.)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5745"/>
            <a:ext cx="8229600" cy="1233055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Definition </a:t>
            </a:r>
            <a:r>
              <a:rPr lang="en-GB" dirty="0"/>
              <a:t>of the Occupational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Health </a:t>
            </a:r>
            <a:r>
              <a:rPr lang="en-GB" dirty="0"/>
              <a:t>Nurse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1309"/>
            <a:ext cx="8479358" cy="4493148"/>
          </a:xfrm>
        </p:spPr>
        <p:txBody>
          <a:bodyPr>
            <a:normAutofit/>
          </a:bodyPr>
          <a:lstStyle/>
          <a:p>
            <a:r>
              <a:rPr lang="en-GB" dirty="0"/>
              <a:t>As of 2004,</a:t>
            </a:r>
            <a:r>
              <a:rPr lang="en-GB" dirty="0" smtClean="0"/>
              <a:t> about 22,447 </a:t>
            </a:r>
            <a:r>
              <a:rPr lang="en-GB" dirty="0"/>
              <a:t>registered nurses provide care in occupational health </a:t>
            </a:r>
            <a:r>
              <a:rPr lang="en-GB" dirty="0" smtClean="0"/>
              <a:t>settings </a:t>
            </a:r>
          </a:p>
          <a:p>
            <a:r>
              <a:rPr lang="en-GB" dirty="0" smtClean="0"/>
              <a:t>Goal </a:t>
            </a:r>
            <a:r>
              <a:rPr lang="en-GB" dirty="0"/>
              <a:t>is to provide</a:t>
            </a:r>
            <a:r>
              <a:rPr lang="en-GB" dirty="0" smtClean="0"/>
              <a:t> safe and </a:t>
            </a:r>
            <a:r>
              <a:rPr lang="en-GB" dirty="0"/>
              <a:t>healthy workplace for all,</a:t>
            </a:r>
            <a:r>
              <a:rPr lang="en-GB" dirty="0" smtClean="0"/>
              <a:t> and </a:t>
            </a:r>
            <a:r>
              <a:rPr lang="en-GB" dirty="0"/>
              <a:t>to protect human resources. </a:t>
            </a:r>
            <a:endParaRPr lang="en-GB" dirty="0" smtClean="0"/>
          </a:p>
          <a:p>
            <a:r>
              <a:rPr lang="en-GB" dirty="0"/>
              <a:t>Occupational</a:t>
            </a:r>
            <a:r>
              <a:rPr lang="en-GB" dirty="0" smtClean="0"/>
              <a:t> and </a:t>
            </a:r>
            <a:r>
              <a:rPr lang="en-GB" dirty="0"/>
              <a:t>environmental health </a:t>
            </a:r>
            <a:r>
              <a:rPr lang="en-GB" dirty="0" smtClean="0"/>
              <a:t>nursing: </a:t>
            </a:r>
          </a:p>
          <a:p>
            <a:pPr lvl="1"/>
            <a:r>
              <a:rPr lang="en-GB" dirty="0" smtClean="0"/>
              <a:t>“Specialty </a:t>
            </a:r>
            <a:r>
              <a:rPr lang="en-GB" dirty="0"/>
              <a:t>practice that provides for</a:t>
            </a:r>
            <a:r>
              <a:rPr lang="en-GB" dirty="0" smtClean="0"/>
              <a:t> and </a:t>
            </a:r>
            <a:r>
              <a:rPr lang="en-GB" dirty="0"/>
              <a:t>delivers health</a:t>
            </a:r>
            <a:r>
              <a:rPr lang="en-GB" dirty="0" smtClean="0"/>
              <a:t> and </a:t>
            </a:r>
            <a:r>
              <a:rPr lang="en-GB" dirty="0"/>
              <a:t>safety programs</a:t>
            </a:r>
            <a:r>
              <a:rPr lang="en-GB" dirty="0" smtClean="0"/>
              <a:t> and </a:t>
            </a:r>
            <a:r>
              <a:rPr lang="en-GB" dirty="0"/>
              <a:t>services to workers, worker populations</a:t>
            </a:r>
            <a:r>
              <a:rPr lang="en-GB" dirty="0" smtClean="0"/>
              <a:t> and community groups.” </a:t>
            </a:r>
            <a:endParaRPr lang="en-US" dirty="0"/>
          </a:p>
          <a:p>
            <a:r>
              <a:rPr lang="en-US" dirty="0" smtClean="0"/>
              <a:t>Occupational health nursing (OHN) is grounded in the public health principles of primary, secondary, and tertiary prevention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7622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252"/>
            <a:ext cx="8229600" cy="1309580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Scope </a:t>
            </a:r>
            <a:r>
              <a:rPr lang="en-GB" dirty="0"/>
              <a:t>of </a:t>
            </a:r>
            <a:r>
              <a:rPr lang="en-GB" dirty="0" smtClean="0"/>
              <a:t>Practice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832"/>
            <a:ext cx="8487338" cy="516404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Occupational health nursing services </a:t>
            </a:r>
            <a:r>
              <a:rPr lang="en-GB" dirty="0" smtClean="0"/>
              <a:t>include:</a:t>
            </a:r>
            <a:endParaRPr lang="en-US" dirty="0" smtClean="0"/>
          </a:p>
          <a:p>
            <a:pPr lvl="1" indent="-184150"/>
            <a:r>
              <a:rPr lang="en-GB" dirty="0"/>
              <a:t>c</a:t>
            </a:r>
            <a:r>
              <a:rPr lang="en-GB" dirty="0" smtClean="0"/>
              <a:t>linical care </a:t>
            </a:r>
            <a:r>
              <a:rPr lang="en-GB" dirty="0"/>
              <a:t>including assessment, diagnosis, management,</a:t>
            </a:r>
            <a:r>
              <a:rPr lang="en-GB" dirty="0" smtClean="0"/>
              <a:t> and documentation </a:t>
            </a:r>
            <a:r>
              <a:rPr lang="en-GB" dirty="0"/>
              <a:t>of </a:t>
            </a:r>
            <a:r>
              <a:rPr lang="en-GB" dirty="0" smtClean="0"/>
              <a:t>illness and injury</a:t>
            </a:r>
            <a:endParaRPr lang="en-US" dirty="0" smtClean="0"/>
          </a:p>
          <a:p>
            <a:pPr lvl="1" indent="-184150"/>
            <a:r>
              <a:rPr lang="en-GB" dirty="0" smtClean="0"/>
              <a:t>case </a:t>
            </a:r>
            <a:r>
              <a:rPr lang="en-GB" dirty="0"/>
              <a:t>management </a:t>
            </a:r>
            <a:endParaRPr lang="en-GB" dirty="0" smtClean="0"/>
          </a:p>
          <a:p>
            <a:pPr lvl="1" indent="-184150"/>
            <a:r>
              <a:rPr lang="en-GB" dirty="0" smtClean="0"/>
              <a:t>health </a:t>
            </a:r>
            <a:r>
              <a:rPr lang="en-GB" dirty="0"/>
              <a:t>hazard assessment</a:t>
            </a:r>
            <a:r>
              <a:rPr lang="en-GB" dirty="0" smtClean="0"/>
              <a:t> and </a:t>
            </a:r>
            <a:r>
              <a:rPr lang="en-GB" dirty="0"/>
              <a:t>surveillance of employee populations,</a:t>
            </a:r>
            <a:r>
              <a:rPr lang="en-GB" dirty="0" smtClean="0"/>
              <a:t> workplaces</a:t>
            </a:r>
            <a:r>
              <a:rPr lang="en-GB" dirty="0"/>
              <a:t>,</a:t>
            </a:r>
            <a:r>
              <a:rPr lang="en-GB" dirty="0" smtClean="0"/>
              <a:t> and community groups</a:t>
            </a:r>
          </a:p>
          <a:p>
            <a:pPr lvl="1" indent="-184150"/>
            <a:r>
              <a:rPr lang="en-GB" dirty="0"/>
              <a:t>i</a:t>
            </a:r>
            <a:r>
              <a:rPr lang="en-GB" dirty="0" smtClean="0"/>
              <a:t>nvestigation</a:t>
            </a:r>
            <a:r>
              <a:rPr lang="en-GB" dirty="0"/>
              <a:t>, monitoring,</a:t>
            </a:r>
            <a:r>
              <a:rPr lang="en-GB" dirty="0" smtClean="0"/>
              <a:t> and analysis </a:t>
            </a:r>
            <a:r>
              <a:rPr lang="en-GB" dirty="0"/>
              <a:t>of illness</a:t>
            </a:r>
            <a:r>
              <a:rPr lang="en-GB" dirty="0" smtClean="0"/>
              <a:t> and </a:t>
            </a:r>
            <a:r>
              <a:rPr lang="en-GB" dirty="0"/>
              <a:t>injury episodes</a:t>
            </a:r>
            <a:r>
              <a:rPr lang="en-GB" dirty="0" smtClean="0"/>
              <a:t> and trends,</a:t>
            </a:r>
            <a:r>
              <a:rPr lang="en-GB" dirty="0"/>
              <a:t> </a:t>
            </a:r>
            <a:r>
              <a:rPr lang="en-GB" dirty="0" smtClean="0"/>
              <a:t>and methods </a:t>
            </a:r>
            <a:r>
              <a:rPr lang="en-GB" dirty="0"/>
              <a:t>to promote</a:t>
            </a:r>
            <a:r>
              <a:rPr lang="en-GB" dirty="0" smtClean="0"/>
              <a:t> and </a:t>
            </a:r>
            <a:r>
              <a:rPr lang="en-GB" dirty="0"/>
              <a:t>protect employee health</a:t>
            </a:r>
            <a:r>
              <a:rPr lang="en-GB" dirty="0" smtClean="0"/>
              <a:t> and safety</a:t>
            </a:r>
            <a:endParaRPr lang="en-US" dirty="0" smtClean="0"/>
          </a:p>
          <a:p>
            <a:pPr lvl="1" indent="-184150"/>
            <a:r>
              <a:rPr lang="en-GB" dirty="0"/>
              <a:t>c</a:t>
            </a:r>
            <a:r>
              <a:rPr lang="en-GB" dirty="0" smtClean="0"/>
              <a:t>ompliance </a:t>
            </a:r>
            <a:r>
              <a:rPr lang="en-GB" dirty="0"/>
              <a:t>with laws, regulations,</a:t>
            </a:r>
            <a:r>
              <a:rPr lang="en-GB" dirty="0" smtClean="0"/>
              <a:t> and standards </a:t>
            </a:r>
          </a:p>
          <a:p>
            <a:pPr lvl="1" indent="-184150"/>
            <a:r>
              <a:rPr lang="en-GB" dirty="0" smtClean="0"/>
              <a:t>management and </a:t>
            </a:r>
            <a:r>
              <a:rPr lang="en-GB" dirty="0"/>
              <a:t>administration of occupational</a:t>
            </a:r>
            <a:r>
              <a:rPr lang="en-GB" dirty="0" smtClean="0"/>
              <a:t> and </a:t>
            </a:r>
            <a:r>
              <a:rPr lang="en-GB" dirty="0"/>
              <a:t>environmental</a:t>
            </a:r>
            <a:r>
              <a:rPr lang="en-GB" dirty="0" smtClean="0"/>
              <a:t> health services</a:t>
            </a:r>
            <a:endParaRPr lang="en-US" dirty="0" smtClean="0"/>
          </a:p>
          <a:p>
            <a:pPr lvl="1" indent="-184150"/>
            <a:r>
              <a:rPr lang="en-GB" dirty="0"/>
              <a:t>h</a:t>
            </a:r>
            <a:r>
              <a:rPr lang="en-GB" dirty="0" smtClean="0"/>
              <a:t>ealth </a:t>
            </a:r>
            <a:r>
              <a:rPr lang="en-GB" dirty="0"/>
              <a:t>promotion</a:t>
            </a:r>
            <a:r>
              <a:rPr lang="en-GB" dirty="0" smtClean="0"/>
              <a:t> and disease </a:t>
            </a:r>
            <a:r>
              <a:rPr lang="en-GB" dirty="0"/>
              <a:t>prevention strategies </a:t>
            </a:r>
            <a:endParaRPr lang="en-GB" dirty="0" smtClean="0"/>
          </a:p>
          <a:p>
            <a:pPr lvl="1" indent="-184150"/>
            <a:r>
              <a:rPr lang="en-GB" dirty="0" smtClean="0"/>
              <a:t>counselling, </a:t>
            </a:r>
            <a:r>
              <a:rPr lang="en-GB" dirty="0"/>
              <a:t>health education,</a:t>
            </a:r>
            <a:r>
              <a:rPr lang="en-GB" dirty="0" smtClean="0"/>
              <a:t> and </a:t>
            </a:r>
            <a:r>
              <a:rPr lang="en-GB" dirty="0"/>
              <a:t>training </a:t>
            </a:r>
            <a:r>
              <a:rPr lang="en-GB" dirty="0" smtClean="0"/>
              <a:t>programs</a:t>
            </a:r>
            <a:endParaRPr lang="en-US" dirty="0" smtClean="0"/>
          </a:p>
          <a:p>
            <a:pPr lvl="1" indent="-184150"/>
            <a:r>
              <a:rPr lang="en-GB" dirty="0"/>
              <a:t>r</a:t>
            </a:r>
            <a:r>
              <a:rPr lang="en-GB" dirty="0" smtClean="0"/>
              <a:t>esearch </a:t>
            </a:r>
            <a:r>
              <a:rPr lang="en-GB" dirty="0"/>
              <a:t>related to occupational</a:t>
            </a:r>
            <a:r>
              <a:rPr lang="en-GB" dirty="0" smtClean="0"/>
              <a:t> and </a:t>
            </a:r>
            <a:r>
              <a:rPr lang="en-GB" dirty="0"/>
              <a:t>environmental </a:t>
            </a:r>
            <a:r>
              <a:rPr lang="en-GB" dirty="0" smtClean="0"/>
              <a:t>health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9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70705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Practice of Occupational </a:t>
            </a:r>
            <a:br>
              <a:rPr lang="en-GB" dirty="0" smtClean="0"/>
            </a:br>
            <a:r>
              <a:rPr lang="en-GB" dirty="0" smtClean="0"/>
              <a:t>Health Nursing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0026"/>
            <a:ext cx="8465628" cy="4807974"/>
          </a:xfrm>
        </p:spPr>
        <p:txBody>
          <a:bodyPr>
            <a:normAutofit fontScale="62500" lnSpcReduction="20000"/>
          </a:bodyPr>
          <a:lstStyle/>
          <a:p>
            <a:r>
              <a:rPr lang="en-GB" sz="3800" dirty="0" smtClean="0"/>
              <a:t>Several </a:t>
            </a:r>
            <a:r>
              <a:rPr lang="en-GB" sz="3800" dirty="0"/>
              <a:t>models for </a:t>
            </a:r>
            <a:r>
              <a:rPr lang="en-GB" sz="3800" dirty="0" smtClean="0"/>
              <a:t>service </a:t>
            </a:r>
            <a:r>
              <a:rPr lang="en-GB" sz="3800" dirty="0"/>
              <a:t>delivery, </a:t>
            </a:r>
            <a:r>
              <a:rPr lang="en-GB" sz="3800" dirty="0" smtClean="0"/>
              <a:t>from </a:t>
            </a:r>
            <a:r>
              <a:rPr lang="en-GB" sz="3800" dirty="0"/>
              <a:t>on-site salaried personnel to off-site contractual </a:t>
            </a:r>
            <a:r>
              <a:rPr lang="en-GB" sz="3800" dirty="0" smtClean="0"/>
              <a:t>arrangements</a:t>
            </a:r>
          </a:p>
          <a:p>
            <a:r>
              <a:rPr lang="en-GB" sz="3800" dirty="0" smtClean="0"/>
              <a:t>Scope </a:t>
            </a:r>
            <a:r>
              <a:rPr lang="en-GB" sz="3800" dirty="0"/>
              <a:t>of occupational health services depends on</a:t>
            </a:r>
            <a:r>
              <a:rPr lang="en-GB" sz="3800" dirty="0" smtClean="0"/>
              <a:t> following </a:t>
            </a:r>
            <a:r>
              <a:rPr lang="en-GB" sz="3800" dirty="0"/>
              <a:t>key industry variables:</a:t>
            </a:r>
            <a:endParaRPr lang="en-US" sz="3800" dirty="0"/>
          </a:p>
          <a:p>
            <a:pPr lvl="1"/>
            <a:r>
              <a:rPr lang="en-GB" sz="3200" dirty="0" smtClean="0"/>
              <a:t>company </a:t>
            </a:r>
            <a:r>
              <a:rPr lang="en-GB" sz="3200" dirty="0"/>
              <a:t>size</a:t>
            </a:r>
            <a:r>
              <a:rPr lang="en-GB" sz="3200" dirty="0" smtClean="0"/>
              <a:t> and demographics </a:t>
            </a:r>
            <a:r>
              <a:rPr lang="en-GB" sz="3200" dirty="0"/>
              <a:t>of</a:t>
            </a:r>
            <a:r>
              <a:rPr lang="en-GB" sz="3200" dirty="0" smtClean="0"/>
              <a:t> workforce</a:t>
            </a:r>
            <a:endParaRPr lang="en-US" sz="3200" dirty="0"/>
          </a:p>
          <a:p>
            <a:pPr lvl="1"/>
            <a:r>
              <a:rPr lang="en-GB" sz="3200" dirty="0" smtClean="0"/>
              <a:t>geographic </a:t>
            </a:r>
            <a:r>
              <a:rPr lang="en-GB" sz="3200" dirty="0"/>
              <a:t>distance to</a:t>
            </a:r>
            <a:r>
              <a:rPr lang="en-GB" sz="3200" dirty="0" smtClean="0"/>
              <a:t> health </a:t>
            </a:r>
            <a:r>
              <a:rPr lang="en-GB" sz="3200" dirty="0"/>
              <a:t>care facility in</a:t>
            </a:r>
            <a:r>
              <a:rPr lang="en-GB" sz="3200" dirty="0" smtClean="0"/>
              <a:t> community</a:t>
            </a:r>
            <a:endParaRPr lang="en-US" sz="3200" dirty="0"/>
          </a:p>
          <a:p>
            <a:pPr lvl="1"/>
            <a:r>
              <a:rPr lang="en-GB" sz="3200" dirty="0" smtClean="0"/>
              <a:t>type </a:t>
            </a:r>
            <a:r>
              <a:rPr lang="en-GB" sz="3200" dirty="0"/>
              <a:t>of industry (manufacturing </a:t>
            </a:r>
            <a:r>
              <a:rPr lang="en-GB" sz="3200" dirty="0" smtClean="0"/>
              <a:t>vs. </a:t>
            </a:r>
            <a:r>
              <a:rPr lang="en-GB" sz="3200" dirty="0"/>
              <a:t>service)</a:t>
            </a:r>
            <a:endParaRPr lang="en-US" sz="3200" dirty="0"/>
          </a:p>
          <a:p>
            <a:pPr lvl="1"/>
            <a:r>
              <a:rPr lang="en-GB" sz="3200" dirty="0" smtClean="0"/>
              <a:t>hazard </a:t>
            </a:r>
            <a:r>
              <a:rPr lang="en-GB" sz="3200" dirty="0"/>
              <a:t>profile (review of OSHA 300 log, emergency response needs, potential exposures/trends in claims)</a:t>
            </a:r>
            <a:endParaRPr lang="en-US" sz="3200" dirty="0"/>
          </a:p>
          <a:p>
            <a:pPr lvl="1"/>
            <a:r>
              <a:rPr lang="en-GB" sz="3200" dirty="0" smtClean="0"/>
              <a:t>risk </a:t>
            </a:r>
            <a:r>
              <a:rPr lang="en-GB" sz="3200" dirty="0"/>
              <a:t>management</a:t>
            </a:r>
            <a:r>
              <a:rPr lang="en-GB" sz="3200" dirty="0" smtClean="0"/>
              <a:t> and </a:t>
            </a:r>
            <a:r>
              <a:rPr lang="en-GB" sz="3200" dirty="0"/>
              <a:t>health benefit philosophy of</a:t>
            </a:r>
            <a:r>
              <a:rPr lang="en-GB" sz="3200" dirty="0" smtClean="0"/>
              <a:t> company </a:t>
            </a:r>
          </a:p>
          <a:p>
            <a:pPr lvl="1"/>
            <a:r>
              <a:rPr lang="en-GB" sz="3200" dirty="0" smtClean="0"/>
              <a:t>economic resources</a:t>
            </a:r>
            <a:endParaRPr lang="en-US" sz="3200" dirty="0" smtClean="0"/>
          </a:p>
          <a:p>
            <a:pPr lvl="1"/>
            <a:r>
              <a:rPr lang="en-GB" sz="3200" dirty="0" smtClean="0"/>
              <a:t>self-insurance </a:t>
            </a:r>
            <a:r>
              <a:rPr lang="en-GB" sz="3200" dirty="0"/>
              <a:t>status for workers’ compensation</a:t>
            </a:r>
            <a:r>
              <a:rPr lang="en-GB" sz="3200" dirty="0" smtClean="0"/>
              <a:t> and personal </a:t>
            </a:r>
            <a:r>
              <a:rPr lang="en-GB" sz="3200" dirty="0"/>
              <a:t>health care</a:t>
            </a:r>
            <a:endParaRPr lang="en-US" sz="3200" dirty="0"/>
          </a:p>
          <a:p>
            <a:pPr lvl="1"/>
            <a:r>
              <a:rPr lang="en-GB" sz="3200" dirty="0" smtClean="0"/>
              <a:t>organizational </a:t>
            </a:r>
            <a:r>
              <a:rPr lang="en-GB" sz="3200" dirty="0"/>
              <a:t>climate, specifically regarding health, hazard communication,</a:t>
            </a:r>
            <a:r>
              <a:rPr lang="en-GB" sz="3200" dirty="0" smtClean="0"/>
              <a:t> and value </a:t>
            </a:r>
            <a:r>
              <a:rPr lang="en-GB" sz="3200" dirty="0"/>
              <a:t>of prevention activities 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2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055"/>
            <a:ext cx="8229600" cy="1136070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OHN </a:t>
            </a:r>
            <a:r>
              <a:rPr lang="en-GB" dirty="0"/>
              <a:t>Staffing and Outcomes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7126"/>
            <a:ext cx="8465628" cy="5047331"/>
          </a:xfrm>
        </p:spPr>
        <p:txBody>
          <a:bodyPr>
            <a:normAutofit/>
          </a:bodyPr>
          <a:lstStyle/>
          <a:p>
            <a:r>
              <a:rPr lang="en-GB" dirty="0" smtClean="0"/>
              <a:t>Some health issues employers face:</a:t>
            </a:r>
          </a:p>
          <a:p>
            <a:pPr lvl="1"/>
            <a:r>
              <a:rPr lang="en-GB" dirty="0" smtClean="0"/>
              <a:t>new </a:t>
            </a:r>
            <a:r>
              <a:rPr lang="en-GB" dirty="0"/>
              <a:t>health</a:t>
            </a:r>
            <a:r>
              <a:rPr lang="en-GB" dirty="0" smtClean="0"/>
              <a:t> and </a:t>
            </a:r>
            <a:r>
              <a:rPr lang="en-GB" dirty="0"/>
              <a:t>safety </a:t>
            </a:r>
            <a:r>
              <a:rPr lang="en-GB" dirty="0" smtClean="0"/>
              <a:t>regulations</a:t>
            </a:r>
          </a:p>
          <a:p>
            <a:pPr lvl="1"/>
            <a:r>
              <a:rPr lang="en-GB" dirty="0" smtClean="0"/>
              <a:t>hazards </a:t>
            </a:r>
            <a:r>
              <a:rPr lang="en-GB" dirty="0"/>
              <a:t>associated with new work </a:t>
            </a:r>
            <a:r>
              <a:rPr lang="en-GB" dirty="0" smtClean="0"/>
              <a:t>processes</a:t>
            </a:r>
          </a:p>
          <a:p>
            <a:pPr lvl="1"/>
            <a:r>
              <a:rPr lang="en-GB" dirty="0" smtClean="0"/>
              <a:t>new </a:t>
            </a:r>
            <a:r>
              <a:rPr lang="en-GB" dirty="0"/>
              <a:t>environmental </a:t>
            </a:r>
            <a:r>
              <a:rPr lang="en-GB" dirty="0" smtClean="0"/>
              <a:t>concerns</a:t>
            </a:r>
          </a:p>
          <a:p>
            <a:pPr lvl="1"/>
            <a:r>
              <a:rPr lang="en-GB" dirty="0" smtClean="0"/>
              <a:t>employment </a:t>
            </a:r>
            <a:r>
              <a:rPr lang="en-GB" dirty="0"/>
              <a:t>of temporary</a:t>
            </a:r>
            <a:r>
              <a:rPr lang="en-GB" dirty="0" smtClean="0"/>
              <a:t> and contractual workers</a:t>
            </a:r>
          </a:p>
          <a:p>
            <a:pPr lvl="1"/>
            <a:r>
              <a:rPr lang="en-GB" dirty="0" smtClean="0"/>
              <a:t>musculoskeletal </a:t>
            </a:r>
            <a:r>
              <a:rPr lang="en-GB" dirty="0"/>
              <a:t>complaints in</a:t>
            </a:r>
            <a:r>
              <a:rPr lang="en-GB" dirty="0" smtClean="0"/>
              <a:t> aging workforce</a:t>
            </a:r>
          </a:p>
          <a:p>
            <a:pPr lvl="1"/>
            <a:r>
              <a:rPr lang="en-GB" dirty="0" smtClean="0"/>
              <a:t>increase </a:t>
            </a:r>
            <a:r>
              <a:rPr lang="en-GB" dirty="0"/>
              <a:t>in obesity</a:t>
            </a:r>
            <a:r>
              <a:rPr lang="en-GB" dirty="0" smtClean="0"/>
              <a:t> and </a:t>
            </a:r>
            <a:r>
              <a:rPr lang="en-GB" dirty="0"/>
              <a:t>diabetes in</a:t>
            </a:r>
            <a:r>
              <a:rPr lang="en-GB" dirty="0" smtClean="0"/>
              <a:t> workforce</a:t>
            </a:r>
          </a:p>
          <a:p>
            <a:pPr lvl="1"/>
            <a:r>
              <a:rPr lang="en-GB" dirty="0" smtClean="0"/>
              <a:t>changing </a:t>
            </a:r>
            <a:r>
              <a:rPr lang="en-GB" dirty="0"/>
              <a:t>health care insurance </a:t>
            </a:r>
            <a:r>
              <a:rPr lang="en-GB" dirty="0" smtClean="0"/>
              <a:t>system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15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491"/>
            <a:ext cx="8229600" cy="1094509"/>
          </a:xfrm>
        </p:spPr>
        <p:txBody>
          <a:bodyPr>
            <a:noAutofit/>
          </a:bodyPr>
          <a:lstStyle/>
          <a:p>
            <a:r>
              <a:rPr lang="en-GB" dirty="0" smtClean="0"/>
              <a:t>OHN </a:t>
            </a:r>
            <a:r>
              <a:rPr lang="en-GB" dirty="0"/>
              <a:t>Staffing and Outcomes </a:t>
            </a:r>
            <a:r>
              <a:rPr lang="en-GB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964"/>
            <a:ext cx="8229600" cy="4759036"/>
          </a:xfrm>
        </p:spPr>
        <p:txBody>
          <a:bodyPr>
            <a:normAutofit/>
          </a:bodyPr>
          <a:lstStyle/>
          <a:p>
            <a:r>
              <a:rPr lang="en-GB" dirty="0" smtClean="0"/>
              <a:t>OHNs </a:t>
            </a:r>
            <a:r>
              <a:rPr lang="en-GB" dirty="0"/>
              <a:t>are well prepared to manage complex interactions </a:t>
            </a:r>
            <a:r>
              <a:rPr lang="en-GB" dirty="0" smtClean="0"/>
              <a:t>between health </a:t>
            </a:r>
            <a:r>
              <a:rPr lang="en-GB" dirty="0"/>
              <a:t>and work, while valuing prevention agenda. </a:t>
            </a:r>
          </a:p>
          <a:p>
            <a:r>
              <a:rPr lang="en-GB" dirty="0"/>
              <a:t>Knowledge of key players </a:t>
            </a:r>
            <a:r>
              <a:rPr lang="en-GB" dirty="0" smtClean="0"/>
              <a:t>in </a:t>
            </a:r>
            <a:r>
              <a:rPr lang="en-GB" dirty="0"/>
              <a:t>addition to knowledge of work process, allows for worksite interventions to improve work </a:t>
            </a:r>
            <a:r>
              <a:rPr lang="en-GB" dirty="0" smtClean="0"/>
              <a:t>environment </a:t>
            </a:r>
            <a:endParaRPr lang="en-US" dirty="0" smtClean="0"/>
          </a:p>
          <a:p>
            <a:r>
              <a:rPr lang="en-GB" dirty="0" smtClean="0"/>
              <a:t>Majority of OHNs are employed by larger employers in manufacturing and health care sectors</a:t>
            </a:r>
          </a:p>
          <a:p>
            <a:pPr lvl="1"/>
            <a:r>
              <a:rPr lang="en-GB" dirty="0" smtClean="0"/>
              <a:t>for smaller employers, OHN may be the only health care provider on site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4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055"/>
            <a:ext cx="8229600" cy="831271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OHN </a:t>
            </a:r>
            <a:r>
              <a:rPr lang="en-GB" dirty="0"/>
              <a:t>Role</a:t>
            </a:r>
            <a:r>
              <a:rPr lang="en-GB" dirty="0" smtClean="0"/>
              <a:t> and </a:t>
            </a:r>
            <a:r>
              <a:rPr lang="en-GB" dirty="0"/>
              <a:t>Levels of Prevention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818"/>
            <a:ext cx="8476484" cy="4944351"/>
          </a:xfrm>
        </p:spPr>
        <p:txBody>
          <a:bodyPr>
            <a:normAutofit/>
          </a:bodyPr>
          <a:lstStyle/>
          <a:p>
            <a:r>
              <a:rPr lang="en-GB" dirty="0" smtClean="0"/>
              <a:t>OHN </a:t>
            </a:r>
            <a:r>
              <a:rPr lang="en-GB" dirty="0"/>
              <a:t>role requires knowledge, skills,</a:t>
            </a:r>
            <a:r>
              <a:rPr lang="en-GB" dirty="0" smtClean="0"/>
              <a:t> and abilities </a:t>
            </a:r>
            <a:r>
              <a:rPr lang="en-GB" dirty="0"/>
              <a:t>in</a:t>
            </a:r>
            <a:r>
              <a:rPr lang="en-GB" dirty="0" smtClean="0"/>
              <a:t> following </a:t>
            </a:r>
            <a:r>
              <a:rPr lang="en-GB" dirty="0"/>
              <a:t>competencies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clinical </a:t>
            </a:r>
            <a:r>
              <a:rPr lang="en-GB" dirty="0"/>
              <a:t>and primary </a:t>
            </a:r>
            <a:r>
              <a:rPr lang="en-GB" dirty="0" smtClean="0"/>
              <a:t>care</a:t>
            </a:r>
            <a:endParaRPr lang="en-US" dirty="0"/>
          </a:p>
          <a:p>
            <a:pPr lvl="1"/>
            <a:r>
              <a:rPr lang="en-GB" dirty="0" smtClean="0"/>
              <a:t>case management</a:t>
            </a:r>
            <a:endParaRPr lang="en-US" dirty="0"/>
          </a:p>
          <a:p>
            <a:pPr lvl="1"/>
            <a:r>
              <a:rPr lang="en-GB" dirty="0" smtClean="0"/>
              <a:t>work </a:t>
            </a:r>
            <a:r>
              <a:rPr lang="en-GB" dirty="0"/>
              <a:t>force, workplace, and environmental </a:t>
            </a:r>
            <a:r>
              <a:rPr lang="en-GB" dirty="0" smtClean="0"/>
              <a:t>issues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GB" dirty="0" err="1" smtClean="0"/>
              <a:t>egulatory</a:t>
            </a:r>
            <a:r>
              <a:rPr lang="en-GB" dirty="0" smtClean="0"/>
              <a:t>/legislative issues</a:t>
            </a:r>
            <a:endParaRPr lang="en-US" dirty="0"/>
          </a:p>
          <a:p>
            <a:pPr lvl="1"/>
            <a:r>
              <a:rPr lang="en-GB" dirty="0" smtClean="0"/>
              <a:t>management</a:t>
            </a:r>
            <a:endParaRPr lang="en-US" dirty="0"/>
          </a:p>
          <a:p>
            <a:pPr lvl="1"/>
            <a:r>
              <a:rPr lang="en-GB" dirty="0" smtClean="0"/>
              <a:t>health </a:t>
            </a:r>
            <a:r>
              <a:rPr lang="en-GB" dirty="0"/>
              <a:t>promotion and disease </a:t>
            </a:r>
            <a:r>
              <a:rPr lang="en-GB" dirty="0" smtClean="0"/>
              <a:t>prevention</a:t>
            </a:r>
            <a:endParaRPr lang="en-US" dirty="0"/>
          </a:p>
          <a:p>
            <a:pPr lvl="1"/>
            <a:r>
              <a:rPr lang="en-GB" dirty="0" smtClean="0"/>
              <a:t>occupational </a:t>
            </a:r>
            <a:r>
              <a:rPr lang="en-GB" dirty="0"/>
              <a:t>and environmental health and safety </a:t>
            </a:r>
            <a:r>
              <a:rPr lang="en-GB" dirty="0" smtClean="0"/>
              <a:t>education/training</a:t>
            </a:r>
            <a:endParaRPr lang="en-US" dirty="0"/>
          </a:p>
          <a:p>
            <a:pPr lvl="1"/>
            <a:r>
              <a:rPr lang="en-GB" dirty="0"/>
              <a:t>r</a:t>
            </a:r>
            <a:r>
              <a:rPr lang="en-GB" dirty="0" smtClean="0"/>
              <a:t>esearch</a:t>
            </a:r>
            <a:endParaRPr lang="en-GB" dirty="0"/>
          </a:p>
          <a:p>
            <a:pPr lvl="1"/>
            <a:r>
              <a:rPr lang="en-GB" dirty="0" smtClean="0"/>
              <a:t>professionalism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7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51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Programmatic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746"/>
            <a:ext cx="8465628" cy="54864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Primary prevention</a:t>
            </a:r>
            <a:endParaRPr lang="en-US" dirty="0"/>
          </a:p>
          <a:p>
            <a:pPr marL="568325" lvl="2" indent="-222250"/>
            <a:r>
              <a:rPr lang="en-GB" dirty="0" smtClean="0"/>
              <a:t>pre-placement (post-offer) evaluations</a:t>
            </a:r>
            <a:endParaRPr lang="en-US" dirty="0" smtClean="0"/>
          </a:p>
          <a:p>
            <a:pPr marL="568325" lvl="2" indent="-222250"/>
            <a:r>
              <a:rPr lang="en-GB" dirty="0" smtClean="0"/>
              <a:t>immunizations</a:t>
            </a:r>
            <a:endParaRPr lang="en-US" dirty="0" smtClean="0"/>
          </a:p>
          <a:p>
            <a:pPr marL="568325" lvl="2" indent="-222250"/>
            <a:r>
              <a:rPr lang="en-GB" dirty="0" smtClean="0"/>
              <a:t>employee training</a:t>
            </a:r>
            <a:endParaRPr lang="en-US" dirty="0" smtClean="0"/>
          </a:p>
          <a:p>
            <a:pPr marL="568325" lvl="2" indent="-222250"/>
            <a:r>
              <a:rPr lang="en-GB" dirty="0" smtClean="0"/>
              <a:t>wellness programs</a:t>
            </a:r>
            <a:endParaRPr lang="en-US" dirty="0" smtClean="0"/>
          </a:p>
          <a:p>
            <a:pPr marL="568325" lvl="2" indent="-222250"/>
            <a:r>
              <a:rPr lang="en-GB" dirty="0" smtClean="0"/>
              <a:t>employee assistance programs </a:t>
            </a:r>
            <a:endParaRPr lang="en-US" dirty="0" smtClean="0"/>
          </a:p>
          <a:p>
            <a:r>
              <a:rPr lang="en-GB" dirty="0" smtClean="0"/>
              <a:t>Secondary prevention</a:t>
            </a:r>
            <a:endParaRPr lang="en-US" dirty="0"/>
          </a:p>
          <a:p>
            <a:pPr marL="568325" lvl="2" indent="-222250"/>
            <a:r>
              <a:rPr lang="en-GB" dirty="0" smtClean="0"/>
              <a:t>assessment and management of health complaints</a:t>
            </a:r>
            <a:endParaRPr lang="en-US" dirty="0" smtClean="0"/>
          </a:p>
          <a:p>
            <a:pPr marL="568325" lvl="2" indent="-222250"/>
            <a:r>
              <a:rPr lang="en-GB" dirty="0" smtClean="0"/>
              <a:t>health/medical surveillance </a:t>
            </a:r>
            <a:endParaRPr lang="en-US" dirty="0" smtClean="0"/>
          </a:p>
          <a:p>
            <a:r>
              <a:rPr lang="en-GB" dirty="0" smtClean="0"/>
              <a:t>Tertiary prevention</a:t>
            </a:r>
            <a:endParaRPr lang="en-US" dirty="0"/>
          </a:p>
          <a:p>
            <a:pPr marL="568325" lvl="2" indent="-222250"/>
            <a:r>
              <a:rPr lang="en-GB" dirty="0" smtClean="0"/>
              <a:t>case management</a:t>
            </a:r>
            <a:endParaRPr lang="en-US" dirty="0" smtClean="0"/>
          </a:p>
          <a:p>
            <a:pPr marL="568325" lvl="2" indent="-222250"/>
            <a:r>
              <a:rPr lang="en-GB" dirty="0" smtClean="0"/>
              <a:t>modified duty programs </a:t>
            </a:r>
            <a:endParaRPr lang="en-US" dirty="0" smtClean="0"/>
          </a:p>
          <a:p>
            <a:r>
              <a:rPr lang="en-GB" dirty="0" smtClean="0"/>
              <a:t>Programs commonly managed </a:t>
            </a:r>
            <a:r>
              <a:rPr lang="en-GB" dirty="0"/>
              <a:t>by OHNs</a:t>
            </a:r>
            <a:endParaRPr lang="en-US" dirty="0"/>
          </a:p>
          <a:p>
            <a:pPr lvl="2"/>
            <a:r>
              <a:rPr lang="en-GB" dirty="0" smtClean="0"/>
              <a:t>workers’ compensation</a:t>
            </a:r>
            <a:endParaRPr lang="en-US" dirty="0" smtClean="0"/>
          </a:p>
          <a:p>
            <a:pPr lvl="2"/>
            <a:r>
              <a:rPr lang="en-GB" dirty="0" smtClean="0"/>
              <a:t>Americans </a:t>
            </a:r>
            <a:r>
              <a:rPr lang="en-GB" dirty="0"/>
              <a:t>with Disabilities Act</a:t>
            </a:r>
            <a:endParaRPr lang="en-US" dirty="0"/>
          </a:p>
          <a:p>
            <a:pPr lvl="2"/>
            <a:r>
              <a:rPr lang="en-GB" dirty="0" smtClean="0"/>
              <a:t>recordkeeping </a:t>
            </a:r>
            <a:endParaRPr lang="en-US" dirty="0"/>
          </a:p>
          <a:p>
            <a:pPr lvl="2"/>
            <a:r>
              <a:rPr lang="en-GB" dirty="0" smtClean="0"/>
              <a:t>blood-borne pathogens</a:t>
            </a:r>
            <a:endParaRPr lang="en-US" dirty="0"/>
          </a:p>
          <a:p>
            <a:pPr lvl="2"/>
            <a:r>
              <a:rPr lang="en-GB" dirty="0" smtClean="0"/>
              <a:t>ergonomics</a:t>
            </a:r>
            <a:endParaRPr lang="en-US" dirty="0"/>
          </a:p>
          <a:p>
            <a:r>
              <a:rPr lang="en-GB" dirty="0"/>
              <a:t>Evaluating </a:t>
            </a:r>
            <a:r>
              <a:rPr lang="en-GB" dirty="0" smtClean="0"/>
              <a:t>outcomes </a:t>
            </a:r>
            <a:r>
              <a:rPr lang="en-GB" dirty="0"/>
              <a:t>of OHN </a:t>
            </a:r>
            <a:r>
              <a:rPr lang="en-GB" dirty="0" smtClean="0"/>
              <a:t>activities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39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491"/>
            <a:ext cx="8229600" cy="955963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Primary Prevention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836"/>
            <a:ext cx="8454774" cy="4976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Pre-placement </a:t>
            </a:r>
            <a:r>
              <a:rPr lang="en-GB" dirty="0" smtClean="0"/>
              <a:t>evaluation </a:t>
            </a:r>
            <a:r>
              <a:rPr lang="en-GB" dirty="0" smtClean="0"/>
              <a:t>goal </a:t>
            </a:r>
            <a:r>
              <a:rPr lang="en-GB" dirty="0" smtClean="0"/>
              <a:t>is to </a:t>
            </a:r>
            <a:r>
              <a:rPr lang="en-GB" dirty="0"/>
              <a:t>place workers in jobs based on physical </a:t>
            </a:r>
            <a:r>
              <a:rPr lang="en-GB" dirty="0" smtClean="0"/>
              <a:t>capabilities and make </a:t>
            </a:r>
            <a:r>
              <a:rPr lang="en-GB" dirty="0"/>
              <a:t>reasonable accommodations, if needed,</a:t>
            </a:r>
            <a:r>
              <a:rPr lang="en-GB" dirty="0" smtClean="0"/>
              <a:t> and stay </a:t>
            </a:r>
            <a:r>
              <a:rPr lang="en-GB" dirty="0"/>
              <a:t>in compliance with </a:t>
            </a:r>
            <a:r>
              <a:rPr lang="en-GB" dirty="0" smtClean="0"/>
              <a:t>ADA</a:t>
            </a:r>
            <a:endParaRPr lang="en-GB" dirty="0" smtClean="0"/>
          </a:p>
          <a:p>
            <a:r>
              <a:rPr lang="en-GB" dirty="0"/>
              <a:t>Increasing immunization coverage for both adults</a:t>
            </a:r>
            <a:r>
              <a:rPr lang="en-GB" dirty="0" smtClean="0"/>
              <a:t> and </a:t>
            </a:r>
            <a:r>
              <a:rPr lang="en-GB" dirty="0"/>
              <a:t>children to prevent </a:t>
            </a:r>
            <a:r>
              <a:rPr lang="en-GB" dirty="0" smtClean="0"/>
              <a:t>vaccine-related diseases—</a:t>
            </a:r>
            <a:r>
              <a:rPr lang="en-GB" i="1" dirty="0" smtClean="0"/>
              <a:t>Healthy People 2020</a:t>
            </a:r>
            <a:r>
              <a:rPr lang="en-GB" dirty="0" smtClean="0"/>
              <a:t> goal </a:t>
            </a:r>
            <a:endParaRPr lang="en-GB" dirty="0" smtClean="0"/>
          </a:p>
          <a:p>
            <a:r>
              <a:rPr lang="en-GB" dirty="0"/>
              <a:t>More than 100 OSHA standards require</a:t>
            </a:r>
            <a:r>
              <a:rPr lang="en-GB" dirty="0" smtClean="0"/>
              <a:t> employer </a:t>
            </a:r>
            <a:r>
              <a:rPr lang="en-GB" dirty="0"/>
              <a:t>to train employees in health</a:t>
            </a:r>
            <a:r>
              <a:rPr lang="en-GB" dirty="0" smtClean="0"/>
              <a:t> and </a:t>
            </a:r>
            <a:r>
              <a:rPr lang="en-GB" dirty="0" smtClean="0"/>
              <a:t>safety</a:t>
            </a:r>
            <a:endParaRPr lang="en-GB" dirty="0" smtClean="0"/>
          </a:p>
          <a:p>
            <a:r>
              <a:rPr lang="en-GB" dirty="0" smtClean="0"/>
              <a:t>Employee </a:t>
            </a:r>
            <a:r>
              <a:rPr lang="en-GB" dirty="0"/>
              <a:t>Assistance Programs (EAPs) use both</a:t>
            </a:r>
            <a:r>
              <a:rPr lang="en-GB" dirty="0" smtClean="0"/>
              <a:t> </a:t>
            </a:r>
            <a:r>
              <a:rPr lang="en-GB" dirty="0" smtClean="0"/>
              <a:t>primary and secondary prevention </a:t>
            </a:r>
            <a:r>
              <a:rPr lang="en-GB" dirty="0"/>
              <a:t>methods to recognize, assess, treat,</a:t>
            </a:r>
            <a:r>
              <a:rPr lang="en-GB" dirty="0" smtClean="0"/>
              <a:t> and </a:t>
            </a:r>
            <a:r>
              <a:rPr lang="en-GB" dirty="0" smtClean="0"/>
              <a:t>refer employees </a:t>
            </a:r>
            <a:r>
              <a:rPr lang="en-GB" dirty="0"/>
              <a:t>with personal</a:t>
            </a:r>
            <a:r>
              <a:rPr lang="en-GB" dirty="0" smtClean="0"/>
              <a:t> and </a:t>
            </a:r>
            <a:r>
              <a:rPr lang="en-GB" dirty="0"/>
              <a:t>mental health problems that impact job </a:t>
            </a:r>
            <a:r>
              <a:rPr lang="en-GB" dirty="0" smtClean="0"/>
              <a:t>performance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10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CC680A97E1C40AF050045783C8667" ma:contentTypeVersion="0" ma:contentTypeDescription="Create a new document." ma:contentTypeScope="" ma:versionID="3812dd1121bf833e8deae658c465e2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856c988c67c08041d1f76481abc744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3EC51C-4DCF-4EB4-B316-DF56C6F985BA}"/>
</file>

<file path=customXml/itemProps2.xml><?xml version="1.0" encoding="utf-8"?>
<ds:datastoreItem xmlns:ds="http://schemas.openxmlformats.org/officeDocument/2006/customXml" ds:itemID="{0FB92022-2DF9-40A8-ADDF-63D3083AE3EF}"/>
</file>

<file path=customXml/itemProps3.xml><?xml version="1.0" encoding="utf-8"?>
<ds:datastoreItem xmlns:ds="http://schemas.openxmlformats.org/officeDocument/2006/customXml" ds:itemID="{6FB6FC0D-5504-4BAB-A8DD-08EFBD9F5B3F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2671</TotalTime>
  <Words>1329</Words>
  <Application>Microsoft Office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PowerPoint Presentation</vt:lpstr>
      <vt:lpstr> Definition of the Occupational  Health Nurse  </vt:lpstr>
      <vt:lpstr> Scope of Practice </vt:lpstr>
      <vt:lpstr> Practice of Occupational  Health Nursing </vt:lpstr>
      <vt:lpstr> OHN Staffing and Outcomes  </vt:lpstr>
      <vt:lpstr>OHN Staffing and Outcomes (cont.)</vt:lpstr>
      <vt:lpstr> OHN Role and Levels of Prevention  </vt:lpstr>
      <vt:lpstr>Programmatic Components</vt:lpstr>
      <vt:lpstr> Primary Prevention  </vt:lpstr>
      <vt:lpstr> Secondary Prevention  </vt:lpstr>
      <vt:lpstr> Tertiary Prevention  </vt:lpstr>
      <vt:lpstr> Common Programs Managed  </vt:lpstr>
      <vt:lpstr>Common Programs Managed (cont.)</vt:lpstr>
      <vt:lpstr>PowerPoint Presentation</vt:lpstr>
      <vt:lpstr>Common Programs Managed (cont.)</vt:lpstr>
      <vt:lpstr>Common Programs Managed (cont.)</vt:lpstr>
      <vt:lpstr> Evaluating Outcomes </vt:lpstr>
      <vt:lpstr>Evaluating Outcomes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Industrial Hygiene 6th Edition</dc:title>
  <dc:creator>teacher</dc:creator>
  <cp:lastModifiedBy>Deborah Meyer</cp:lastModifiedBy>
  <cp:revision>42</cp:revision>
  <dcterms:created xsi:type="dcterms:W3CDTF">2014-11-26T01:58:54Z</dcterms:created>
  <dcterms:modified xsi:type="dcterms:W3CDTF">2016-05-13T20:13:57Z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0x010100A87CC680A97E1C40AF050045783C8667</vt:lpwstr>
  </property>
</Properties>
</file>