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3" r:id="rId16"/>
    <p:sldId id="274" r:id="rId17"/>
    <p:sldId id="275" r:id="rId18"/>
    <p:sldId id="276" r:id="rId19"/>
    <p:sldId id="271" r:id="rId20"/>
    <p:sldId id="277" r:id="rId21"/>
    <p:sldId id="278" r:id="rId22"/>
    <p:sldId id="279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D5CDA12-59B2-6B44-8220-3A47EE1D1503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3E3DAEE-2B2D-D84E-8A35-4B0C768606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11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/>
              <a:t>Noise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7249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Noise from Multiple Sources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395" y="2279722"/>
            <a:ext cx="6090474" cy="324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523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900" y="1751584"/>
            <a:ext cx="5676900" cy="471271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20800" y="6426198"/>
            <a:ext cx="18790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</a:t>
            </a:r>
            <a:r>
              <a:rPr lang="en-US" sz="1000" dirty="0" err="1" smtClean="0"/>
              <a:t>pixologicstudio</a:t>
            </a:r>
            <a:r>
              <a:rPr lang="en-US" sz="1000" dirty="0" smtClean="0"/>
              <a:t>/</a:t>
            </a:r>
            <a:r>
              <a:rPr lang="en-US" sz="1000" dirty="0" err="1" smtClean="0"/>
              <a:t>iStock</a:t>
            </a:r>
            <a:endParaRPr lang="en-US" sz="1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Anatomy of the 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93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632855"/>
            <a:ext cx="4648200" cy="48695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20900" y="6496733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©Thomas </a:t>
            </a:r>
            <a:r>
              <a:rPr lang="en-US" sz="1000" dirty="0" err="1"/>
              <a:t>Haslwanter</a:t>
            </a:r>
            <a:r>
              <a:rPr lang="en-US" sz="1000" dirty="0"/>
              <a:t>/Wikimedia Commons/CC-BY-SA-3.0/ </a:t>
            </a:r>
            <a:r>
              <a:rPr lang="en-US" sz="1000" dirty="0" smtClean="0"/>
              <a:t>GFDL</a:t>
            </a:r>
            <a:endParaRPr lang="en-US" sz="1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Hearing Loss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853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Daily Noise Dose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1" y="2233062"/>
            <a:ext cx="7086600" cy="237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77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900" y="1862022"/>
            <a:ext cx="6616700" cy="424505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Noise Exposure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20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892300"/>
            <a:ext cx="5422900" cy="403677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Noise Exposure Limits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90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69300" cy="1244600"/>
          </a:xfrm>
        </p:spPr>
        <p:txBody>
          <a:bodyPr>
            <a:noAutofit/>
          </a:bodyPr>
          <a:lstStyle/>
          <a:p>
            <a:r>
              <a:rPr lang="en-US" dirty="0" smtClean="0"/>
              <a:t>Allowable Duration </a:t>
            </a:r>
            <a:br>
              <a:rPr lang="en-US" dirty="0" smtClean="0"/>
            </a:br>
            <a:r>
              <a:rPr lang="en-US" dirty="0" smtClean="0"/>
              <a:t>for a Given Noise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106" y="2943748"/>
            <a:ext cx="3416394" cy="106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30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Level 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69283" cy="4525963"/>
          </a:xfrm>
        </p:spPr>
        <p:txBody>
          <a:bodyPr/>
          <a:lstStyle/>
          <a:p>
            <a:r>
              <a:rPr lang="en-US" dirty="0" smtClean="0"/>
              <a:t>Microphone</a:t>
            </a:r>
            <a:endParaRPr lang="en-US" dirty="0"/>
          </a:p>
          <a:p>
            <a:r>
              <a:rPr lang="en-US" dirty="0" smtClean="0"/>
              <a:t>Amplifier</a:t>
            </a:r>
            <a:endParaRPr lang="en-US" dirty="0"/>
          </a:p>
          <a:p>
            <a:r>
              <a:rPr lang="en-US" dirty="0" smtClean="0"/>
              <a:t>Attenuator</a:t>
            </a:r>
            <a:endParaRPr lang="en-US" dirty="0"/>
          </a:p>
          <a:p>
            <a:r>
              <a:rPr lang="en-US" dirty="0"/>
              <a:t>W</a:t>
            </a:r>
            <a:r>
              <a:rPr lang="en-US" dirty="0" smtClean="0"/>
              <a:t>eighting </a:t>
            </a:r>
            <a:r>
              <a:rPr lang="en-US" dirty="0"/>
              <a:t>network</a:t>
            </a:r>
          </a:p>
          <a:p>
            <a:r>
              <a:rPr lang="en-US" dirty="0"/>
              <a:t>M</a:t>
            </a:r>
            <a:r>
              <a:rPr lang="en-US" dirty="0" smtClean="0"/>
              <a:t>etering </a:t>
            </a:r>
            <a:r>
              <a:rPr lang="en-US" dirty="0"/>
              <a:t>system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1013" y="1600200"/>
            <a:ext cx="1854200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30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Noise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 of controlling workplace noise include:</a:t>
            </a:r>
          </a:p>
          <a:p>
            <a:pPr lvl="1"/>
            <a:r>
              <a:rPr lang="en-US" dirty="0" smtClean="0"/>
              <a:t>conservation of worker hearing</a:t>
            </a:r>
          </a:p>
          <a:p>
            <a:pPr lvl="1"/>
            <a:r>
              <a:rPr lang="en-US" dirty="0" smtClean="0"/>
              <a:t>fewer workers’ compensation claims</a:t>
            </a:r>
          </a:p>
          <a:p>
            <a:pPr lvl="1"/>
            <a:r>
              <a:rPr lang="en-US" dirty="0" smtClean="0"/>
              <a:t>better OSHA compliance</a:t>
            </a:r>
          </a:p>
          <a:p>
            <a:pPr lvl="1"/>
            <a:r>
              <a:rPr lang="en-US" dirty="0" smtClean="0"/>
              <a:t>fewer EPA or public health department issues</a:t>
            </a:r>
          </a:p>
          <a:p>
            <a:pPr lvl="1"/>
            <a:r>
              <a:rPr lang="en-US" dirty="0" smtClean="0"/>
              <a:t>better employee morale and productivity</a:t>
            </a:r>
          </a:p>
          <a:p>
            <a:pPr lvl="1"/>
            <a:r>
              <a:rPr lang="en-US" dirty="0" smtClean="0"/>
              <a:t>improved public relations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97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at the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Quiet motors and mechanisms</a:t>
            </a:r>
          </a:p>
          <a:p>
            <a:r>
              <a:rPr lang="en-US" dirty="0" smtClean="0"/>
              <a:t>Reduce force, length, friction</a:t>
            </a:r>
          </a:p>
          <a:p>
            <a:r>
              <a:rPr lang="en-US" dirty="0" smtClean="0"/>
              <a:t>Lower rotational speeds </a:t>
            </a:r>
          </a:p>
          <a:p>
            <a:r>
              <a:rPr lang="en-US" dirty="0" smtClean="0"/>
              <a:t>Isolate vibrating parts</a:t>
            </a:r>
          </a:p>
          <a:p>
            <a:r>
              <a:rPr lang="en-US" dirty="0" smtClean="0"/>
              <a:t>Use more but smaller fan blades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4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Explain the importance of noise control to protect worker hearing.</a:t>
            </a:r>
          </a:p>
          <a:p>
            <a:r>
              <a:rPr lang="en-US" dirty="0" smtClean="0"/>
              <a:t>Understand </a:t>
            </a:r>
            <a:r>
              <a:rPr lang="en-US" dirty="0"/>
              <a:t>the propagation of sound through space and perform associated calculations.</a:t>
            </a:r>
          </a:p>
          <a:p>
            <a:r>
              <a:rPr lang="en-US" dirty="0" smtClean="0"/>
              <a:t>Relate </a:t>
            </a:r>
            <a:r>
              <a:rPr lang="en-US" dirty="0"/>
              <a:t>the concept of sound pressure levels to how noise is detected by the human ear and interpreted </a:t>
            </a:r>
            <a:r>
              <a:rPr lang="en-US" dirty="0" smtClean="0"/>
              <a:t>by the </a:t>
            </a:r>
            <a:r>
              <a:rPr lang="en-US" dirty="0"/>
              <a:t>brain.</a:t>
            </a:r>
          </a:p>
          <a:p>
            <a:r>
              <a:rPr lang="en-US" dirty="0" smtClean="0"/>
              <a:t>Describe </a:t>
            </a:r>
            <a:r>
              <a:rPr lang="en-US" dirty="0"/>
              <a:t>how excessive noise levels damage hearing.</a:t>
            </a:r>
          </a:p>
          <a:p>
            <a:r>
              <a:rPr lang="en-US" dirty="0" smtClean="0"/>
              <a:t>Identify </a:t>
            </a:r>
            <a:r>
              <a:rPr lang="en-US" dirty="0"/>
              <a:t>safe levels of noise in the workplace and determine whether they are being exceeded.</a:t>
            </a:r>
          </a:p>
          <a:p>
            <a:r>
              <a:rPr lang="en-US" dirty="0" smtClean="0"/>
              <a:t>Use </a:t>
            </a:r>
            <a:r>
              <a:rPr lang="en-US" dirty="0"/>
              <a:t>monitoring equipment to measure noise in the workplace and perform job site surveys.</a:t>
            </a:r>
          </a:p>
          <a:p>
            <a:r>
              <a:rPr lang="en-US" dirty="0" smtClean="0"/>
              <a:t>Perform </a:t>
            </a:r>
            <a:r>
              <a:rPr lang="en-US" dirty="0"/>
              <a:t>mathematical calculations of noise levels.</a:t>
            </a:r>
          </a:p>
          <a:p>
            <a:r>
              <a:rPr lang="en-US" dirty="0" smtClean="0"/>
              <a:t>Implement </a:t>
            </a:r>
            <a:r>
              <a:rPr lang="en-US" dirty="0"/>
              <a:t>controls to reduce or eliminate excessive noise in the workplace.</a:t>
            </a:r>
          </a:p>
        </p:txBody>
      </p:sp>
    </p:spTree>
    <p:extLst>
      <p:ext uri="{BB962C8B-B14F-4D97-AF65-F5344CB8AC3E}">
        <p14:creationId xmlns:p14="http://schemas.microsoft.com/office/powerpoint/2010/main" val="657714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Blade Noise Frequency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526" y="2311602"/>
            <a:ext cx="4863274" cy="219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333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08100"/>
          </a:xfrm>
        </p:spPr>
        <p:txBody>
          <a:bodyPr>
            <a:noAutofit/>
          </a:bodyPr>
          <a:lstStyle/>
          <a:p>
            <a:r>
              <a:rPr lang="en-US" dirty="0" smtClean="0"/>
              <a:t>Using Distance to Reduce </a:t>
            </a:r>
            <a:br>
              <a:rPr lang="en-US" dirty="0" smtClean="0"/>
            </a:br>
            <a:r>
              <a:rPr lang="en-US" dirty="0" smtClean="0"/>
              <a:t>Noise Levels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988" y="2784840"/>
            <a:ext cx="4585838" cy="193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99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97000"/>
          </a:xfrm>
        </p:spPr>
        <p:txBody>
          <a:bodyPr>
            <a:noAutofit/>
          </a:bodyPr>
          <a:lstStyle/>
          <a:p>
            <a:r>
              <a:rPr lang="en-US" dirty="0" smtClean="0"/>
              <a:t>Using Barriers to Reduce </a:t>
            </a:r>
            <a:br>
              <a:rPr lang="en-US" dirty="0" smtClean="0"/>
            </a:br>
            <a:r>
              <a:rPr lang="en-US" dirty="0" smtClean="0"/>
              <a:t>Noise Levels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They </a:t>
            </a:r>
            <a:r>
              <a:rPr lang="en-US" dirty="0"/>
              <a:t>must be </a:t>
            </a:r>
            <a:r>
              <a:rPr lang="en-US" dirty="0" smtClean="0"/>
              <a:t>airtight. </a:t>
            </a:r>
          </a:p>
          <a:p>
            <a:r>
              <a:rPr lang="en-US" dirty="0" smtClean="0"/>
              <a:t>Acoustical </a:t>
            </a:r>
            <a:r>
              <a:rPr lang="en-US" dirty="0"/>
              <a:t>absorption must be added to the </a:t>
            </a:r>
            <a:r>
              <a:rPr lang="en-US" dirty="0" smtClean="0"/>
              <a:t>interior and be </a:t>
            </a:r>
            <a:r>
              <a:rPr lang="en-US" dirty="0"/>
              <a:t>the correct type and </a:t>
            </a:r>
            <a:r>
              <a:rPr lang="en-US" dirty="0" smtClean="0"/>
              <a:t>shape.</a:t>
            </a:r>
          </a:p>
          <a:p>
            <a:r>
              <a:rPr lang="en-US" dirty="0" smtClean="0"/>
              <a:t>The </a:t>
            </a:r>
            <a:r>
              <a:rPr lang="en-US" dirty="0"/>
              <a:t>correct wall materials must be used; heavier walls absorb </a:t>
            </a:r>
            <a:r>
              <a:rPr lang="en-US" dirty="0" smtClean="0"/>
              <a:t>sound better</a:t>
            </a:r>
            <a:r>
              <a:rPr lang="en-US" dirty="0"/>
              <a:t>.</a:t>
            </a:r>
          </a:p>
          <a:p>
            <a:r>
              <a:rPr lang="en-US" dirty="0" smtClean="0"/>
              <a:t>Absorption </a:t>
            </a:r>
            <a:r>
              <a:rPr lang="en-US" dirty="0"/>
              <a:t>must take place on the </a:t>
            </a:r>
            <a:r>
              <a:rPr lang="en-US" dirty="0" smtClean="0"/>
              <a:t>interior.</a:t>
            </a:r>
          </a:p>
          <a:p>
            <a:r>
              <a:rPr lang="en-US" dirty="0"/>
              <a:t>Enclosures should be </a:t>
            </a:r>
            <a:r>
              <a:rPr lang="en-US" dirty="0" smtClean="0"/>
              <a:t>dampened.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94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20800"/>
          </a:xfrm>
        </p:spPr>
        <p:txBody>
          <a:bodyPr>
            <a:noAutofit/>
          </a:bodyPr>
          <a:lstStyle/>
          <a:p>
            <a:r>
              <a:rPr lang="en-US" dirty="0" smtClean="0"/>
              <a:t>Using Barriers to Reduce </a:t>
            </a:r>
            <a:br>
              <a:rPr lang="en-US" dirty="0" smtClean="0"/>
            </a:br>
            <a:r>
              <a:rPr lang="en-US" dirty="0" smtClean="0"/>
              <a:t>Noise Levels (cont.)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305" y="2869521"/>
            <a:ext cx="6017095" cy="180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 million workers in the </a:t>
            </a:r>
            <a:r>
              <a:rPr lang="en-US" dirty="0" smtClean="0"/>
              <a:t>U.S. are </a:t>
            </a:r>
            <a:r>
              <a:rPr lang="en-US" dirty="0"/>
              <a:t>exposed to excessive workplace noise on a regular basis</a:t>
            </a:r>
            <a:r>
              <a:rPr lang="en-US" dirty="0" smtClean="0"/>
              <a:t>.</a:t>
            </a:r>
          </a:p>
          <a:p>
            <a:r>
              <a:rPr lang="en-US" dirty="0"/>
              <a:t>No. 1 area of worker compensation claims, with a total annual </a:t>
            </a:r>
            <a:r>
              <a:rPr lang="en-US" dirty="0" smtClean="0"/>
              <a:t>cost of </a:t>
            </a:r>
            <a:r>
              <a:rPr lang="en-US" dirty="0"/>
              <a:t>$242 million.</a:t>
            </a:r>
          </a:p>
        </p:txBody>
      </p:sp>
    </p:spTree>
    <p:extLst>
      <p:ext uri="{BB962C8B-B14F-4D97-AF65-F5344CB8AC3E}">
        <p14:creationId xmlns:p14="http://schemas.microsoft.com/office/powerpoint/2010/main" val="392249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Important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Hearing loss is </a:t>
            </a:r>
            <a:r>
              <a:rPr lang="en-US" dirty="0" smtClean="0"/>
              <a:t>irreversible.</a:t>
            </a:r>
            <a:endParaRPr lang="en-US" dirty="0" smtClean="0"/>
          </a:p>
          <a:p>
            <a:r>
              <a:rPr lang="en-US" dirty="0" smtClean="0"/>
              <a:t>Damaging noise levels are easy to </a:t>
            </a:r>
            <a:r>
              <a:rPr lang="en-US" dirty="0" smtClean="0"/>
              <a:t>access.</a:t>
            </a:r>
            <a:endParaRPr lang="en-US" dirty="0" smtClean="0"/>
          </a:p>
          <a:p>
            <a:r>
              <a:rPr lang="en-US" dirty="0" smtClean="0"/>
              <a:t>Overexposure is always </a:t>
            </a:r>
            <a:r>
              <a:rPr lang="en-US" dirty="0" smtClean="0"/>
              <a:t>avoidable.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25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2501229"/>
          </a:xfrm>
        </p:spPr>
        <p:txBody>
          <a:bodyPr>
            <a:normAutofit/>
          </a:bodyPr>
          <a:lstStyle/>
          <a:p>
            <a:r>
              <a:rPr lang="en-US" dirty="0" smtClean="0"/>
              <a:t>Sound Propagation and Characteristics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-51028" b="50261"/>
          <a:stretch/>
        </p:blipFill>
        <p:spPr>
          <a:xfrm>
            <a:off x="218841" y="317499"/>
            <a:ext cx="4378559" cy="4856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6583" b="-52935"/>
          <a:stretch/>
        </p:blipFill>
        <p:spPr>
          <a:xfrm>
            <a:off x="4597400" y="2501229"/>
            <a:ext cx="4419600" cy="5212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77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Wavelength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89400"/>
          </a:xfrm>
        </p:spPr>
        <p:txBody>
          <a:bodyPr>
            <a:normAutofit/>
          </a:bodyPr>
          <a:lstStyle/>
          <a:p>
            <a:r>
              <a:rPr lang="en-US" dirty="0"/>
              <a:t>Because frequency (f) and </a:t>
            </a:r>
            <a:r>
              <a:rPr lang="en-US" dirty="0" smtClean="0"/>
              <a:t>wavelength (</a:t>
            </a:r>
            <a:r>
              <a:rPr lang="el-GR" i="1" dirty="0"/>
              <a:t>λ</a:t>
            </a:r>
            <a:r>
              <a:rPr lang="en-US" dirty="0" smtClean="0"/>
              <a:t>) </a:t>
            </a:r>
            <a:r>
              <a:rPr lang="en-US" dirty="0"/>
              <a:t>are interdependent, they can each be expressed by this </a:t>
            </a:r>
            <a:r>
              <a:rPr lang="en-US" dirty="0" smtClean="0"/>
              <a:t>formula:</a:t>
            </a:r>
          </a:p>
          <a:p>
            <a:pPr marL="0" indent="0" algn="ctr">
              <a:buNone/>
            </a:pPr>
            <a:r>
              <a:rPr lang="el-GR" sz="2800" i="1" dirty="0" smtClean="0"/>
              <a:t>λ</a:t>
            </a:r>
            <a:r>
              <a:rPr lang="el-GR" sz="2800" dirty="0" smtClean="0"/>
              <a:t> </a:t>
            </a:r>
            <a:r>
              <a:rPr lang="el-GR" sz="2800" dirty="0"/>
              <a:t>= </a:t>
            </a:r>
            <a:r>
              <a:rPr lang="el-GR" sz="2800" dirty="0" smtClean="0"/>
              <a:t>c/f</a:t>
            </a:r>
            <a:endParaRPr lang="en-US" sz="2800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As frequency increases, wavelength </a:t>
            </a:r>
            <a:r>
              <a:rPr lang="en-US" dirty="0" smtClean="0"/>
              <a:t>decreases.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593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Pressure Levels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985" y="2358725"/>
            <a:ext cx="5795016" cy="318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1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Intensity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395" y="2120900"/>
            <a:ext cx="6219947" cy="295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71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1861892"/>
            <a:ext cx="7112000" cy="461510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Sound Levels and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496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083463E-256C-4D95-ACCE-6F35CD5B0D40}"/>
</file>

<file path=customXml/itemProps2.xml><?xml version="1.0" encoding="utf-8"?>
<ds:datastoreItem xmlns:ds="http://schemas.openxmlformats.org/officeDocument/2006/customXml" ds:itemID="{B929303C-AF41-481E-80B1-D8F5F000D3FC}"/>
</file>

<file path=customXml/itemProps3.xml><?xml version="1.0" encoding="utf-8"?>
<ds:datastoreItem xmlns:ds="http://schemas.openxmlformats.org/officeDocument/2006/customXml" ds:itemID="{F5BD2859-834A-4868-9B72-20A7A8B1AA82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1217</TotalTime>
  <Words>387</Words>
  <Application>Microsoft Office PowerPoint</Application>
  <PresentationFormat>On-screen Show (4:3)</PresentationFormat>
  <Paragraphs>65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CHAPTER 11</vt:lpstr>
      <vt:lpstr>Learning Objectives</vt:lpstr>
      <vt:lpstr>Hearing Loss</vt:lpstr>
      <vt:lpstr>Three Important Factors</vt:lpstr>
      <vt:lpstr>Sound Propagation and Characteristics</vt:lpstr>
      <vt:lpstr>Wavelength </vt:lpstr>
      <vt:lpstr>Sound Pressure Levels</vt:lpstr>
      <vt:lpstr>Sound Intensity</vt:lpstr>
      <vt:lpstr>PowerPoint Presentation</vt:lpstr>
      <vt:lpstr>Total Noise from Multiple Sources</vt:lpstr>
      <vt:lpstr>PowerPoint Presentation</vt:lpstr>
      <vt:lpstr>PowerPoint Presentation</vt:lpstr>
      <vt:lpstr>Calculating Daily Noise Dose</vt:lpstr>
      <vt:lpstr>PowerPoint Presentation</vt:lpstr>
      <vt:lpstr>PowerPoint Presentation</vt:lpstr>
      <vt:lpstr>Allowable Duration  for a Given Noise Level</vt:lpstr>
      <vt:lpstr>Sound Level Meters</vt:lpstr>
      <vt:lpstr>Controlling Noise Levels</vt:lpstr>
      <vt:lpstr>Control at the Source</vt:lpstr>
      <vt:lpstr>Blade Noise Frequency</vt:lpstr>
      <vt:lpstr>Using Distance to Reduce  Noise Levels</vt:lpstr>
      <vt:lpstr>Using Barriers to Reduce  Noise Levels</vt:lpstr>
      <vt:lpstr>Using Barriers to Reduce  Noise Levels (cont.)</vt:lpstr>
    </vt:vector>
  </TitlesOfParts>
  <Company>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Noise</dc:title>
  <dc:creator>Thomas Fuller</dc:creator>
  <cp:lastModifiedBy>Deborah Meyer</cp:lastModifiedBy>
  <cp:revision>11</cp:revision>
  <dcterms:created xsi:type="dcterms:W3CDTF">2016-07-15T05:23:10Z</dcterms:created>
  <dcterms:modified xsi:type="dcterms:W3CDTF">2016-09-30T14:26:54Z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