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30" r:id="rId1"/>
  </p:sldMasterIdLst>
  <p:notesMasterIdLst>
    <p:notesMasterId r:id="rId24"/>
  </p:notesMasterIdLst>
  <p:handoutMasterIdLst>
    <p:handoutMasterId r:id="rId25"/>
  </p:handoutMasterIdLst>
  <p:sldIdLst>
    <p:sldId id="476" r:id="rId2"/>
    <p:sldId id="369" r:id="rId3"/>
    <p:sldId id="370" r:id="rId4"/>
    <p:sldId id="371" r:id="rId5"/>
    <p:sldId id="470" r:id="rId6"/>
    <p:sldId id="458" r:id="rId7"/>
    <p:sldId id="413" r:id="rId8"/>
    <p:sldId id="447" r:id="rId9"/>
    <p:sldId id="372" r:id="rId10"/>
    <p:sldId id="448" r:id="rId11"/>
    <p:sldId id="450" r:id="rId12"/>
    <p:sldId id="459" r:id="rId13"/>
    <p:sldId id="460" r:id="rId14"/>
    <p:sldId id="471" r:id="rId15"/>
    <p:sldId id="464" r:id="rId16"/>
    <p:sldId id="461" r:id="rId17"/>
    <p:sldId id="475" r:id="rId18"/>
    <p:sldId id="451" r:id="rId19"/>
    <p:sldId id="374" r:id="rId20"/>
    <p:sldId id="373" r:id="rId21"/>
    <p:sldId id="473" r:id="rId22"/>
    <p:sldId id="474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00"/>
    <a:srgbClr val="A19157"/>
    <a:srgbClr val="CCCC99"/>
    <a:srgbClr val="BBE0E3"/>
    <a:srgbClr val="47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30" y="-252"/>
      </p:cViewPr>
      <p:guideLst>
        <p:guide orient="horz" pos="14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1" d="100"/>
          <a:sy n="151" d="100"/>
        </p:scale>
        <p:origin x="-2112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9535E228-9799-2D45-825B-7171CA1D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2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DC534E3A-0430-BC47-8809-8A0C62BF7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April 06,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A5F8-42A7-D644-8329-B9D75FB5D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4B774-0AF2-7845-9AF6-6CDAA31625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55613"/>
            <a:ext cx="731361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5986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5025" y="1598613"/>
            <a:ext cx="3581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5229-741E-554B-8925-87A062911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69AC-01E5-9942-9245-A71AD3C08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8FD03-89E3-6B4F-AB30-121E3E90CC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6FD5F-F2BA-034C-8CAC-F2741E6940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478C5-CDEE-7E4F-A12E-330C8894C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E0DED-7C17-CB46-B76A-A4A5FB49AB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52873-0931-C647-9CB1-1959A7678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3921B-CFE7-B048-B3A1-2A8F54A6D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CDA3D-BA50-944B-ADE4-CF0E164B54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April 06,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01E915-6857-6043-B30A-89C09EB9B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Fundamentals of Industrial Hygiene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2" y="2666999"/>
            <a:ext cx="7316787" cy="3810001"/>
          </a:xfrm>
        </p:spPr>
        <p:txBody>
          <a:bodyPr>
            <a:normAutofit/>
          </a:bodyPr>
          <a:lstStyle/>
          <a:p>
            <a:pPr marL="3175" indent="4763" algn="ctr">
              <a:buNone/>
              <a:defRPr/>
            </a:pPr>
            <a:r>
              <a:rPr lang="en-US" b="1" dirty="0">
                <a:solidFill>
                  <a:srgbClr val="000000"/>
                </a:solidFill>
                <a:cs typeface="Times New Roman" charset="0"/>
              </a:rPr>
              <a:t>Chapter 12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:</a:t>
            </a:r>
          </a:p>
          <a:p>
            <a:pPr marL="3175" indent="4763" algn="ctr">
              <a:buNone/>
              <a:defRPr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Thermal Stress</a:t>
            </a:r>
            <a:endParaRPr lang="en-US" dirty="0">
              <a:cs typeface="Times New Roman" charset="0"/>
            </a:endParaRPr>
          </a:p>
          <a:p>
            <a:pPr>
              <a:buNone/>
              <a:defRPr/>
            </a:pP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 	</a:t>
            </a:r>
            <a:endParaRPr lang="en-US" sz="1600" dirty="0" smtClean="0">
              <a:solidFill>
                <a:srgbClr val="000000"/>
              </a:solidFill>
              <a:cs typeface="Times New Roman" charset="0"/>
            </a:endParaRPr>
          </a:p>
          <a:p>
            <a:pPr>
              <a:buNone/>
              <a:defRPr/>
            </a:pPr>
            <a:endParaRPr lang="en-US" sz="1600" dirty="0">
              <a:solidFill>
                <a:srgbClr val="000000"/>
              </a:solidFill>
              <a:cs typeface="Times New Roman" charset="0"/>
            </a:endParaRPr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/>
          </a:p>
          <a:p>
            <a:pPr marL="3175" indent="4763" algn="ctr">
              <a:buNone/>
              <a:defRPr/>
            </a:pPr>
            <a:r>
              <a:rPr lang="en-US" sz="1800" dirty="0"/>
              <a:t>Compiled by Allen Sullivan, </a:t>
            </a:r>
          </a:p>
          <a:p>
            <a:pPr marL="3175" indent="4763" algn="ctr">
              <a:buNone/>
              <a:defRPr/>
            </a:pPr>
            <a:r>
              <a:rPr lang="en-US" sz="1800" dirty="0"/>
              <a:t>Assistant Professor, Safety and Health Management</a:t>
            </a:r>
            <a:br>
              <a:rPr lang="en-US" sz="1800" dirty="0"/>
            </a:br>
            <a:r>
              <a:rPr lang="en-US" sz="1800" dirty="0"/>
              <a:t>Central Washington University</a:t>
            </a:r>
            <a:endParaRPr lang="en-US" sz="1800" dirty="0">
              <a:latin typeface="Calibri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6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Evaluation of Heat Stress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 marL="231775" lvl="1" indent="-231775">
              <a:defRPr/>
            </a:pPr>
            <a:r>
              <a:rPr lang="en-US" sz="2400" dirty="0" smtClean="0">
                <a:cs typeface="+mn-cs"/>
              </a:rPr>
              <a:t>The World Health Organization set the tone for worker protection in 1969.</a:t>
            </a:r>
          </a:p>
          <a:p>
            <a:pPr marL="571500" lvl="1" indent="-342900">
              <a:defRPr/>
            </a:pPr>
            <a:r>
              <a:rPr lang="en-US" dirty="0" smtClean="0">
                <a:cs typeface="+mn-cs"/>
              </a:rPr>
              <a:t>forms the basis for NIOSH and ACGIH heat stress guidelines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long-duration exposures</a:t>
            </a:r>
          </a:p>
          <a:p>
            <a:pPr lvl="3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core temperatures should not exceed 100.4</a:t>
            </a:r>
            <a:r>
              <a:rPr lang="en-US" i="1" dirty="0" smtClean="0">
                <a:cs typeface="+mn-cs"/>
              </a:rPr>
              <a:t>°</a:t>
            </a:r>
            <a:r>
              <a:rPr lang="en-US" dirty="0" smtClean="0">
                <a:cs typeface="+mn-cs"/>
              </a:rPr>
              <a:t>F</a:t>
            </a:r>
          </a:p>
          <a:p>
            <a:pPr marL="1188720" lvl="3" indent="0">
              <a:lnSpc>
                <a:spcPct val="80000"/>
              </a:lnSpc>
              <a:buNone/>
              <a:defRPr/>
            </a:pPr>
            <a:endParaRPr lang="en-US" sz="800" dirty="0" smtClean="0">
              <a:cs typeface="+mn-cs"/>
            </a:endParaRP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short-duration exposures (with recovery periods)</a:t>
            </a:r>
          </a:p>
          <a:p>
            <a:pPr lvl="3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core temperatures should not exceed 102.2</a:t>
            </a:r>
            <a:r>
              <a:rPr lang="en-US" i="1" dirty="0" smtClean="0">
                <a:cs typeface="+mn-cs"/>
              </a:rPr>
              <a:t>°</a:t>
            </a:r>
            <a:r>
              <a:rPr lang="en-US" dirty="0" smtClean="0">
                <a:cs typeface="+mn-cs"/>
              </a:rPr>
              <a:t>F</a:t>
            </a:r>
          </a:p>
          <a:p>
            <a:pPr marL="1188720" lvl="3" indent="0">
              <a:lnSpc>
                <a:spcPct val="80000"/>
              </a:lnSpc>
              <a:buNone/>
              <a:defRPr/>
            </a:pPr>
            <a:endParaRPr lang="en-US" sz="800" dirty="0" smtClean="0">
              <a:cs typeface="+mn-cs"/>
            </a:endParaRP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average heart rate</a:t>
            </a:r>
          </a:p>
          <a:p>
            <a:pPr lvl="3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not over 110 </a:t>
            </a:r>
            <a:r>
              <a:rPr lang="en-US" dirty="0" err="1" smtClean="0">
                <a:cs typeface="+mn-cs"/>
              </a:rPr>
              <a:t>bpm</a:t>
            </a:r>
            <a:endParaRPr lang="en-US" dirty="0" smtClean="0"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marL="914400" lvl="2" indent="0" eaLnBrk="1" hangingPunct="1">
              <a:buNone/>
              <a:defRPr/>
            </a:pPr>
            <a:endParaRPr lang="en-US" sz="1600" dirty="0" smtClean="0">
              <a:cs typeface="+mn-cs"/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6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629150"/>
            <a:ext cx="2971800" cy="2228850"/>
          </a:xfrm>
          <a:prstGeom prst="rect">
            <a:avLst/>
          </a:prstGeom>
        </p:spPr>
      </p:pic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ACGIH</a:t>
            </a:r>
            <a:r>
              <a:rPr lang="en-US" baseline="30000" dirty="0" smtClean="0">
                <a:cs typeface="+mj-cs"/>
              </a:rPr>
              <a:t>®</a:t>
            </a:r>
            <a:r>
              <a:rPr lang="en-US" dirty="0" smtClean="0">
                <a:cs typeface="+mj-cs"/>
              </a:rPr>
              <a:t> TLV</a:t>
            </a:r>
            <a:r>
              <a:rPr lang="en-US" baseline="30000" dirty="0"/>
              <a:t> ®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for Heat Stress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 marL="287338" lvl="1" indent="-287338">
              <a:lnSpc>
                <a:spcPct val="80000"/>
              </a:lnSpc>
              <a:defRPr/>
            </a:pPr>
            <a:r>
              <a:rPr lang="en-US" sz="2400" dirty="0"/>
              <a:t>R</a:t>
            </a:r>
            <a:r>
              <a:rPr lang="en-US" sz="2400" dirty="0" smtClean="0"/>
              <a:t>ecognizes the difference between eight-hour and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short-duration </a:t>
            </a:r>
            <a:r>
              <a:rPr lang="en-US" sz="2400" dirty="0" smtClean="0"/>
              <a:t>exposures.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assessment of metabolic rate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basal metabolism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posture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activity (based on body movement)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horizontal travel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vertical travel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assessment of environmental conditions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air temperature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humidity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air speed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average temperature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clothing adjustment factor (CAF)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063087"/>
            <a:ext cx="2343665" cy="25757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44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Control of Heat Stress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10600" cy="5259387"/>
          </a:xfrm>
        </p:spPr>
        <p:txBody>
          <a:bodyPr/>
          <a:lstStyle/>
          <a:p>
            <a:pPr marL="287338" lvl="1" indent="-287338">
              <a:defRPr/>
            </a:pPr>
            <a:r>
              <a:rPr lang="en-US" sz="2400" dirty="0" smtClean="0">
                <a:cs typeface="+mn-cs"/>
              </a:rPr>
              <a:t>The control of heat stress centers around the causes and their resulting physiological strain.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Takes the form of: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general controls</a:t>
            </a:r>
          </a:p>
          <a:p>
            <a:pPr lvl="3" eaLnBrk="1" hangingPunct="1">
              <a:defRPr/>
            </a:pPr>
            <a:r>
              <a:rPr lang="en-US" dirty="0" smtClean="0">
                <a:cs typeface="+mn-cs"/>
              </a:rPr>
              <a:t>applicable to all heat-related jobs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specific </a:t>
            </a:r>
            <a:r>
              <a:rPr lang="en-US" dirty="0" smtClean="0">
                <a:cs typeface="+mn-cs"/>
              </a:rPr>
              <a:t>controls</a:t>
            </a:r>
          </a:p>
          <a:p>
            <a:pPr lvl="3" eaLnBrk="1" hangingPunct="1">
              <a:defRPr/>
            </a:pPr>
            <a:r>
              <a:rPr lang="en-US" dirty="0" smtClean="0">
                <a:cs typeface="+mn-cs"/>
              </a:rPr>
              <a:t>evaluated and selected based on constraints of the working conditions</a:t>
            </a:r>
          </a:p>
          <a:p>
            <a:pPr lvl="2"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0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86200"/>
            <a:ext cx="4253530" cy="1905000"/>
          </a:xfrm>
          <a:prstGeom prst="rect">
            <a:avLst/>
          </a:prstGeom>
        </p:spPr>
      </p:pic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00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Control of Heat Stress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3058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General Controls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training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pre-placement training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periodic training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heat stress hygiene practices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fluid replacement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self-determination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diet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lifestyle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health status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acclimation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medical surveillance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evaluation of risk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response to heat-related disorders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emergency plan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64" y="1828800"/>
            <a:ext cx="424653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00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Control of Heat Stress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3058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Specific Controls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engineering controls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reducing physical work demands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adjusting clothing requirements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reducing external heat gain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enhancing external heat loss</a:t>
            </a:r>
          </a:p>
          <a:p>
            <a:pPr lvl="2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smtClean="0">
                <a:cs typeface="+mn-cs"/>
              </a:rPr>
              <a:t>administrative controls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acclimation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work-pacing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work-sharing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work scheduling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pre-determined work times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self-determination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personal monitoring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876800" y="3733800"/>
            <a:ext cx="4267200" cy="223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75761"/>
              </a:buClr>
              <a:buChar char="•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75761"/>
              </a:buClr>
              <a:buChar char="–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75761"/>
              </a:buClr>
              <a:buChar char="•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75761"/>
              </a:buClr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75761"/>
              </a:buClr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7576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7576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7576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7576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" indent="-18288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b="0" dirty="0" smtClean="0">
                <a:solidFill>
                  <a:srgbClr val="292934"/>
                </a:solidFill>
                <a:latin typeface="Arial"/>
                <a:cs typeface="+mn-cs"/>
              </a:rPr>
              <a:t>personal protection</a:t>
            </a:r>
          </a:p>
          <a:p>
            <a:pPr marL="457200" lvl="1" indent="-18288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800" b="0" dirty="0" smtClean="0">
                <a:latin typeface="+mn-lt"/>
                <a:cs typeface="+mn-cs"/>
              </a:rPr>
              <a:t>circulating </a:t>
            </a:r>
            <a:r>
              <a:rPr lang="en-US" sz="1800" b="0" dirty="0" smtClean="0">
                <a:latin typeface="+mn-lt"/>
                <a:cs typeface="+mn-cs"/>
              </a:rPr>
              <a:t>air </a:t>
            </a:r>
            <a:r>
              <a:rPr lang="en-US" sz="1800" b="0" dirty="0" smtClean="0">
                <a:latin typeface="+mn-lt"/>
                <a:cs typeface="+mn-cs"/>
              </a:rPr>
              <a:t>systems</a:t>
            </a:r>
          </a:p>
          <a:p>
            <a:pPr marL="457200" lvl="1" indent="-18288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800" b="0" dirty="0" smtClean="0">
                <a:latin typeface="+mn-lt"/>
                <a:cs typeface="+mn-cs"/>
              </a:rPr>
              <a:t>circulating </a:t>
            </a:r>
            <a:r>
              <a:rPr lang="en-US" sz="1800" b="0" dirty="0" smtClean="0">
                <a:latin typeface="+mn-lt"/>
                <a:cs typeface="+mn-cs"/>
              </a:rPr>
              <a:t>water </a:t>
            </a:r>
            <a:r>
              <a:rPr lang="en-US" sz="1800" b="0" dirty="0" smtClean="0">
                <a:latin typeface="+mn-lt"/>
                <a:cs typeface="+mn-cs"/>
              </a:rPr>
              <a:t>systems</a:t>
            </a:r>
          </a:p>
          <a:p>
            <a:pPr marL="457200" lvl="1" indent="-18288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800" b="0" dirty="0" smtClean="0">
                <a:latin typeface="+mn-lt"/>
                <a:cs typeface="+mn-cs"/>
              </a:rPr>
              <a:t>ice garments</a:t>
            </a:r>
          </a:p>
          <a:p>
            <a:pPr marL="457200" lvl="1" indent="-18288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800" b="0" dirty="0" smtClean="0">
                <a:latin typeface="+mn-lt"/>
                <a:cs typeface="+mn-cs"/>
              </a:rPr>
              <a:t>reflective </a:t>
            </a:r>
            <a:r>
              <a:rPr lang="en-US" sz="1800" b="0" dirty="0" smtClean="0">
                <a:latin typeface="+mn-lt"/>
                <a:cs typeface="+mn-cs"/>
              </a:rPr>
              <a:t>clothing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564" y="1676400"/>
            <a:ext cx="3157671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276600"/>
            <a:ext cx="3044508" cy="3200400"/>
          </a:xfrm>
          <a:prstGeom prst="rect">
            <a:avLst/>
          </a:prstGeom>
        </p:spPr>
      </p:pic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00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Cold Stress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86800" cy="5259387"/>
          </a:xfrm>
        </p:spPr>
        <p:txBody>
          <a:bodyPr/>
          <a:lstStyle/>
          <a:p>
            <a:pPr marL="231775" lvl="1" indent="-231775">
              <a:defRPr/>
            </a:pPr>
            <a:r>
              <a:rPr lang="en-US" sz="2400" dirty="0" smtClean="0"/>
              <a:t>Cold stress is </a:t>
            </a:r>
            <a:r>
              <a:rPr lang="en-US" sz="2400" dirty="0" smtClean="0"/>
              <a:t>a </a:t>
            </a:r>
            <a:r>
              <a:rPr lang="en-US" sz="2400" dirty="0" smtClean="0"/>
              <a:t>fundamentally </a:t>
            </a:r>
            <a:r>
              <a:rPr lang="en-US" sz="2400" dirty="0" smtClean="0"/>
              <a:t>different </a:t>
            </a:r>
            <a:r>
              <a:rPr lang="en-US" sz="2400" dirty="0" smtClean="0"/>
              <a:t>kind of problem than </a:t>
            </a:r>
            <a:r>
              <a:rPr lang="en-US" sz="2400" dirty="0" smtClean="0"/>
              <a:t>heat stress.</a:t>
            </a:r>
          </a:p>
          <a:p>
            <a:pPr marL="463550" lvl="1" indent="-234950">
              <a:defRPr/>
            </a:pPr>
            <a:r>
              <a:rPr lang="en-US" dirty="0" smtClean="0"/>
              <a:t>Physiological adaptations to cold stress have less dramatic </a:t>
            </a:r>
            <a:r>
              <a:rPr lang="en-US" dirty="0" smtClean="0"/>
              <a:t>effects</a:t>
            </a:r>
            <a:r>
              <a:rPr lang="en-US" dirty="0" smtClean="0"/>
              <a:t>.</a:t>
            </a:r>
            <a:endParaRPr lang="en-US" dirty="0"/>
          </a:p>
          <a:p>
            <a:pPr marL="914400" lvl="2" indent="0" eaLnBrk="1" hangingPunct="1">
              <a:lnSpc>
                <a:spcPct val="80000"/>
              </a:lnSpc>
              <a:buNone/>
              <a:defRPr/>
            </a:pPr>
            <a:endParaRPr lang="en-US" sz="10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Human </a:t>
            </a:r>
            <a:r>
              <a:rPr lang="en-US" dirty="0" smtClean="0">
                <a:cs typeface="+mn-cs"/>
              </a:rPr>
              <a:t>responses </a:t>
            </a:r>
            <a:r>
              <a:rPr lang="en-US" dirty="0" smtClean="0">
                <a:cs typeface="+mn-cs"/>
              </a:rPr>
              <a:t>to </a:t>
            </a:r>
            <a:r>
              <a:rPr lang="en-US" dirty="0" smtClean="0">
                <a:cs typeface="+mn-cs"/>
              </a:rPr>
              <a:t>cold stress</a:t>
            </a:r>
            <a:endParaRPr lang="en-US" sz="2400" dirty="0" smtClean="0">
              <a:cs typeface="+mn-cs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physiological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reduced blood circulation to skin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increased metabolic activity (shivering)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behavioral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increased activity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seeking warm locations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increased clothing insulation</a:t>
            </a:r>
            <a:endParaRPr lang="en-US" dirty="0">
              <a:cs typeface="+mn-cs"/>
            </a:endParaRPr>
          </a:p>
          <a:p>
            <a:pPr lvl="3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insulation value</a:t>
            </a:r>
          </a:p>
          <a:p>
            <a:pPr lvl="3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moisture</a:t>
            </a:r>
          </a:p>
          <a:p>
            <a:pPr lvl="3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ventilation</a:t>
            </a:r>
          </a:p>
        </p:txBody>
      </p:sp>
    </p:spTree>
    <p:extLst>
      <p:ext uri="{BB962C8B-B14F-4D97-AF65-F5344CB8AC3E}">
        <p14:creationId xmlns:p14="http://schemas.microsoft.com/office/powerpoint/2010/main" val="41311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Cold Stress Hazards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3058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Hazards associated with cold stress are manifested in two distinct fashions: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systemic </a:t>
            </a:r>
            <a:r>
              <a:rPr lang="en-US" dirty="0" smtClean="0">
                <a:cs typeface="+mn-cs"/>
              </a:rPr>
              <a:t>(hypothermia)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depression of central nervous system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local </a:t>
            </a:r>
            <a:r>
              <a:rPr lang="en-US" dirty="0" smtClean="0">
                <a:cs typeface="+mn-cs"/>
              </a:rPr>
              <a:t>(localized tissue damage)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restriction of flood flow to </a:t>
            </a:r>
            <a:r>
              <a:rPr lang="en-US" dirty="0" smtClean="0">
                <a:cs typeface="+mn-cs"/>
              </a:rPr>
              <a:t>extremities</a:t>
            </a:r>
          </a:p>
          <a:p>
            <a:pPr marL="548640" lvl="2" indent="0" eaLnBrk="1" hangingPunct="1">
              <a:buNone/>
              <a:defRPr/>
            </a:pPr>
            <a:endParaRPr lang="en-US" dirty="0"/>
          </a:p>
          <a:p>
            <a:pPr marL="548640" lvl="2" indent="0" eaLnBrk="1" hangingPunct="1">
              <a:buNone/>
              <a:defRPr/>
            </a:pPr>
            <a:r>
              <a:rPr lang="en-US" sz="1600" i="1" dirty="0" smtClean="0">
                <a:cs typeface="+mn-cs"/>
              </a:rPr>
              <a:t>Note</a:t>
            </a:r>
            <a:r>
              <a:rPr lang="en-US" sz="1600" dirty="0" smtClean="0">
                <a:cs typeface="+mn-cs"/>
              </a:rPr>
              <a:t>: There </a:t>
            </a:r>
            <a:r>
              <a:rPr lang="en-US" sz="1600" dirty="0" smtClean="0">
                <a:cs typeface="+mn-cs"/>
              </a:rPr>
              <a:t>is also a concern for manual dexterity.</a:t>
            </a:r>
          </a:p>
          <a:p>
            <a:pPr lvl="2"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947" y="4953000"/>
            <a:ext cx="2651760" cy="1490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947" y="3352800"/>
            <a:ext cx="264410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6868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Model of Thermal Balance (simplified) 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382000" cy="5183187"/>
          </a:xfrm>
        </p:spPr>
        <p:txBody>
          <a:bodyPr>
            <a:normAutofit/>
          </a:bodyPr>
          <a:lstStyle/>
          <a:p>
            <a:pPr marL="1143000" lvl="1" indent="-679450" eaLnBrk="1" hangingPunct="1">
              <a:buNone/>
              <a:defRPr/>
            </a:pPr>
            <a:r>
              <a:rPr lang="en-US" sz="2400" dirty="0" smtClean="0"/>
              <a:t>S = M + (R + C) + K – E</a:t>
            </a:r>
          </a:p>
          <a:p>
            <a:pPr marL="1143000" lvl="1" indent="-679450" eaLnBrk="1" hangingPunct="1">
              <a:buNone/>
              <a:defRPr/>
            </a:pPr>
            <a:r>
              <a:rPr lang="en-US" sz="2000" dirty="0" smtClean="0"/>
              <a:t>where</a:t>
            </a:r>
            <a:r>
              <a:rPr lang="en-US" sz="2000" dirty="0" smtClean="0"/>
              <a:t>: S </a:t>
            </a:r>
            <a:r>
              <a:rPr lang="en-US" sz="2000" dirty="0" smtClean="0"/>
              <a:t>= heat storage rate (gain [+] or loss [-])</a:t>
            </a:r>
          </a:p>
          <a:p>
            <a:pPr marL="1143000" lvl="1" indent="-679450" eaLnBrk="1" hangingPunct="1"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  M </a:t>
            </a:r>
            <a:r>
              <a:rPr lang="en-US" sz="2000" dirty="0" smtClean="0"/>
              <a:t>= metabolic rate (internal heat generation [+])</a:t>
            </a:r>
          </a:p>
          <a:p>
            <a:pPr marL="1143000" lvl="1" indent="-679450" eaLnBrk="1" hangingPunct="1"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  R </a:t>
            </a:r>
            <a:r>
              <a:rPr lang="en-US" sz="2000" dirty="0" smtClean="0"/>
              <a:t>= radiant heat exchange rate </a:t>
            </a:r>
            <a:r>
              <a:rPr lang="en-US" sz="2000" dirty="0"/>
              <a:t>(gain [+] or loss [-])</a:t>
            </a:r>
          </a:p>
          <a:p>
            <a:pPr marL="1143000" lvl="1" indent="-679450" eaLnBrk="1" hangingPunct="1"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smtClean="0"/>
              <a:t>  C </a:t>
            </a:r>
            <a:r>
              <a:rPr lang="en-US" sz="2000" dirty="0" smtClean="0"/>
              <a:t>= convective heat </a:t>
            </a:r>
            <a:r>
              <a:rPr lang="en-US" sz="2000" dirty="0"/>
              <a:t>exchange rate (gain [+] or loss [-]</a:t>
            </a:r>
            <a:r>
              <a:rPr lang="en-US" sz="2000" dirty="0" smtClean="0"/>
              <a:t>)</a:t>
            </a:r>
          </a:p>
          <a:p>
            <a:pPr marL="1143000" lvl="1" indent="-679450" eaLnBrk="1" hangingPunct="1"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smtClean="0"/>
              <a:t>  K </a:t>
            </a:r>
            <a:r>
              <a:rPr lang="en-US" sz="2000" dirty="0" smtClean="0"/>
              <a:t>= conductive heat exchange (loss [-])</a:t>
            </a:r>
            <a:endParaRPr lang="en-US" sz="2000" dirty="0"/>
          </a:p>
          <a:p>
            <a:pPr marL="1143000" lvl="1" indent="-679450" eaLnBrk="1" hangingPunct="1"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smtClean="0"/>
              <a:t>  E </a:t>
            </a:r>
            <a:r>
              <a:rPr lang="en-US" sz="2000" dirty="0" smtClean="0"/>
              <a:t>= evaporative heat loss (always loss [-])</a:t>
            </a:r>
          </a:p>
          <a:p>
            <a:pPr marL="1143000" lvl="1" indent="-679450" eaLnBrk="1" hangingPunct="1">
              <a:buNone/>
              <a:defRPr/>
            </a:pPr>
            <a:endParaRPr lang="en-US" sz="2000" dirty="0"/>
          </a:p>
          <a:p>
            <a:pPr marL="1143000" lvl="1" indent="-679450" eaLnBrk="1" hangingPunct="1">
              <a:buNone/>
              <a:defRPr/>
            </a:pPr>
            <a:r>
              <a:rPr lang="en-US" sz="1800" i="1" dirty="0" smtClean="0"/>
              <a:t>Note</a:t>
            </a:r>
            <a:r>
              <a:rPr lang="en-US" sz="1800" dirty="0" smtClean="0"/>
              <a:t>: </a:t>
            </a:r>
            <a:r>
              <a:rPr lang="en-US" sz="1800" dirty="0" smtClean="0"/>
              <a:t> The </a:t>
            </a:r>
            <a:r>
              <a:rPr lang="en-US" sz="1800" dirty="0" smtClean="0"/>
              <a:t>goal of systemic cold-stress control is to avoid hypothermia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by </a:t>
            </a:r>
            <a:r>
              <a:rPr lang="en-US" sz="1800" dirty="0" smtClean="0"/>
              <a:t>limiting reduction in core temperatures to:</a:t>
            </a:r>
          </a:p>
          <a:p>
            <a:pPr marL="1143000" lvl="1" indent="-679450" eaLnBrk="1" hangingPunct="1">
              <a:lnSpc>
                <a:spcPct val="80000"/>
              </a:lnSpc>
              <a:buNone/>
              <a:defRPr/>
            </a:pPr>
            <a:r>
              <a:rPr lang="en-US" sz="1800" dirty="0" smtClean="0"/>
              <a:t>		- 96.8°F for prolonged exposures</a:t>
            </a:r>
          </a:p>
          <a:p>
            <a:pPr marL="1143000" lvl="1" indent="-679450" eaLnBrk="1" hangingPunct="1">
              <a:lnSpc>
                <a:spcPct val="80000"/>
              </a:lnSpc>
              <a:buNone/>
              <a:defRPr/>
            </a:pPr>
            <a:r>
              <a:rPr lang="en-US" sz="1800" dirty="0" smtClean="0"/>
              <a:t>		- 95°F for occasional, short-duration exposures</a:t>
            </a:r>
            <a:endParaRPr lang="en-US" sz="1800" dirty="0"/>
          </a:p>
          <a:p>
            <a:pPr marL="1143000" lvl="2" indent="-679450" eaLnBrk="1" hangingPunct="1">
              <a:buNone/>
              <a:defRPr/>
            </a:pPr>
            <a:endParaRPr lang="en-US" sz="12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5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Measurement of Cold Stress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1830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Two climatic factors influence the rate of heat exchange between a person and the environment: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air temperature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air speed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743200"/>
            <a:ext cx="5755636" cy="3772156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-35560" y="3962400"/>
            <a:ext cx="315976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75761"/>
              </a:buClr>
              <a:buChar char="•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75761"/>
              </a:buClr>
              <a:buChar char="–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75761"/>
              </a:buClr>
              <a:buChar char="•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75761"/>
              </a:buClr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75761"/>
              </a:buClr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7576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7576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7576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7576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914400" lvl="2" indent="-685800" eaLnBrk="1" hangingPunct="1">
              <a:lnSpc>
                <a:spcPct val="80000"/>
              </a:lnSpc>
              <a:buFontTx/>
              <a:buNone/>
              <a:defRPr/>
            </a:pPr>
            <a:r>
              <a:rPr lang="en-US" b="0" i="1" dirty="0" smtClean="0">
                <a:cs typeface="+mn-cs"/>
              </a:rPr>
              <a:t>Note</a:t>
            </a:r>
            <a:r>
              <a:rPr lang="en-US" b="0" dirty="0" smtClean="0">
                <a:cs typeface="+mn-cs"/>
              </a:rPr>
              <a:t>:	The </a:t>
            </a:r>
            <a:r>
              <a:rPr lang="en-US" b="0" i="1" dirty="0" smtClean="0">
                <a:cs typeface="+mn-cs"/>
              </a:rPr>
              <a:t>Wind Chill Index </a:t>
            </a:r>
            <a:r>
              <a:rPr lang="en-US" b="0" dirty="0" smtClean="0">
                <a:cs typeface="+mn-cs"/>
              </a:rPr>
              <a:t>was developed by the National Weather Service to reflect the effect of these variables on heat exchange.</a:t>
            </a:r>
          </a:p>
          <a:p>
            <a:pPr marL="914400" lvl="2" indent="0" eaLnBrk="1" hangingPunct="1">
              <a:buFontTx/>
              <a:buNone/>
              <a:defRPr/>
            </a:pPr>
            <a:endParaRPr lang="en-US" sz="1000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7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Recognition of Cold Stress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48021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Subjective responses of workers are a good tool for recognition of cold stress in the workplace: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seeking warm locations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adding layers of clothing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increasing the rate of work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loss of manual dexterity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shivering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accidents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unsafe behaviors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Introduction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Thermal stress is a significant physical agent in many workplace environments.</a:t>
            </a:r>
          </a:p>
          <a:p>
            <a:pPr marL="571500" indent="-342900">
              <a:defRPr/>
            </a:pPr>
            <a:r>
              <a:rPr lang="en-US" sz="2000" dirty="0" smtClean="0">
                <a:cs typeface="+mn-cs"/>
              </a:rPr>
              <a:t>Just considering routine out-of-doors work, air temperatures ranging from -20°F to 110°F can reasonably be expected in many places throughout the United States.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Evaluation for Cold Stress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400" dirty="0" smtClean="0">
                <a:cs typeface="+mn-cs"/>
              </a:rPr>
              <a:t>Workplace </a:t>
            </a:r>
            <a:r>
              <a:rPr lang="en-US" sz="2400" dirty="0" smtClean="0">
                <a:cs typeface="+mn-cs"/>
              </a:rPr>
              <a:t>monitoring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should be conducted when temperatures fall below 61°F</a:t>
            </a:r>
          </a:p>
          <a:p>
            <a:pPr marL="914400" lvl="2" indent="0" eaLnBrk="1" hangingPunct="1">
              <a:lnSpc>
                <a:spcPct val="8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400" dirty="0" smtClean="0">
                <a:cs typeface="+mn-cs"/>
              </a:rPr>
              <a:t>Systemic </a:t>
            </a:r>
            <a:r>
              <a:rPr lang="en-US" sz="2400" dirty="0" smtClean="0">
                <a:cs typeface="+mn-cs"/>
              </a:rPr>
              <a:t>cold stress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hypothermia can occur with air temperatures up to 50°F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ACGIH recommends employers invoke protective measures when air temperatures fall to 41°F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00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Control of Cold Stress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3058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General controls</a:t>
            </a: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smtClean="0">
                <a:cs typeface="+mn-cs"/>
              </a:rPr>
              <a:t>training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additional topics for colder exposures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cold stress hygiene practices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fluid replacement</a:t>
            </a:r>
          </a:p>
          <a:p>
            <a:pPr lvl="3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warm, sweet, non-caffeinated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diet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self-determination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wet clothing replacement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medical surveillance</a:t>
            </a:r>
          </a:p>
          <a:p>
            <a:pPr lvl="2">
              <a:defRPr/>
            </a:pPr>
            <a:r>
              <a:rPr lang="en-US" dirty="0" smtClean="0">
                <a:cs typeface="+mn-cs"/>
              </a:rPr>
              <a:t>medical restriction for those unable to adequately </a:t>
            </a:r>
            <a:r>
              <a:rPr lang="en-US" dirty="0" err="1" smtClean="0">
                <a:cs typeface="+mn-cs"/>
              </a:rPr>
              <a:t>thermoregulate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5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00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Control of Cold Stress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305800" cy="525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Specific Controls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engineering controls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general or spot heating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minimizing air movement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reducing conductive heat transfer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provision of warming shelters</a:t>
            </a:r>
          </a:p>
          <a:p>
            <a:pPr lvl="2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smtClean="0">
                <a:cs typeface="+mn-cs"/>
              </a:rPr>
              <a:t>administrative controls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acclimation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work/rest cycle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work-sharing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work scheduling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allow for production declines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avoid long periods of sedentary work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personal </a:t>
            </a:r>
            <a:r>
              <a:rPr lang="en-US" dirty="0" smtClean="0">
                <a:cs typeface="+mn-cs"/>
              </a:rPr>
              <a:t>monitoring</a:t>
            </a:r>
            <a:endParaRPr lang="en-US" dirty="0"/>
          </a:p>
          <a:p>
            <a:pPr lvl="2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0976" y="2095146"/>
            <a:ext cx="3200400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18288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rgbClr val="292934"/>
                </a:solidFill>
                <a:latin typeface="Arial"/>
              </a:rPr>
              <a:t>personal protection</a:t>
            </a:r>
          </a:p>
          <a:p>
            <a:pPr marL="731520" lvl="2" indent="-18288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292934"/>
                </a:solidFill>
                <a:latin typeface="Arial"/>
                <a:cs typeface="+mn-cs"/>
              </a:rPr>
              <a:t>insulated clothing</a:t>
            </a:r>
          </a:p>
          <a:p>
            <a:pPr marL="731520" lvl="2" indent="-18288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292934"/>
                </a:solidFill>
                <a:latin typeface="Arial"/>
                <a:cs typeface="+mn-cs"/>
              </a:rPr>
              <a:t>wind barriers</a:t>
            </a:r>
          </a:p>
          <a:p>
            <a:pPr marL="731520" lvl="2" indent="-18288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292934"/>
                </a:solidFill>
                <a:latin typeface="Arial"/>
                <a:cs typeface="+mn-cs"/>
              </a:rPr>
              <a:t>special attention to extremities</a:t>
            </a:r>
          </a:p>
          <a:p>
            <a:pPr marL="1188720" lvl="3" indent="-18288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292934"/>
                </a:solidFill>
                <a:latin typeface="Arial"/>
                <a:cs typeface="+mn-cs"/>
              </a:rPr>
              <a:t>face shields</a:t>
            </a:r>
          </a:p>
          <a:p>
            <a:pPr marL="1188720" lvl="3" indent="-18288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292934"/>
                </a:solidFill>
                <a:latin typeface="Arial"/>
                <a:cs typeface="+mn-cs"/>
              </a:rPr>
              <a:t>gloves/mittens</a:t>
            </a:r>
          </a:p>
          <a:p>
            <a:pPr marL="1188720" lvl="3" indent="-18288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292934"/>
                </a:solidFill>
                <a:latin typeface="Arial"/>
                <a:cs typeface="+mn-cs"/>
              </a:rPr>
              <a:t>socks/footwear</a:t>
            </a:r>
          </a:p>
          <a:p>
            <a:pPr marL="731520" lvl="2" indent="-18288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292934"/>
                </a:solidFill>
                <a:latin typeface="Arial"/>
                <a:cs typeface="+mn-cs"/>
              </a:rPr>
              <a:t>active warming systems</a:t>
            </a:r>
          </a:p>
          <a:p>
            <a:pPr marL="731520" lvl="2" indent="-18288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292934"/>
                </a:solidFill>
                <a:latin typeface="Arial"/>
                <a:cs typeface="+mn-cs"/>
              </a:rPr>
              <a:t>eye protection</a:t>
            </a:r>
            <a:endParaRPr lang="en-US" sz="1800" b="0" dirty="0">
              <a:solidFill>
                <a:srgbClr val="292934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4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762000" y="455613"/>
            <a:ext cx="7620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Degrees of Thermal Stress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cs typeface="+mn-cs"/>
              </a:rPr>
              <a:t>Conceptually, work can occur in one of five zones along the continuum of thermal stress: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heat health risk zone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6600"/>
                </a:solidFill>
                <a:cs typeface="+mn-cs"/>
              </a:rPr>
              <a:t>heat discomfort zone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physiological adaptions great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behavioral adaptations modest-to-great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8000"/>
                </a:solidFill>
                <a:cs typeface="+mn-cs"/>
              </a:rPr>
              <a:t>comfort zone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physiological adaptations modest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behavioral adaptations minor</a:t>
            </a:r>
            <a:endParaRPr lang="en-US" dirty="0"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6600"/>
                </a:solidFill>
                <a:cs typeface="+mn-cs"/>
                <a:sym typeface="Wingdings"/>
              </a:rPr>
              <a:t>cold discomfort zone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physiological demands great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behavioral adaptations </a:t>
            </a:r>
            <a:r>
              <a:rPr lang="en-US" dirty="0"/>
              <a:t>modest-to-</a:t>
            </a:r>
            <a:r>
              <a:rPr lang="en-US" dirty="0" smtClean="0"/>
              <a:t>great</a:t>
            </a:r>
            <a:endParaRPr lang="en-US" dirty="0" smtClean="0">
              <a:cs typeface="+mn-cs"/>
              <a:sym typeface="Wingding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  <a:sym typeface="Wingdings"/>
              </a:rPr>
              <a:t>cold health risk zone</a:t>
            </a:r>
            <a:endParaRPr lang="en-US" b="1" baseline="30000" dirty="0" smtClean="0">
              <a:solidFill>
                <a:srgbClr val="FF0000"/>
              </a:solidFill>
              <a:cs typeface="+mn-cs"/>
              <a:sym typeface="Wingdings"/>
            </a:endParaRPr>
          </a:p>
          <a:p>
            <a:pPr marL="1371600" lvl="3" indent="0" eaLnBrk="1" hangingPunct="1">
              <a:lnSpc>
                <a:spcPct val="70000"/>
              </a:lnSpc>
              <a:buNone/>
              <a:defRPr/>
            </a:pPr>
            <a:endParaRPr lang="en-US" dirty="0">
              <a:cs typeface="+mn-cs"/>
              <a:sym typeface="Wingdings"/>
            </a:endParaRPr>
          </a:p>
          <a:p>
            <a:pPr lvl="2" eaLnBrk="1" hangingPunct="1">
              <a:lnSpc>
                <a:spcPct val="7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276600"/>
            <a:ext cx="3302643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533400" y="455613"/>
            <a:ext cx="76930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Model of Thermal Balance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183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Three factors influence the degree of thermal stress:</a:t>
            </a:r>
          </a:p>
          <a:p>
            <a:pPr lvl="1" eaLnBrk="1" hangingPunct="1">
              <a:defRPr/>
            </a:pPr>
            <a:r>
              <a:rPr lang="en-US" dirty="0" smtClean="0"/>
              <a:t>climatic factors</a:t>
            </a:r>
          </a:p>
          <a:p>
            <a:pPr lvl="2" eaLnBrk="1" hangingPunct="1">
              <a:defRPr/>
            </a:pPr>
            <a:r>
              <a:rPr lang="en-US" dirty="0" smtClean="0"/>
              <a:t>air temperature, relative humidity, wind chill</a:t>
            </a:r>
          </a:p>
          <a:p>
            <a:pPr lvl="1" eaLnBrk="1" hangingPunct="1">
              <a:defRPr/>
            </a:pPr>
            <a:r>
              <a:rPr lang="en-US" dirty="0" smtClean="0"/>
              <a:t>work demands</a:t>
            </a:r>
          </a:p>
          <a:p>
            <a:pPr lvl="2" eaLnBrk="1" hangingPunct="1">
              <a:defRPr/>
            </a:pPr>
            <a:r>
              <a:rPr lang="en-US" dirty="0" smtClean="0"/>
              <a:t>substantial contributor to heat gain</a:t>
            </a:r>
          </a:p>
          <a:p>
            <a:pPr lvl="1" eaLnBrk="1" hangingPunct="1">
              <a:defRPr/>
            </a:pPr>
            <a:r>
              <a:rPr lang="en-US" dirty="0" smtClean="0"/>
              <a:t>clothing</a:t>
            </a:r>
          </a:p>
          <a:p>
            <a:pPr lvl="2" eaLnBrk="1" hangingPunct="1">
              <a:defRPr/>
            </a:pPr>
            <a:r>
              <a:rPr lang="en-US" dirty="0" smtClean="0"/>
              <a:t>insulation (resistance to heat flow)</a:t>
            </a:r>
          </a:p>
          <a:p>
            <a:pPr lvl="2" eaLnBrk="1" hangingPunct="1">
              <a:defRPr/>
            </a:pPr>
            <a:r>
              <a:rPr lang="en-US" dirty="0" smtClean="0"/>
              <a:t>permeability (water vapor movement)</a:t>
            </a:r>
          </a:p>
          <a:p>
            <a:pPr lvl="2" eaLnBrk="1" hangingPunct="1">
              <a:defRPr/>
            </a:pPr>
            <a:r>
              <a:rPr lang="en-US" dirty="0" smtClean="0"/>
              <a:t>ventilation (air movement)</a:t>
            </a:r>
          </a:p>
          <a:p>
            <a:pPr marL="1383030" lvl="1" indent="-285750">
              <a:defRPr/>
            </a:pPr>
            <a:r>
              <a:rPr lang="en-US" sz="1600" dirty="0" smtClean="0"/>
              <a:t>chimney effect + bellows effect</a:t>
            </a:r>
          </a:p>
          <a:p>
            <a:pPr marL="914400" lvl="2" indent="0" eaLnBrk="1" hangingPunct="1">
              <a:buNone/>
              <a:defRPr/>
            </a:pPr>
            <a:endParaRPr lang="en-US" sz="1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3058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Model of Thermal Balance (simplified) 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183187"/>
          </a:xfrm>
        </p:spPr>
        <p:txBody>
          <a:bodyPr/>
          <a:lstStyle/>
          <a:p>
            <a:pPr lvl="1" indent="-220663">
              <a:defRPr/>
            </a:pPr>
            <a:r>
              <a:rPr lang="en-US" sz="2400" dirty="0" smtClean="0"/>
              <a:t>S = M + R + C – E</a:t>
            </a:r>
          </a:p>
          <a:p>
            <a:pPr marL="1143000" lvl="1" indent="-449263" eaLnBrk="1" hangingPunct="1">
              <a:buNone/>
              <a:defRPr/>
            </a:pPr>
            <a:r>
              <a:rPr lang="en-US" sz="2000" dirty="0" smtClean="0"/>
              <a:t>where:	S = heat storage rate (gain [+] or loss [-])</a:t>
            </a:r>
          </a:p>
          <a:p>
            <a:pPr marL="1143000" lvl="1" indent="-906463" eaLnBrk="1" hangingPunct="1"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M = metabolic rate (internal heat generation [+])</a:t>
            </a:r>
          </a:p>
          <a:p>
            <a:pPr marL="1143000" lvl="1" indent="-906463" eaLnBrk="1" hangingPunct="1"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R = radiant heat exchange rate </a:t>
            </a:r>
            <a:r>
              <a:rPr lang="en-US" sz="2000" dirty="0"/>
              <a:t>(gain [+] or loss [-])</a:t>
            </a:r>
          </a:p>
          <a:p>
            <a:pPr marL="1143000" lvl="1" indent="-906463" eaLnBrk="1" hangingPunct="1">
              <a:buNone/>
              <a:defRPr/>
            </a:pPr>
            <a:r>
              <a:rPr lang="en-US" sz="2000" dirty="0" smtClean="0"/>
              <a:t>		C = convective heat </a:t>
            </a:r>
            <a:r>
              <a:rPr lang="en-US" sz="2000" dirty="0"/>
              <a:t>exchange rate (gain [+] or loss [-])</a:t>
            </a:r>
          </a:p>
          <a:p>
            <a:pPr marL="1143000" lvl="1" indent="-906463" eaLnBrk="1" hangingPunct="1">
              <a:buNone/>
              <a:defRPr/>
            </a:pPr>
            <a:r>
              <a:rPr lang="en-US" sz="2000" dirty="0" smtClean="0"/>
              <a:t>		E = evaporative heat loss (always loss [-])</a:t>
            </a:r>
            <a:endParaRPr lang="en-US" sz="2000" dirty="0"/>
          </a:p>
          <a:p>
            <a:pPr marL="1143000" lvl="2" indent="-906463" eaLnBrk="1" hangingPunct="1">
              <a:buNone/>
              <a:defRPr/>
            </a:pPr>
            <a:endParaRPr lang="en-US" sz="1400" dirty="0" smtClean="0"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010" y="4114800"/>
            <a:ext cx="30507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Heat Stress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183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combination of factors tends to increase body temperature, heart rate, and sweating.</a:t>
            </a:r>
          </a:p>
          <a:p>
            <a:pPr lvl="1" indent="-223838">
              <a:defRPr/>
            </a:pPr>
            <a:r>
              <a:rPr lang="en-US" dirty="0"/>
              <a:t>The physiological adaptations to heat stress are known as </a:t>
            </a:r>
            <a:r>
              <a:rPr lang="en-US" b="1" dirty="0" smtClean="0"/>
              <a:t>heat </a:t>
            </a:r>
            <a:r>
              <a:rPr lang="en-US" b="1" dirty="0"/>
              <a:t>strain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 smtClean="0"/>
              <a:t>core body temperature</a:t>
            </a:r>
          </a:p>
          <a:p>
            <a:pPr lvl="1">
              <a:defRPr/>
            </a:pPr>
            <a:r>
              <a:rPr lang="en-US" dirty="0" smtClean="0"/>
              <a:t>heart rate</a:t>
            </a:r>
          </a:p>
          <a:p>
            <a:pPr lvl="1">
              <a:defRPr/>
            </a:pPr>
            <a:r>
              <a:rPr lang="en-US" dirty="0" smtClean="0"/>
              <a:t>sweat rate</a:t>
            </a:r>
          </a:p>
          <a:p>
            <a:pPr lvl="2">
              <a:defRPr/>
            </a:pPr>
            <a:r>
              <a:rPr lang="en-US" dirty="0" smtClean="0"/>
              <a:t>acclimation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adaptive working (pacing)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048000"/>
            <a:ext cx="304450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Recognition of Heat Stress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458200" cy="51831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Heat stress in the workplace can be recognized in terms of:</a:t>
            </a:r>
          </a:p>
          <a:p>
            <a:pPr marL="0" indent="0" eaLnBrk="1" hangingPunct="1">
              <a:buNone/>
              <a:defRPr/>
            </a:pPr>
            <a:endParaRPr lang="en-US" sz="10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workplace risk factors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hot or humid environments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high work demands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protective clothing requirements</a:t>
            </a:r>
          </a:p>
          <a:p>
            <a:pPr marL="914400" lvl="2" indent="0" eaLnBrk="1" hangingPunct="1">
              <a:buNone/>
              <a:defRPr/>
            </a:pPr>
            <a:endParaRPr lang="en-US" sz="10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effects on workers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low-end: worker behaviors (shedding clothes, work pacing)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middle: redness of face/skin, profuse sweating, rapid breathing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high-end: heat-related disorders (nausea, cramps, heat exhaustion)</a:t>
            </a:r>
            <a:endParaRPr lang="en-US" dirty="0">
              <a:cs typeface="+mn-cs"/>
            </a:endParaRPr>
          </a:p>
          <a:p>
            <a:pPr lvl="2"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313612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Heat-Related Disorders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 marL="342900" lvl="2" indent="-342900">
              <a:defRPr/>
            </a:pPr>
            <a:r>
              <a:rPr lang="en-US" sz="2400" dirty="0" smtClean="0">
                <a:cs typeface="+mn-cs"/>
              </a:rPr>
              <a:t>Heat-related disorders are the manifestations of over-exposure to heat stress.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see Table 12–A in text for information on: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signs a trained observer may see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symptoms a worker may report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likely causes of the disorder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first aid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steps for prevention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physiological markers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measuring temperature (100.4°F)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measuring heart rate (&lt; 110 </a:t>
            </a:r>
            <a:r>
              <a:rPr lang="en-US" i="1" dirty="0" err="1" smtClean="0">
                <a:cs typeface="+mn-cs"/>
              </a:rPr>
              <a:t>bpm</a:t>
            </a:r>
            <a:r>
              <a:rPr lang="en-US" dirty="0" smtClean="0">
                <a:cs typeface="+mn-cs"/>
              </a:rPr>
              <a:t>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average or &lt; 160 </a:t>
            </a:r>
            <a:r>
              <a:rPr lang="en-US" i="1" dirty="0" err="1" smtClean="0">
                <a:cs typeface="+mn-cs"/>
              </a:rPr>
              <a:t>bpm</a:t>
            </a:r>
            <a:r>
              <a:rPr lang="en-US" dirty="0" smtClean="0">
                <a:cs typeface="+mn-cs"/>
              </a:rPr>
              <a:t>)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measuring water loss (&gt; 1.5% loss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of body weight)</a:t>
            </a:r>
            <a:endParaRPr lang="en-US" dirty="0"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200400"/>
            <a:ext cx="3733799" cy="267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Worker Behaviors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106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Heat stress not only induces physiological changes,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but also affects behavior:</a:t>
            </a:r>
            <a:endParaRPr lang="en-US" sz="1400" dirty="0" smtClean="0"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actions that reduce exposures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adjusting clothing to increase evaporative losses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slowing work rate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taking small breaks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taking shortcuts in work methods</a:t>
            </a:r>
            <a:endParaRPr lang="en-US" dirty="0"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changes in attitudes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irritability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low morale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absenteeism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unsafe acts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increased number of errors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increased number of machine breakdowns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taking short cuts in work methods</a:t>
            </a:r>
            <a:endParaRPr lang="en-US" dirty="0">
              <a:cs typeface="+mn-cs"/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marL="1371600" lvl="3" indent="0"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cs typeface="+mn-cs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CC680A97E1C40AF050045783C8667" ma:contentTypeVersion="0" ma:contentTypeDescription="Create a new document." ma:contentTypeScope="" ma:versionID="3812dd1121bf833e8deae658c465e2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856c988c67c08041d1f76481abc744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78FF00-3487-48C4-92E8-59AA40C2F760}"/>
</file>

<file path=customXml/itemProps2.xml><?xml version="1.0" encoding="utf-8"?>
<ds:datastoreItem xmlns:ds="http://schemas.openxmlformats.org/officeDocument/2006/customXml" ds:itemID="{78C0439D-0E8A-4D98-B5E2-5F9429358603}"/>
</file>

<file path=customXml/itemProps3.xml><?xml version="1.0" encoding="utf-8"?>
<ds:datastoreItem xmlns:ds="http://schemas.openxmlformats.org/officeDocument/2006/customXml" ds:itemID="{77F0774B-DC4C-434C-8E3A-B72A7ECBAC64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38258</TotalTime>
  <Words>893</Words>
  <Application>Microsoft Office PowerPoint</Application>
  <PresentationFormat>On-screen Show (4:3)</PresentationFormat>
  <Paragraphs>257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Fundamentals of Industrial Hygiene 6th Edition</vt:lpstr>
      <vt:lpstr>Introduction</vt:lpstr>
      <vt:lpstr>Degrees of Thermal Stress</vt:lpstr>
      <vt:lpstr>Model of Thermal Balance</vt:lpstr>
      <vt:lpstr>Model of Thermal Balance (simplified) </vt:lpstr>
      <vt:lpstr>Heat Stress</vt:lpstr>
      <vt:lpstr>Recognition of Heat Stress</vt:lpstr>
      <vt:lpstr>Heat-Related Disorders</vt:lpstr>
      <vt:lpstr>Worker Behaviors</vt:lpstr>
      <vt:lpstr>Evaluation of Heat Stress</vt:lpstr>
      <vt:lpstr>ACGIH® TLV ® for Heat Stress</vt:lpstr>
      <vt:lpstr>Control of Heat Stress</vt:lpstr>
      <vt:lpstr>Control of Heat Stress (cont.)</vt:lpstr>
      <vt:lpstr>Control of Heat Stress (cont.)</vt:lpstr>
      <vt:lpstr>Cold Stress</vt:lpstr>
      <vt:lpstr>Cold Stress Hazards</vt:lpstr>
      <vt:lpstr>Model of Thermal Balance (simplified) </vt:lpstr>
      <vt:lpstr>Measurement of Cold Stress</vt:lpstr>
      <vt:lpstr>Recognition of Cold Stress</vt:lpstr>
      <vt:lpstr>Evaluation for Cold Stress</vt:lpstr>
      <vt:lpstr>Control of Cold Stress</vt:lpstr>
      <vt:lpstr>Control of Cold Stress (cont.)</vt:lpstr>
    </vt:vector>
  </TitlesOfParts>
  <Company>John Wiley and 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Wiley &amp; Sons</dc:title>
  <dc:creator>Nicole Spiegel</dc:creator>
  <cp:lastModifiedBy>Deborah Meyer</cp:lastModifiedBy>
  <cp:revision>439</cp:revision>
  <dcterms:created xsi:type="dcterms:W3CDTF">2004-12-09T15:05:43Z</dcterms:created>
  <dcterms:modified xsi:type="dcterms:W3CDTF">2016-04-06T19:23:32Z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0x010100A87CC680A97E1C40AF050045783C8667</vt:lpwstr>
  </property>
</Properties>
</file>