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2" r:id="rId10"/>
    <p:sldId id="263" r:id="rId11"/>
    <p:sldId id="266" r:id="rId12"/>
    <p:sldId id="269" r:id="rId13"/>
    <p:sldId id="274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8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1" d="100"/>
          <a:sy n="61" d="100"/>
        </p:scale>
        <p:origin x="-219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8FF08-4DCB-4CF8-9CEE-B257DEDA06C2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C26AB2-5240-4054-9AC2-DD48B8BAD8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5867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91F4-DC34-7342-9036-252D0859249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69B2-43BC-C842-9CBD-FB8061809C3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91F4-DC34-7342-9036-252D0859249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69B2-43BC-C842-9CBD-FB8061809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91F4-DC34-7342-9036-252D0859249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69B2-43BC-C842-9CBD-FB8061809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91F4-DC34-7342-9036-252D0859249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69B2-43BC-C842-9CBD-FB8061809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91F4-DC34-7342-9036-252D0859249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69B2-43BC-C842-9CBD-FB8061809C3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91F4-DC34-7342-9036-252D0859249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69B2-43BC-C842-9CBD-FB8061809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91F4-DC34-7342-9036-252D0859249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69B2-43BC-C842-9CBD-FB8061809C37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91F4-DC34-7342-9036-252D0859249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69B2-43BC-C842-9CBD-FB8061809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91F4-DC34-7342-9036-252D0859249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69B2-43BC-C842-9CBD-FB8061809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91F4-DC34-7342-9036-252D0859249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69B2-43BC-C842-9CBD-FB8061809C3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B91F4-DC34-7342-9036-252D0859249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69B2-43BC-C842-9CBD-FB8061809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63B91F4-DC34-7342-9036-252D0859249B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F9569B2-43BC-C842-9CBD-FB8061809C3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CHAPTER 10</a:t>
            </a:r>
            <a:endParaRPr lang="en-US" sz="4000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Dermal Hazards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603" y="1673893"/>
            <a:ext cx="2335739" cy="2894264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569941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6399"/>
            <a:ext cx="8229600" cy="1231901"/>
          </a:xfrm>
        </p:spPr>
        <p:txBody>
          <a:bodyPr/>
          <a:lstStyle/>
          <a:p>
            <a:r>
              <a:rPr lang="en-US" dirty="0"/>
              <a:t>Chemical Factors of Absorption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8301"/>
            <a:ext cx="7130289" cy="4735386"/>
          </a:xfrm>
        </p:spPr>
        <p:txBody>
          <a:bodyPr/>
          <a:lstStyle/>
          <a:p>
            <a:r>
              <a:rPr lang="en-US" dirty="0" smtClean="0"/>
              <a:t>Molecular weight</a:t>
            </a:r>
          </a:p>
          <a:p>
            <a:r>
              <a:rPr lang="en-US" dirty="0" err="1" smtClean="0"/>
              <a:t>Hydrophylic</a:t>
            </a:r>
            <a:endParaRPr lang="en-US" dirty="0" smtClean="0"/>
          </a:p>
          <a:p>
            <a:r>
              <a:rPr lang="en-US" dirty="0" err="1" smtClean="0"/>
              <a:t>Lipophylic</a:t>
            </a:r>
            <a:r>
              <a:rPr lang="en-US" dirty="0" smtClean="0"/>
              <a:t> </a:t>
            </a:r>
          </a:p>
          <a:p>
            <a:r>
              <a:rPr lang="en-US" dirty="0" smtClean="0"/>
              <a:t>Volatility/vapor pressure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278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100"/>
            <a:ext cx="8229600" cy="1104900"/>
          </a:xfrm>
        </p:spPr>
        <p:txBody>
          <a:bodyPr>
            <a:normAutofit/>
          </a:bodyPr>
          <a:lstStyle/>
          <a:p>
            <a:r>
              <a:rPr lang="en-US" dirty="0" smtClean="0"/>
              <a:t>Skin Injury and Illness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2900"/>
            <a:ext cx="6140148" cy="3423655"/>
          </a:xfrm>
        </p:spPr>
        <p:txBody>
          <a:bodyPr/>
          <a:lstStyle/>
          <a:p>
            <a:r>
              <a:rPr lang="en-US" dirty="0" smtClean="0"/>
              <a:t>33,000 cases per year</a:t>
            </a:r>
          </a:p>
          <a:p>
            <a:r>
              <a:rPr lang="en-US" dirty="0" smtClean="0"/>
              <a:t>&gt;$1 billion in costs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559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Dermatitis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Known as eczema</a:t>
            </a:r>
            <a:endParaRPr lang="en-US" dirty="0"/>
          </a:p>
          <a:p>
            <a:r>
              <a:rPr lang="en-US" dirty="0" smtClean="0"/>
              <a:t>An </a:t>
            </a:r>
            <a:r>
              <a:rPr lang="en-US" dirty="0"/>
              <a:t>inflammation of the </a:t>
            </a:r>
            <a:r>
              <a:rPr lang="en-US" dirty="0" smtClean="0"/>
              <a:t>superficial regions </a:t>
            </a:r>
            <a:r>
              <a:rPr lang="en-US" dirty="0"/>
              <a:t>of the skin that appears in large localized </a:t>
            </a:r>
            <a:r>
              <a:rPr lang="en-US" dirty="0" smtClean="0"/>
              <a:t>areas</a:t>
            </a:r>
          </a:p>
          <a:p>
            <a:r>
              <a:rPr lang="en-US" dirty="0" smtClean="0"/>
              <a:t>Characterized </a:t>
            </a:r>
            <a:r>
              <a:rPr lang="en-US" dirty="0"/>
              <a:t>by inflammation and erythema (reddening) or the formation of </a:t>
            </a:r>
            <a:r>
              <a:rPr lang="en-US" dirty="0" smtClean="0"/>
              <a:t>scales</a:t>
            </a:r>
          </a:p>
          <a:p>
            <a:r>
              <a:rPr lang="en-US" dirty="0" smtClean="0"/>
              <a:t>Symptoms </a:t>
            </a:r>
            <a:r>
              <a:rPr lang="en-US" dirty="0"/>
              <a:t>of dermatitis include itching, swelling, pain, burning, rashes</a:t>
            </a:r>
            <a:r>
              <a:rPr lang="en-US" dirty="0" smtClean="0"/>
              <a:t>, redness</a:t>
            </a:r>
            <a:r>
              <a:rPr lang="en-US" dirty="0"/>
              <a:t>, blisters, and dry or flaky skin.</a:t>
            </a:r>
          </a:p>
        </p:txBody>
      </p:sp>
    </p:spTree>
    <p:extLst>
      <p:ext uri="{BB962C8B-B14F-4D97-AF65-F5344CB8AC3E}">
        <p14:creationId xmlns:p14="http://schemas.microsoft.com/office/powerpoint/2010/main" val="2363281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8200" y="2133600"/>
            <a:ext cx="4927600" cy="37973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Contact Dermatitis (cont.)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86023" y="5918200"/>
            <a:ext cx="32127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Source</a:t>
            </a:r>
            <a:r>
              <a:rPr lang="en-US" sz="1000" dirty="0"/>
              <a:t>: Centers for Disease Control and </a:t>
            </a:r>
            <a:r>
              <a:rPr lang="en-US" sz="1000" dirty="0" smtClean="0"/>
              <a:t>Prevention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49211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0200"/>
            <a:ext cx="8229600" cy="1193800"/>
          </a:xfrm>
        </p:spPr>
        <p:txBody>
          <a:bodyPr/>
          <a:lstStyle/>
          <a:p>
            <a:r>
              <a:rPr lang="en-US" dirty="0"/>
              <a:t>Irritant </a:t>
            </a:r>
            <a:r>
              <a:rPr lang="en-US" dirty="0" smtClean="0"/>
              <a:t>Contact Dermatitis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/>
              <a:t>nonimmunologic</a:t>
            </a:r>
            <a:r>
              <a:rPr lang="en-US" dirty="0"/>
              <a:t> reaction that </a:t>
            </a:r>
            <a:r>
              <a:rPr lang="en-US" dirty="0" smtClean="0"/>
              <a:t>results from </a:t>
            </a:r>
            <a:r>
              <a:rPr lang="en-US" dirty="0"/>
              <a:t>direct damage following exposure to a hazardous agent and </a:t>
            </a:r>
            <a:r>
              <a:rPr lang="en-US" dirty="0" smtClean="0"/>
              <a:t>manifests as </a:t>
            </a:r>
            <a:r>
              <a:rPr lang="en-US" dirty="0"/>
              <a:t>inflammation of the </a:t>
            </a:r>
            <a:r>
              <a:rPr lang="en-US" dirty="0" smtClean="0"/>
              <a:t>skin</a:t>
            </a:r>
          </a:p>
          <a:p>
            <a:r>
              <a:rPr lang="en-US" dirty="0"/>
              <a:t>80% of all cases of occupational contact </a:t>
            </a:r>
            <a:r>
              <a:rPr lang="en-US" dirty="0" smtClean="0"/>
              <a:t>dermatitis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595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Phototoxic </a:t>
            </a:r>
            <a:r>
              <a:rPr lang="en-US" dirty="0" smtClean="0"/>
              <a:t>Contact Dermatitis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Develops </a:t>
            </a:r>
            <a:r>
              <a:rPr lang="en-US" dirty="0"/>
              <a:t>only </a:t>
            </a:r>
            <a:r>
              <a:rPr lang="en-US" dirty="0" smtClean="0"/>
              <a:t>after exposure </a:t>
            </a:r>
            <a:r>
              <a:rPr lang="en-US" dirty="0"/>
              <a:t>to UV light, such as </a:t>
            </a:r>
            <a:r>
              <a:rPr lang="en-US" dirty="0" smtClean="0"/>
              <a:t>sunlight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7717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Allergic </a:t>
            </a:r>
            <a:r>
              <a:rPr lang="en-US" dirty="0" smtClean="0"/>
              <a:t>Contact Dermatitis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</a:t>
            </a:r>
            <a:r>
              <a:rPr lang="en-US" dirty="0"/>
              <a:t>inflammation of the skin caused by </a:t>
            </a:r>
            <a:r>
              <a:rPr lang="en-US" dirty="0" smtClean="0"/>
              <a:t>an immunologic </a:t>
            </a:r>
            <a:r>
              <a:rPr lang="en-US" dirty="0"/>
              <a:t>reaction triggered by dermal contact with a skin </a:t>
            </a:r>
            <a:r>
              <a:rPr lang="en-US" dirty="0" smtClean="0"/>
              <a:t>allergen or sensitizer</a:t>
            </a:r>
          </a:p>
          <a:p>
            <a:r>
              <a:rPr lang="en-US" dirty="0" smtClean="0"/>
              <a:t>Plants </a:t>
            </a:r>
            <a:r>
              <a:rPr lang="en-US" dirty="0"/>
              <a:t>(gardening), antibiotics (pharmaceutical industry)</a:t>
            </a:r>
            <a:r>
              <a:rPr lang="en-US" dirty="0" smtClean="0"/>
              <a:t>, dyes </a:t>
            </a:r>
            <a:r>
              <a:rPr lang="en-US" dirty="0"/>
              <a:t>(paint and cosmetics industry), metals, chromates (cement industry)</a:t>
            </a:r>
            <a:r>
              <a:rPr lang="en-US" dirty="0" smtClean="0"/>
              <a:t>, adhesives</a:t>
            </a:r>
            <a:r>
              <a:rPr lang="en-US" dirty="0"/>
              <a:t>, fragrances, rubbers, </a:t>
            </a:r>
            <a:r>
              <a:rPr lang="en-US" dirty="0" smtClean="0"/>
              <a:t>resins, pesticides, fertilizers, and </a:t>
            </a:r>
            <a:r>
              <a:rPr lang="en-US" dirty="0"/>
              <a:t>cutting oils used in </a:t>
            </a:r>
            <a:r>
              <a:rPr lang="en-US" dirty="0" smtClean="0"/>
              <a:t>machining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550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Exposure Pathways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Immersion</a:t>
            </a:r>
          </a:p>
          <a:p>
            <a:r>
              <a:rPr lang="en-US" dirty="0" smtClean="0"/>
              <a:t>Splashes</a:t>
            </a:r>
          </a:p>
          <a:p>
            <a:r>
              <a:rPr lang="en-US" dirty="0" smtClean="0"/>
              <a:t>Deposition</a:t>
            </a:r>
          </a:p>
          <a:p>
            <a:r>
              <a:rPr lang="en-US" dirty="0" smtClean="0"/>
              <a:t>Contact with contaminated surfaces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2672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Urticaria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/>
              <a:t>transient skin condition that often appears as a wheal (swelling) </a:t>
            </a:r>
            <a:r>
              <a:rPr lang="en-US" dirty="0" smtClean="0"/>
              <a:t>and raised </a:t>
            </a:r>
            <a:r>
              <a:rPr lang="en-US" dirty="0"/>
              <a:t>patches </a:t>
            </a:r>
            <a:r>
              <a:rPr lang="en-US" dirty="0" smtClean="0"/>
              <a:t>accompanied </a:t>
            </a:r>
            <a:r>
              <a:rPr lang="en-US" dirty="0"/>
              <a:t>by intense </a:t>
            </a:r>
            <a:r>
              <a:rPr lang="en-US" dirty="0" smtClean="0"/>
              <a:t>itching</a:t>
            </a:r>
            <a:endParaRPr lang="en-US" dirty="0"/>
          </a:p>
          <a:p>
            <a:r>
              <a:rPr lang="en-US" dirty="0" smtClean="0"/>
              <a:t>Caused </a:t>
            </a:r>
            <a:r>
              <a:rPr lang="en-US" dirty="0"/>
              <a:t>by </a:t>
            </a:r>
            <a:r>
              <a:rPr lang="en-US" dirty="0" smtClean="0"/>
              <a:t>skin irritants </a:t>
            </a:r>
            <a:r>
              <a:rPr lang="en-US" dirty="0"/>
              <a:t>or allergens and is different from dermatitis because it typically </a:t>
            </a:r>
            <a:r>
              <a:rPr lang="en-US" dirty="0" smtClean="0"/>
              <a:t>occurs rapidly </a:t>
            </a:r>
            <a:r>
              <a:rPr lang="en-US" dirty="0"/>
              <a:t>following exposure and often goes away soon after exposure </a:t>
            </a:r>
            <a:r>
              <a:rPr lang="en-US" dirty="0" smtClean="0"/>
              <a:t>ceases</a:t>
            </a:r>
            <a:endParaRPr lang="en-US" dirty="0"/>
          </a:p>
          <a:p>
            <a:r>
              <a:rPr lang="en-US" dirty="0" smtClean="0"/>
              <a:t>Caused </a:t>
            </a:r>
            <a:r>
              <a:rPr lang="en-US" dirty="0"/>
              <a:t>by detergents, pesticides, rubbers, </a:t>
            </a:r>
            <a:r>
              <a:rPr lang="en-US" dirty="0" smtClean="0"/>
              <a:t>minerals, and animal toxins such as from caterpillars, </a:t>
            </a:r>
            <a:r>
              <a:rPr lang="en-US" dirty="0"/>
              <a:t>jellyfish and certain </a:t>
            </a:r>
            <a:r>
              <a:rPr lang="en-US" dirty="0" smtClean="0"/>
              <a:t>plants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4807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n </a:t>
            </a:r>
            <a:r>
              <a:rPr lang="en-US" dirty="0"/>
              <a:t>inflammatory disease of the sebaceous glands and hair follicles in </a:t>
            </a:r>
            <a:r>
              <a:rPr lang="en-US" dirty="0" smtClean="0"/>
              <a:t>the skin</a:t>
            </a:r>
            <a:r>
              <a:rPr lang="en-US" dirty="0"/>
              <a:t>, leads to pimples and pustules (white-centered bumps) on the surface </a:t>
            </a:r>
            <a:r>
              <a:rPr lang="en-US" dirty="0" smtClean="0"/>
              <a:t>of the skin</a:t>
            </a:r>
          </a:p>
          <a:p>
            <a:r>
              <a:rPr lang="en-US" dirty="0" smtClean="0"/>
              <a:t>Often develops in jobs where workers are exposed </a:t>
            </a:r>
            <a:r>
              <a:rPr lang="en-US" dirty="0"/>
              <a:t>to </a:t>
            </a:r>
            <a:r>
              <a:rPr lang="en-US" dirty="0" smtClean="0"/>
              <a:t>materials like oil, grease, pitch and tar</a:t>
            </a:r>
          </a:p>
        </p:txBody>
      </p:sp>
    </p:spTree>
    <p:extLst>
      <p:ext uri="{BB962C8B-B14F-4D97-AF65-F5344CB8AC3E}">
        <p14:creationId xmlns:p14="http://schemas.microsoft.com/office/powerpoint/2010/main" val="958522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Identify key anatomy and physiology of the skin.</a:t>
            </a:r>
          </a:p>
          <a:p>
            <a:r>
              <a:rPr lang="en-US" dirty="0" smtClean="0"/>
              <a:t>Understand </a:t>
            </a:r>
            <a:r>
              <a:rPr lang="en-US" dirty="0"/>
              <a:t>how toxic agents are absorbed into the body through the skin.</a:t>
            </a:r>
          </a:p>
          <a:p>
            <a:r>
              <a:rPr lang="en-US" dirty="0" smtClean="0"/>
              <a:t>Describe </a:t>
            </a:r>
            <a:r>
              <a:rPr lang="en-US" dirty="0"/>
              <a:t>several of the most significant adverse health effects of skin exposure to hazardous agents.</a:t>
            </a:r>
          </a:p>
          <a:p>
            <a:r>
              <a:rPr lang="en-US" dirty="0" smtClean="0"/>
              <a:t>Explain </a:t>
            </a:r>
            <a:r>
              <a:rPr lang="en-US" dirty="0"/>
              <a:t>some of the latest methods of dermal exposure assessment.</a:t>
            </a:r>
          </a:p>
          <a:p>
            <a:r>
              <a:rPr lang="en-US" dirty="0" smtClean="0"/>
              <a:t>Develop </a:t>
            </a:r>
            <a:r>
              <a:rPr lang="en-US" dirty="0"/>
              <a:t>controls necessary to minimize skin exposure to hazardous agents.</a:t>
            </a:r>
          </a:p>
        </p:txBody>
      </p:sp>
    </p:spTree>
    <p:extLst>
      <p:ext uri="{BB962C8B-B14F-4D97-AF65-F5344CB8AC3E}">
        <p14:creationId xmlns:p14="http://schemas.microsoft.com/office/powerpoint/2010/main" val="6668844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68400"/>
          </a:xfrm>
        </p:spPr>
        <p:txBody>
          <a:bodyPr>
            <a:noAutofit/>
          </a:bodyPr>
          <a:lstStyle/>
          <a:p>
            <a:r>
              <a:rPr lang="en-US" dirty="0"/>
              <a:t>Systemic Diseases That Result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/>
              <a:t>Skin Exposure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9299"/>
            <a:ext cx="8229600" cy="4106863"/>
          </a:xfrm>
        </p:spPr>
        <p:txBody>
          <a:bodyPr/>
          <a:lstStyle/>
          <a:p>
            <a:r>
              <a:rPr lang="en-US" dirty="0" smtClean="0"/>
              <a:t>Diseases that result in other parts of the body after a dermal exposure</a:t>
            </a:r>
          </a:p>
          <a:p>
            <a:r>
              <a:rPr lang="en-US" dirty="0" smtClean="0"/>
              <a:t>Can cause respiratory and neurological effects</a:t>
            </a:r>
          </a:p>
          <a:p>
            <a:r>
              <a:rPr lang="en-US" dirty="0" smtClean="0"/>
              <a:t>May lead to bladder cancer, scrotal cancer, and heart or kidney disease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5261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Damage to Skin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5600"/>
            <a:ext cx="8229600" cy="4500563"/>
          </a:xfrm>
        </p:spPr>
        <p:txBody>
          <a:bodyPr/>
          <a:lstStyle/>
          <a:p>
            <a:r>
              <a:rPr lang="en-US" dirty="0" smtClean="0"/>
              <a:t>Can represent a significant hazard in many industries and should not be forgotten.</a:t>
            </a:r>
          </a:p>
          <a:p>
            <a:r>
              <a:rPr lang="en-US" dirty="0" smtClean="0"/>
              <a:t>Cuts, abrasions, burns, rashes, cysts, frostbite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4364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0666"/>
            <a:ext cx="8229600" cy="1424134"/>
          </a:xfrm>
        </p:spPr>
        <p:txBody>
          <a:bodyPr>
            <a:normAutofit/>
          </a:bodyPr>
          <a:lstStyle/>
          <a:p>
            <a:r>
              <a:rPr lang="en-US" dirty="0" smtClean="0"/>
              <a:t>Skin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4800"/>
            <a:ext cx="8229600" cy="4979176"/>
          </a:xfrm>
        </p:spPr>
        <p:txBody>
          <a:bodyPr>
            <a:normAutofit/>
          </a:bodyPr>
          <a:lstStyle/>
          <a:p>
            <a:r>
              <a:rPr lang="en-US" dirty="0" smtClean="0"/>
              <a:t>Most common form of cancer</a:t>
            </a:r>
          </a:p>
          <a:p>
            <a:r>
              <a:rPr lang="en-US" dirty="0" smtClean="0"/>
              <a:t>Treatment in the U.S. costs </a:t>
            </a:r>
            <a:r>
              <a:rPr lang="en-US" dirty="0"/>
              <a:t>$8.1 billion per </a:t>
            </a:r>
            <a:r>
              <a:rPr lang="en-US" dirty="0" smtClean="0"/>
              <a:t>year</a:t>
            </a:r>
          </a:p>
          <a:p>
            <a:r>
              <a:rPr lang="en-US" dirty="0"/>
              <a:t>10,000 people die from melanoma </a:t>
            </a:r>
            <a:r>
              <a:rPr lang="en-US" dirty="0" smtClean="0"/>
              <a:t>each year</a:t>
            </a:r>
          </a:p>
          <a:p>
            <a:r>
              <a:rPr lang="en-US" dirty="0" smtClean="0"/>
              <a:t>Polycyclic </a:t>
            </a:r>
            <a:r>
              <a:rPr lang="en-US" dirty="0"/>
              <a:t>aromatic hydrogen compounds, </a:t>
            </a:r>
            <a:r>
              <a:rPr lang="en-US" dirty="0" smtClean="0"/>
              <a:t>creosote </a:t>
            </a:r>
            <a:r>
              <a:rPr lang="en-US" dirty="0"/>
              <a:t>and mineral </a:t>
            </a:r>
            <a:r>
              <a:rPr lang="en-US" dirty="0" smtClean="0"/>
              <a:t>oils </a:t>
            </a:r>
            <a:r>
              <a:rPr lang="en-US" dirty="0"/>
              <a:t>have been associated </a:t>
            </a:r>
            <a:r>
              <a:rPr lang="en-US" dirty="0" smtClean="0"/>
              <a:t>with benign </a:t>
            </a:r>
            <a:r>
              <a:rPr lang="en-US" dirty="0"/>
              <a:t>skin cancer</a:t>
            </a:r>
            <a:r>
              <a:rPr lang="en-US" dirty="0" smtClean="0"/>
              <a:t>.</a:t>
            </a:r>
          </a:p>
          <a:p>
            <a:r>
              <a:rPr lang="en-US" dirty="0"/>
              <a:t>Ultraviolet and ionizing radiations have been </a:t>
            </a:r>
            <a:r>
              <a:rPr lang="en-US" dirty="0" smtClean="0"/>
              <a:t>closely </a:t>
            </a:r>
            <a:r>
              <a:rPr lang="en-US" dirty="0"/>
              <a:t>associated with malignant </a:t>
            </a:r>
            <a:r>
              <a:rPr lang="en-US" dirty="0" smtClean="0"/>
              <a:t>melanoma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7251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1" y="1460500"/>
            <a:ext cx="5954706" cy="51308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482600"/>
            <a:ext cx="8229600" cy="8382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Common Dermal Exposures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891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000" y="1800938"/>
            <a:ext cx="5219700" cy="4599861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482600"/>
            <a:ext cx="8229600" cy="9398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Dermal Exposure and Toxicity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7137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Controlling Skin Exposure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7778"/>
          </a:xfrm>
        </p:spPr>
        <p:txBody>
          <a:bodyPr>
            <a:normAutofit/>
          </a:bodyPr>
          <a:lstStyle/>
          <a:p>
            <a:r>
              <a:rPr lang="en-US" dirty="0"/>
              <a:t>Elimination and </a:t>
            </a:r>
            <a:r>
              <a:rPr lang="en-US" dirty="0" smtClean="0"/>
              <a:t>substitution</a:t>
            </a:r>
          </a:p>
          <a:p>
            <a:r>
              <a:rPr lang="en-US" dirty="0"/>
              <a:t>Engineering </a:t>
            </a:r>
            <a:r>
              <a:rPr lang="en-US" dirty="0" smtClean="0"/>
              <a:t>controls</a:t>
            </a:r>
          </a:p>
          <a:p>
            <a:pPr lvl="1"/>
            <a:r>
              <a:rPr lang="en-US" dirty="0" smtClean="0"/>
              <a:t>splash guards, glove boxes, isolation booths</a:t>
            </a:r>
          </a:p>
          <a:p>
            <a:r>
              <a:rPr lang="en-US" dirty="0"/>
              <a:t>Administrative or </a:t>
            </a:r>
            <a:r>
              <a:rPr lang="en-US" dirty="0" smtClean="0"/>
              <a:t>work practice controls</a:t>
            </a:r>
          </a:p>
          <a:p>
            <a:pPr lvl="1"/>
            <a:r>
              <a:rPr lang="en-US" dirty="0" smtClean="0"/>
              <a:t>training, good hygiene, access control, procedures</a:t>
            </a:r>
          </a:p>
          <a:p>
            <a:r>
              <a:rPr lang="en-US" dirty="0" smtClean="0"/>
              <a:t>PPE</a:t>
            </a:r>
          </a:p>
          <a:p>
            <a:pPr lvl="1"/>
            <a:r>
              <a:rPr lang="en-US" dirty="0"/>
              <a:t>footwear, aprons, face shields, overalls, and </a:t>
            </a:r>
            <a:r>
              <a:rPr lang="en-US" dirty="0" smtClean="0"/>
              <a:t>gloves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8739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Skin Care Products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Certain creams can be used to provide a barrier to hazardous chemicals.</a:t>
            </a:r>
          </a:p>
          <a:p>
            <a:r>
              <a:rPr lang="en-US" dirty="0" smtClean="0"/>
              <a:t>Moisturizers can be used to treat damaged skin.</a:t>
            </a:r>
          </a:p>
          <a:p>
            <a:r>
              <a:rPr lang="en-US" dirty="0" smtClean="0"/>
              <a:t>Cleaners can be used to remove skin contamination.</a:t>
            </a:r>
          </a:p>
          <a:p>
            <a:r>
              <a:rPr lang="en-US" dirty="0" smtClean="0"/>
              <a:t>Sun block can be used to reduce effective dose to UV radiation.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593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7300" y="1974100"/>
            <a:ext cx="3860800" cy="3740899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Anatomy of the Skin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527300" y="5786279"/>
            <a:ext cx="21467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Source: Franklin and Morgan 2005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018133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050" y="1736194"/>
            <a:ext cx="6261100" cy="4372506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Anatomy of the Skin (cont.)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250949" y="6121400"/>
            <a:ext cx="17299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Source</a:t>
            </a:r>
            <a:r>
              <a:rPr lang="en-US" sz="1000" dirty="0"/>
              <a:t>: </a:t>
            </a:r>
            <a:r>
              <a:rPr lang="en-US" sz="1000" dirty="0" err="1" smtClean="0"/>
              <a:t>snapgalleria</a:t>
            </a:r>
            <a:r>
              <a:rPr lang="en-US" sz="1000" dirty="0" smtClean="0"/>
              <a:t>/</a:t>
            </a:r>
            <a:r>
              <a:rPr lang="en-US" sz="1000" dirty="0" err="1" smtClean="0"/>
              <a:t>iStock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69119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Mechanisms of Diffusion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99696"/>
          </a:xfrm>
        </p:spPr>
        <p:txBody>
          <a:bodyPr/>
          <a:lstStyle/>
          <a:p>
            <a:pPr marL="342900" indent="-342900">
              <a:buFont typeface="+mj-lt"/>
              <a:buAutoNum type="arabicParenR"/>
            </a:pPr>
            <a:r>
              <a:rPr lang="en-US" dirty="0"/>
              <a:t>T</a:t>
            </a:r>
            <a:r>
              <a:rPr lang="en-US" dirty="0" smtClean="0"/>
              <a:t>ravel on the </a:t>
            </a:r>
            <a:r>
              <a:rPr lang="en-US" dirty="0"/>
              <a:t>intercellular lipid </a:t>
            </a:r>
            <a:r>
              <a:rPr lang="en-US" dirty="0" smtClean="0"/>
              <a:t>pathway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1700" y="2399897"/>
            <a:ext cx="4111688" cy="331118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46298" y="5761879"/>
            <a:ext cx="32127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Source</a:t>
            </a:r>
            <a:r>
              <a:rPr lang="en-US" sz="1000" dirty="0"/>
              <a:t>: Centers for Disease Control and </a:t>
            </a:r>
            <a:r>
              <a:rPr lang="en-US" sz="1000" dirty="0" smtClean="0"/>
              <a:t>Prevention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26747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Mechanisms of Diffusion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0999"/>
            <a:ext cx="8229600" cy="1047301"/>
          </a:xfrm>
        </p:spPr>
        <p:txBody>
          <a:bodyPr/>
          <a:lstStyle/>
          <a:p>
            <a:pPr marL="342900" indent="-342900">
              <a:buFont typeface="+mj-lt"/>
              <a:buAutoNum type="arabicParenR" startAt="2"/>
            </a:pPr>
            <a:r>
              <a:rPr lang="en-US" dirty="0" smtClean="0"/>
              <a:t>Trans-cellular permeation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0523" y="2319920"/>
            <a:ext cx="4025900" cy="3073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43223" y="5448300"/>
            <a:ext cx="32127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Source</a:t>
            </a:r>
            <a:r>
              <a:rPr lang="en-US" sz="1000" dirty="0"/>
              <a:t>: Centers for Disease Control and </a:t>
            </a:r>
            <a:r>
              <a:rPr lang="en-US" sz="1000" dirty="0" smtClean="0"/>
              <a:t>Prevention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59714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Mechanisms of Diffusion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arenR" startAt="3"/>
            </a:pPr>
            <a:r>
              <a:rPr lang="en-US" dirty="0" smtClean="0"/>
              <a:t>Through appendages </a:t>
            </a:r>
            <a:r>
              <a:rPr lang="en-US" dirty="0"/>
              <a:t>of the </a:t>
            </a:r>
            <a:r>
              <a:rPr lang="en-US" dirty="0" smtClean="0"/>
              <a:t>skin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9036" y="2423296"/>
            <a:ext cx="4029564" cy="33448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23636" y="5896689"/>
            <a:ext cx="32127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Source</a:t>
            </a:r>
            <a:r>
              <a:rPr lang="en-US" sz="1000" dirty="0"/>
              <a:t>: Centers for Disease Control and </a:t>
            </a:r>
            <a:r>
              <a:rPr lang="en-US" sz="1000" dirty="0" smtClean="0"/>
              <a:t>Prevention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59714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9200" y="1879600"/>
            <a:ext cx="3975100" cy="3721100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457200" y="635000"/>
            <a:ext cx="8229600" cy="990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Main Mechanisms of Diffusion (cont.)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60136" y="5637768"/>
            <a:ext cx="16065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Source</a:t>
            </a:r>
            <a:r>
              <a:rPr lang="en-US" sz="1000" dirty="0"/>
              <a:t>: </a:t>
            </a:r>
            <a:r>
              <a:rPr lang="en-US" sz="1000" dirty="0" err="1" smtClean="0"/>
              <a:t>Scheuplein</a:t>
            </a:r>
            <a:r>
              <a:rPr lang="en-US" sz="1000" dirty="0" smtClean="0"/>
              <a:t> 1971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835627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Chemical Exposure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smtClean="0"/>
              <a:t>Touching </a:t>
            </a:r>
            <a:r>
              <a:rPr lang="en-US" dirty="0"/>
              <a:t>contaminated surfaces</a:t>
            </a:r>
          </a:p>
          <a:p>
            <a:r>
              <a:rPr lang="en-US" dirty="0"/>
              <a:t>B</a:t>
            </a:r>
            <a:r>
              <a:rPr lang="en-US" dirty="0" smtClean="0"/>
              <a:t>eing </a:t>
            </a:r>
            <a:r>
              <a:rPr lang="en-US" dirty="0"/>
              <a:t>immersed in containers with liquids or semisolids</a:t>
            </a:r>
          </a:p>
          <a:p>
            <a:r>
              <a:rPr lang="en-US" dirty="0"/>
              <a:t>S</a:t>
            </a:r>
            <a:r>
              <a:rPr lang="en-US" dirty="0" smtClean="0"/>
              <a:t>edimentation</a:t>
            </a:r>
            <a:r>
              <a:rPr lang="en-US" dirty="0"/>
              <a:t>, impact, electrostatic attractions, or chemical </a:t>
            </a:r>
            <a:r>
              <a:rPr lang="en-US" dirty="0" smtClean="0"/>
              <a:t>splashes depositing </a:t>
            </a:r>
            <a:r>
              <a:rPr lang="en-US" dirty="0"/>
              <a:t>aerosols on the skin</a:t>
            </a:r>
          </a:p>
        </p:txBody>
      </p:sp>
    </p:spTree>
    <p:extLst>
      <p:ext uri="{BB962C8B-B14F-4D97-AF65-F5344CB8AC3E}">
        <p14:creationId xmlns:p14="http://schemas.microsoft.com/office/powerpoint/2010/main" val="16863200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1B48B5D0D68C469BC9C241D2B82C96" ma:contentTypeVersion="1" ma:contentTypeDescription="Create a new document." ma:contentTypeScope="" ma:versionID="d85dfe08a8ee2e791135ef72733ea75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ab18ac3bd9611d970f44e6085f8c6f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HeadLin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686E695-F0C3-4F5E-96A2-9F298A5539C9}"/>
</file>

<file path=customXml/itemProps2.xml><?xml version="1.0" encoding="utf-8"?>
<ds:datastoreItem xmlns:ds="http://schemas.openxmlformats.org/officeDocument/2006/customXml" ds:itemID="{BD1EF188-12F4-47B2-B165-21813ADD46ED}"/>
</file>

<file path=customXml/itemProps3.xml><?xml version="1.0" encoding="utf-8"?>
<ds:datastoreItem xmlns:ds="http://schemas.openxmlformats.org/officeDocument/2006/customXml" ds:itemID="{17580562-CFEF-4276-B850-F1F9CA2EBB5F}"/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881</TotalTime>
  <Words>722</Words>
  <Application>Microsoft Office PowerPoint</Application>
  <PresentationFormat>On-screen Show (4:3)</PresentationFormat>
  <Paragraphs>90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Clarity</vt:lpstr>
      <vt:lpstr>CHAPTER 10</vt:lpstr>
      <vt:lpstr>Learning Objectives</vt:lpstr>
      <vt:lpstr>PowerPoint Presentation</vt:lpstr>
      <vt:lpstr>PowerPoint Presentation</vt:lpstr>
      <vt:lpstr>Main Mechanisms of Diffusion</vt:lpstr>
      <vt:lpstr>Main Mechanisms of Diffusion (cont.)</vt:lpstr>
      <vt:lpstr>Main Mechanisms of Diffusion</vt:lpstr>
      <vt:lpstr>PowerPoint Presentation</vt:lpstr>
      <vt:lpstr>Chemical Exposure</vt:lpstr>
      <vt:lpstr>Chemical Factors of Absorption</vt:lpstr>
      <vt:lpstr>Skin Injury and Illness</vt:lpstr>
      <vt:lpstr>Contact Dermatitis</vt:lpstr>
      <vt:lpstr>PowerPoint Presentation</vt:lpstr>
      <vt:lpstr>Irritant Contact Dermatitis</vt:lpstr>
      <vt:lpstr>Phototoxic Contact Dermatitis</vt:lpstr>
      <vt:lpstr>Allergic Contact Dermatitis</vt:lpstr>
      <vt:lpstr>Exposure Pathways</vt:lpstr>
      <vt:lpstr>Urticaria</vt:lpstr>
      <vt:lpstr>Acne</vt:lpstr>
      <vt:lpstr>Systemic Diseases That Result  from Skin Exposure</vt:lpstr>
      <vt:lpstr>Physical Damage to Skin</vt:lpstr>
      <vt:lpstr>Skin Cancer</vt:lpstr>
      <vt:lpstr>PowerPoint Presentation</vt:lpstr>
      <vt:lpstr>PowerPoint Presentation</vt:lpstr>
      <vt:lpstr>Controlling Skin Exposure</vt:lpstr>
      <vt:lpstr>Skin Care Products</vt:lpstr>
    </vt:vector>
  </TitlesOfParts>
  <Company>EPG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Dermal Hazards</dc:title>
  <dc:creator>Thomas Fuller</dc:creator>
  <cp:lastModifiedBy>Deborah Meyer</cp:lastModifiedBy>
  <cp:revision>12</cp:revision>
  <dcterms:created xsi:type="dcterms:W3CDTF">2016-07-14T15:20:06Z</dcterms:created>
  <dcterms:modified xsi:type="dcterms:W3CDTF">2016-09-30T14:25:40Z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0x010100B01B48B5D0D68C469BC9C241D2B82C96</vt:lpwstr>
  </property>
</Properties>
</file>