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57" r:id="rId4"/>
    <p:sldId id="262" r:id="rId5"/>
    <p:sldId id="258" r:id="rId6"/>
    <p:sldId id="263" r:id="rId7"/>
    <p:sldId id="264" r:id="rId8"/>
    <p:sldId id="265" r:id="rId9"/>
    <p:sldId id="267" r:id="rId10"/>
    <p:sldId id="266" r:id="rId11"/>
    <p:sldId id="259" r:id="rId12"/>
    <p:sldId id="268" r:id="rId13"/>
    <p:sldId id="269" r:id="rId14"/>
    <p:sldId id="270" r:id="rId15"/>
    <p:sldId id="271" r:id="rId16"/>
    <p:sldId id="274" r:id="rId17"/>
    <p:sldId id="272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2D89-61D8-0546-8014-05AA25A4964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E906-C022-8744-A5CC-3E8DC239EB3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2D89-61D8-0546-8014-05AA25A4964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E906-C022-8744-A5CC-3E8DC239E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2D89-61D8-0546-8014-05AA25A4964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E906-C022-8744-A5CC-3E8DC239E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2D89-61D8-0546-8014-05AA25A4964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E906-C022-8744-A5CC-3E8DC239E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2D89-61D8-0546-8014-05AA25A4964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E906-C022-8744-A5CC-3E8DC239EB3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2D89-61D8-0546-8014-05AA25A4964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E906-C022-8744-A5CC-3E8DC239E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2D89-61D8-0546-8014-05AA25A4964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E906-C022-8744-A5CC-3E8DC239EB3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2D89-61D8-0546-8014-05AA25A4964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E906-C022-8744-A5CC-3E8DC239E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2D89-61D8-0546-8014-05AA25A4964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E906-C022-8744-A5CC-3E8DC239E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2D89-61D8-0546-8014-05AA25A4964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E906-C022-8744-A5CC-3E8DC239EB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2D89-61D8-0546-8014-05AA25A4964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E906-C022-8744-A5CC-3E8DC239E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AA82D89-61D8-0546-8014-05AA25A4964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CCAE906-C022-8744-A5CC-3E8DC239EB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CHAPTER 14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Ergonomics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03" y="1673893"/>
            <a:ext cx="2335739" cy="28942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674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1104900"/>
          </a:xfrm>
        </p:spPr>
        <p:txBody>
          <a:bodyPr/>
          <a:lstStyle/>
          <a:p>
            <a:r>
              <a:rPr lang="en-US" dirty="0" smtClean="0"/>
              <a:t>Other Musculoskeletal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Tendinitis </a:t>
            </a:r>
          </a:p>
          <a:p>
            <a:r>
              <a:rPr lang="en-US" dirty="0" smtClean="0"/>
              <a:t>Tendonitis </a:t>
            </a:r>
          </a:p>
          <a:p>
            <a:r>
              <a:rPr lang="en-US" dirty="0" smtClean="0"/>
              <a:t>Lower back strain</a:t>
            </a:r>
          </a:p>
          <a:p>
            <a:r>
              <a:rPr lang="en-US" dirty="0" smtClean="0"/>
              <a:t>Hand-arm vibration syndrome/white finger syndrome </a:t>
            </a:r>
          </a:p>
          <a:p>
            <a:r>
              <a:rPr lang="en-US" dirty="0" smtClean="0"/>
              <a:t>Trigger finger</a:t>
            </a:r>
          </a:p>
          <a:p>
            <a:r>
              <a:rPr lang="en-US" dirty="0" smtClean="0"/>
              <a:t>Rotator cuff damage</a:t>
            </a:r>
          </a:p>
          <a:p>
            <a:r>
              <a:rPr lang="en-US" dirty="0" err="1" smtClean="0"/>
              <a:t>Epicondylitis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8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2019300"/>
            <a:ext cx="3695700" cy="4267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82600"/>
            <a:ext cx="8229600" cy="1104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Anatomy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1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905000"/>
            <a:ext cx="3043756" cy="4457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05100" y="6337300"/>
            <a:ext cx="4203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Source</a:t>
            </a:r>
            <a:r>
              <a:rPr lang="en-US" sz="1000" dirty="0"/>
              <a:t>: </a:t>
            </a:r>
            <a:r>
              <a:rPr lang="en-US" sz="1000" dirty="0" err="1"/>
              <a:t>OpenStax</a:t>
            </a:r>
            <a:r>
              <a:rPr lang="en-US" sz="1000" dirty="0"/>
              <a:t> College. “Anatomy </a:t>
            </a:r>
            <a:r>
              <a:rPr lang="en-US" sz="1000" dirty="0" smtClean="0"/>
              <a:t>&amp; Physiology</a:t>
            </a:r>
            <a:r>
              <a:rPr lang="en-US" sz="1000" dirty="0"/>
              <a:t>.” </a:t>
            </a:r>
            <a:r>
              <a:rPr lang="en-US" sz="1000" dirty="0" err="1"/>
              <a:t>Connexions</a:t>
            </a:r>
            <a:r>
              <a:rPr lang="en-US" sz="1000" dirty="0"/>
              <a:t> Web site. http://</a:t>
            </a:r>
            <a:r>
              <a:rPr lang="en-US" sz="1000" dirty="0" smtClean="0"/>
              <a:t>cnx.org/content/col11496/1.6</a:t>
            </a:r>
            <a:r>
              <a:rPr lang="en-US" sz="1000" dirty="0"/>
              <a:t>/, June 19, 2013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95300"/>
            <a:ext cx="8229600" cy="1104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Pronation and Supination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6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710"/>
            <a:ext cx="8229600" cy="1309190"/>
          </a:xfrm>
        </p:spPr>
        <p:txBody>
          <a:bodyPr>
            <a:normAutofit/>
          </a:bodyPr>
          <a:lstStyle/>
          <a:p>
            <a:r>
              <a:rPr lang="en-US" dirty="0" smtClean="0"/>
              <a:t>Capacity for 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91" y="1981200"/>
            <a:ext cx="3784415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34" y="5638800"/>
            <a:ext cx="7686531" cy="61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38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346200"/>
          </a:xfrm>
        </p:spPr>
        <p:txBody>
          <a:bodyPr/>
          <a:lstStyle/>
          <a:p>
            <a:r>
              <a:rPr lang="en-US" dirty="0" smtClean="0"/>
              <a:t>Musculoskeletal </a:t>
            </a:r>
            <a:r>
              <a:rPr lang="en-US" dirty="0" smtClean="0"/>
              <a:t>Workplace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6968853" cy="3945173"/>
          </a:xfrm>
        </p:spPr>
        <p:txBody>
          <a:bodyPr/>
          <a:lstStyle/>
          <a:p>
            <a:r>
              <a:rPr lang="en-US" dirty="0" smtClean="0"/>
              <a:t>Repetitive/long durations</a:t>
            </a:r>
          </a:p>
          <a:p>
            <a:r>
              <a:rPr lang="en-US" dirty="0" smtClean="0"/>
              <a:t>Awkward postures</a:t>
            </a:r>
          </a:p>
          <a:p>
            <a:r>
              <a:rPr lang="en-US" dirty="0" smtClean="0"/>
              <a:t>Static postures</a:t>
            </a:r>
          </a:p>
          <a:p>
            <a:r>
              <a:rPr lang="en-US" dirty="0" smtClean="0"/>
              <a:t>Excessive force</a:t>
            </a:r>
          </a:p>
          <a:p>
            <a:r>
              <a:rPr lang="en-US" dirty="0" smtClean="0"/>
              <a:t>Vibration</a:t>
            </a:r>
          </a:p>
          <a:p>
            <a:r>
              <a:rPr lang="en-US" dirty="0" smtClean="0"/>
              <a:t>Temperature extremes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0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990600"/>
          </a:xfrm>
        </p:spPr>
        <p:txBody>
          <a:bodyPr/>
          <a:lstStyle/>
          <a:p>
            <a:r>
              <a:rPr lang="en-US" dirty="0" smtClean="0"/>
              <a:t>Hazard Assessment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637106"/>
            <a:ext cx="3517900" cy="2652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098" y="2425921"/>
            <a:ext cx="2477302" cy="30748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6900" y="5303416"/>
            <a:ext cx="17924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Source</a:t>
            </a:r>
            <a:r>
              <a:rPr lang="en-US" sz="1000" dirty="0"/>
              <a:t>: </a:t>
            </a:r>
            <a:r>
              <a:rPr lang="en-US" sz="1000" dirty="0" err="1" smtClean="0"/>
              <a:t>BanksPhotos</a:t>
            </a:r>
            <a:r>
              <a:rPr lang="en-US" sz="1000" dirty="0" smtClean="0"/>
              <a:t>/</a:t>
            </a:r>
            <a:r>
              <a:rPr lang="en-US" sz="1000" dirty="0" err="1" smtClean="0"/>
              <a:t>iStock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295098" y="5549637"/>
            <a:ext cx="223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Source</a:t>
            </a:r>
            <a:r>
              <a:rPr lang="en-US" sz="1000" dirty="0"/>
              <a:t>: Used with permission</a:t>
            </a:r>
          </a:p>
          <a:p>
            <a:r>
              <a:rPr lang="en-US" sz="1000" dirty="0"/>
              <a:t>from 3B Scientific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59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990600"/>
          </a:xfrm>
        </p:spPr>
        <p:txBody>
          <a:bodyPr/>
          <a:lstStyle/>
          <a:p>
            <a:r>
              <a:rPr lang="en-US" dirty="0" smtClean="0"/>
              <a:t>Hazard </a:t>
            </a:r>
            <a:r>
              <a:rPr lang="en-US" dirty="0" smtClean="0"/>
              <a:t>Assessment (cont.)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53" y="1640902"/>
            <a:ext cx="3284847" cy="40430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5053" y="568468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Source: Agricultural Technology</a:t>
            </a:r>
          </a:p>
          <a:p>
            <a:r>
              <a:rPr lang="en-US" sz="1000" dirty="0"/>
              <a:t>Research Program at Georgia </a:t>
            </a:r>
            <a:r>
              <a:rPr lang="en-US" sz="1000" dirty="0" smtClean="0"/>
              <a:t>Tech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971" y="1905000"/>
            <a:ext cx="2591930" cy="2344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6371" y="4297115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Source</a:t>
            </a:r>
            <a:r>
              <a:rPr lang="en-US" sz="1000" dirty="0"/>
              <a:t>: </a:t>
            </a:r>
            <a:r>
              <a:rPr lang="en-US" sz="1000" dirty="0" err="1"/>
              <a:t>EmmaLDavis</a:t>
            </a:r>
            <a:r>
              <a:rPr lang="en-US" sz="1000" dirty="0"/>
              <a:t>/Wikimedia</a:t>
            </a:r>
          </a:p>
          <a:p>
            <a:r>
              <a:rPr lang="en-US" sz="1000" dirty="0" smtClean="0"/>
              <a:t>Commons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94905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74638"/>
            <a:ext cx="8531338" cy="13382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Control of Musculoskeletal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40" y="1811338"/>
            <a:ext cx="8229600" cy="4766823"/>
          </a:xfrm>
        </p:spPr>
        <p:txBody>
          <a:bodyPr>
            <a:normAutofit/>
          </a:bodyPr>
          <a:lstStyle/>
          <a:p>
            <a:r>
              <a:rPr lang="en-US" dirty="0"/>
              <a:t>Workplace </a:t>
            </a:r>
            <a:r>
              <a:rPr lang="en-US" dirty="0" smtClean="0"/>
              <a:t>design</a:t>
            </a:r>
            <a:endParaRPr lang="en-US" dirty="0" smtClean="0"/>
          </a:p>
          <a:p>
            <a:pPr lvl="1"/>
            <a:r>
              <a:rPr lang="en-US" dirty="0"/>
              <a:t>Fit the </a:t>
            </a:r>
            <a:r>
              <a:rPr lang="en-US" dirty="0" smtClean="0"/>
              <a:t>job </a:t>
            </a:r>
            <a:r>
              <a:rPr lang="en-US" dirty="0"/>
              <a:t>to the </a:t>
            </a:r>
            <a:r>
              <a:rPr lang="en-US" dirty="0" smtClean="0"/>
              <a:t>worker</a:t>
            </a:r>
            <a:endParaRPr lang="en-US" dirty="0" smtClean="0"/>
          </a:p>
          <a:p>
            <a:pPr lvl="1"/>
            <a:r>
              <a:rPr lang="en-US" dirty="0"/>
              <a:t>Adjust the </a:t>
            </a:r>
            <a:r>
              <a:rPr lang="en-US" dirty="0" smtClean="0"/>
              <a:t>work space</a:t>
            </a:r>
            <a:endParaRPr lang="en-US" dirty="0" smtClean="0"/>
          </a:p>
          <a:p>
            <a:pPr lvl="1"/>
            <a:r>
              <a:rPr lang="en-US" dirty="0" smtClean="0"/>
              <a:t>Place work </a:t>
            </a:r>
            <a:r>
              <a:rPr lang="en-US" dirty="0" smtClean="0"/>
              <a:t>at </a:t>
            </a:r>
            <a:r>
              <a:rPr lang="en-US" dirty="0" smtClean="0"/>
              <a:t>same level</a:t>
            </a:r>
            <a:endParaRPr lang="en-US" dirty="0" smtClean="0"/>
          </a:p>
          <a:p>
            <a:pPr lvl="1"/>
            <a:r>
              <a:rPr lang="en-US" dirty="0" smtClean="0"/>
              <a:t>Forward </a:t>
            </a:r>
            <a:r>
              <a:rPr lang="en-US" dirty="0" smtClean="0"/>
              <a:t>Facing</a:t>
            </a:r>
          </a:p>
          <a:p>
            <a:pPr lvl="1"/>
            <a:r>
              <a:rPr lang="en-US" dirty="0"/>
              <a:t>Reduce the </a:t>
            </a:r>
            <a:r>
              <a:rPr lang="en-US" dirty="0" smtClean="0"/>
              <a:t>Force</a:t>
            </a:r>
          </a:p>
          <a:p>
            <a:pPr lvl="1"/>
            <a:r>
              <a:rPr lang="en-US" dirty="0"/>
              <a:t>Improve </a:t>
            </a:r>
            <a:r>
              <a:rPr lang="en-US" dirty="0" smtClean="0"/>
              <a:t>grip strength</a:t>
            </a:r>
            <a:endParaRPr lang="en-US" dirty="0" smtClean="0"/>
          </a:p>
          <a:p>
            <a:pPr lvl="1"/>
            <a:r>
              <a:rPr lang="en-US" dirty="0"/>
              <a:t>Use </a:t>
            </a:r>
            <a:r>
              <a:rPr lang="en-US" dirty="0" smtClean="0"/>
              <a:t>tools </a:t>
            </a:r>
            <a:r>
              <a:rPr lang="en-US" dirty="0"/>
              <a:t>to </a:t>
            </a:r>
            <a:r>
              <a:rPr lang="en-US" dirty="0" smtClean="0"/>
              <a:t>support </a:t>
            </a:r>
            <a:r>
              <a:rPr lang="en-US" dirty="0"/>
              <a:t>the </a:t>
            </a:r>
            <a:r>
              <a:rPr lang="en-US" dirty="0" smtClean="0"/>
              <a:t>task</a:t>
            </a:r>
            <a:endParaRPr lang="en-US" dirty="0" smtClean="0"/>
          </a:p>
          <a:p>
            <a:pPr lvl="1"/>
            <a:r>
              <a:rPr lang="en-US" dirty="0" smtClean="0"/>
              <a:t>Special </a:t>
            </a:r>
            <a:r>
              <a:rPr lang="en-US" dirty="0" smtClean="0"/>
              <a:t>equipment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872" y="1811338"/>
            <a:ext cx="3315868" cy="375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81743" y="5577404"/>
            <a:ext cx="23551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Source</a:t>
            </a:r>
            <a:r>
              <a:rPr lang="en-US" sz="1000" dirty="0"/>
              <a:t>: Electro Kinetic </a:t>
            </a:r>
            <a:r>
              <a:rPr lang="en-US" sz="1000" dirty="0" smtClean="0"/>
              <a:t>Technologies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57312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Control of Musculoskeletal Hazards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400"/>
            <a:ext cx="8229600" cy="4546600"/>
          </a:xfrm>
        </p:spPr>
        <p:txBody>
          <a:bodyPr>
            <a:normAutofit/>
          </a:bodyPr>
          <a:lstStyle/>
          <a:p>
            <a:r>
              <a:rPr lang="en-US" dirty="0" smtClean="0"/>
              <a:t>Administrative </a:t>
            </a:r>
            <a:r>
              <a:rPr lang="en-US" dirty="0" smtClean="0"/>
              <a:t>controls</a:t>
            </a:r>
            <a:endParaRPr lang="en-US" dirty="0" smtClean="0"/>
          </a:p>
          <a:p>
            <a:pPr lvl="1"/>
            <a:r>
              <a:rPr lang="en-US" dirty="0" smtClean="0"/>
              <a:t>Programs and procedures</a:t>
            </a:r>
          </a:p>
          <a:p>
            <a:pPr lvl="1"/>
            <a:r>
              <a:rPr lang="en-US" dirty="0" smtClean="0"/>
              <a:t>Worker training</a:t>
            </a:r>
          </a:p>
          <a:p>
            <a:pPr lvl="1"/>
            <a:r>
              <a:rPr lang="en-US" dirty="0" smtClean="0"/>
              <a:t>Job site assessment</a:t>
            </a:r>
          </a:p>
          <a:p>
            <a:pPr lvl="1"/>
            <a:r>
              <a:rPr lang="en-US" dirty="0" smtClean="0"/>
              <a:t>Job rotation/shift length/work pace/rest breaks</a:t>
            </a:r>
          </a:p>
          <a:p>
            <a:pPr lvl="1"/>
            <a:r>
              <a:rPr lang="en-US" dirty="0" smtClean="0"/>
              <a:t>Reduce organizational stressors/stress</a:t>
            </a:r>
          </a:p>
          <a:p>
            <a:pPr lvl="1"/>
            <a:r>
              <a:rPr lang="en-US" dirty="0" smtClean="0"/>
              <a:t>Control ancillary hazards (noise, radiation, excessive temperatures, biological, chemical)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18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663700"/>
          </a:xfrm>
        </p:spPr>
        <p:txBody>
          <a:bodyPr>
            <a:noAutofit/>
          </a:bodyPr>
          <a:lstStyle/>
          <a:p>
            <a:r>
              <a:rPr lang="en-US" dirty="0" smtClean="0"/>
              <a:t>Recommended Weight Limits (RWLs)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423" y="2639305"/>
            <a:ext cx="6126177" cy="38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35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Describe the study and goals of occupational ergonomics.</a:t>
            </a:r>
          </a:p>
          <a:p>
            <a:r>
              <a:rPr lang="en-US" dirty="0" smtClean="0"/>
              <a:t>Identify </a:t>
            </a:r>
            <a:r>
              <a:rPr lang="en-US" dirty="0"/>
              <a:t>the signs and symptoms of musculoskeletal injuries.</a:t>
            </a:r>
          </a:p>
          <a:p>
            <a:r>
              <a:rPr lang="en-US" dirty="0" smtClean="0"/>
              <a:t>Recognize </a:t>
            </a:r>
            <a:r>
              <a:rPr lang="en-US" dirty="0"/>
              <a:t>and describe the different types of common musculoskeletal injuries and illnesses.</a:t>
            </a:r>
          </a:p>
          <a:p>
            <a:r>
              <a:rPr lang="en-US" dirty="0" smtClean="0"/>
              <a:t>Define </a:t>
            </a:r>
            <a:r>
              <a:rPr lang="en-US" dirty="0"/>
              <a:t>various aspects of anatomy and anthropometry as they relate to the study of ergonomics.</a:t>
            </a:r>
          </a:p>
          <a:p>
            <a:r>
              <a:rPr lang="en-US" dirty="0" smtClean="0"/>
              <a:t>Identify </a:t>
            </a:r>
            <a:r>
              <a:rPr lang="en-US" dirty="0"/>
              <a:t>categories of contributing risk factors for musculoskeletal hazards.</a:t>
            </a:r>
          </a:p>
          <a:p>
            <a:r>
              <a:rPr lang="en-US" dirty="0" smtClean="0"/>
              <a:t>Understand </a:t>
            </a:r>
            <a:r>
              <a:rPr lang="en-US" dirty="0"/>
              <a:t>various methods for assessing and quantifying musculoskeletal risks and hazards in </a:t>
            </a:r>
            <a:r>
              <a:rPr lang="en-US" dirty="0" smtClean="0"/>
              <a:t>working environments</a:t>
            </a:r>
            <a:r>
              <a:rPr lang="en-US" dirty="0"/>
              <a:t>, activities, and conditions.</a:t>
            </a:r>
          </a:p>
          <a:p>
            <a:r>
              <a:rPr lang="en-US" dirty="0" smtClean="0"/>
              <a:t>Develop </a:t>
            </a:r>
            <a:r>
              <a:rPr lang="en-US" dirty="0"/>
              <a:t>controls that can minimize or reduce workplace musculoskeletal hazards.</a:t>
            </a:r>
          </a:p>
          <a:p>
            <a:r>
              <a:rPr lang="en-US" dirty="0" smtClean="0"/>
              <a:t>Use </a:t>
            </a:r>
            <a:r>
              <a:rPr lang="en-US" dirty="0"/>
              <a:t>the </a:t>
            </a:r>
            <a:r>
              <a:rPr lang="en-US" dirty="0" smtClean="0"/>
              <a:t>NIOSH </a:t>
            </a:r>
            <a:r>
              <a:rPr lang="en-US" dirty="0"/>
              <a:t>lifting equation to analyze </a:t>
            </a:r>
            <a:r>
              <a:rPr lang="en-US" dirty="0" smtClean="0"/>
              <a:t>working conditions </a:t>
            </a:r>
            <a:r>
              <a:rPr lang="en-US" dirty="0"/>
              <a:t>and compare them with lifting guidelines.</a:t>
            </a:r>
          </a:p>
          <a:p>
            <a:r>
              <a:rPr lang="en-US" dirty="0" smtClean="0"/>
              <a:t>Establish </a:t>
            </a:r>
            <a:r>
              <a:rPr lang="en-US" dirty="0"/>
              <a:t>an ergonomics workplace safety program and associated training materials.</a:t>
            </a:r>
          </a:p>
        </p:txBody>
      </p:sp>
    </p:spTree>
    <p:extLst>
      <p:ext uri="{BB962C8B-B14F-4D97-AF65-F5344CB8AC3E}">
        <p14:creationId xmlns:p14="http://schemas.microsoft.com/office/powerpoint/2010/main" val="3117354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663700"/>
            <a:ext cx="7213600" cy="4064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20700"/>
            <a:ext cx="8229600" cy="1485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Calculating Multipliers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08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2324100"/>
            <a:ext cx="5765800" cy="2209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20700"/>
            <a:ext cx="8229600" cy="1485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Coupling Multipliers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1" y="1587499"/>
            <a:ext cx="4478212" cy="51090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20700"/>
            <a:ext cx="8229600" cy="1485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Frequency Multipliers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4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Ergonomics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study of the relationship among the human body, the </a:t>
            </a:r>
            <a:r>
              <a:rPr lang="en-US" dirty="0" smtClean="0"/>
              <a:t>human mind</a:t>
            </a:r>
            <a:r>
              <a:rPr lang="en-US" dirty="0"/>
              <a:t>, and the physical </a:t>
            </a:r>
            <a:r>
              <a:rPr lang="en-US" dirty="0" smtClean="0"/>
              <a:t>environment.</a:t>
            </a:r>
          </a:p>
          <a:p>
            <a:r>
              <a:rPr lang="en-US" dirty="0" smtClean="0"/>
              <a:t>Ergonomists </a:t>
            </a:r>
            <a:r>
              <a:rPr lang="en-US" dirty="0"/>
              <a:t>evaluate a person’s size</a:t>
            </a:r>
            <a:r>
              <a:rPr lang="en-US" dirty="0" smtClean="0"/>
              <a:t>, shape</a:t>
            </a:r>
            <a:r>
              <a:rPr lang="en-US" dirty="0"/>
              <a:t>, and neural/cognitive abilities and match them to the materials, equipment</a:t>
            </a:r>
            <a:r>
              <a:rPr lang="en-US" dirty="0" smtClean="0"/>
              <a:t>, structures</a:t>
            </a:r>
            <a:r>
              <a:rPr lang="en-US" dirty="0"/>
              <a:t>, tools, and systems the person interacts with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1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Ergonomics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Ergonomics </a:t>
            </a:r>
            <a:r>
              <a:rPr lang="en-US" dirty="0"/>
              <a:t>builds upon several core sciences, including anatomy</a:t>
            </a:r>
            <a:r>
              <a:rPr lang="en-US" dirty="0" smtClean="0"/>
              <a:t>, physiology</a:t>
            </a:r>
            <a:r>
              <a:rPr lang="en-US" dirty="0"/>
              <a:t>, mathematics, and physics and incorporates anthropometry</a:t>
            </a:r>
            <a:r>
              <a:rPr lang="en-US" dirty="0" smtClean="0"/>
              <a:t>, psychology</a:t>
            </a:r>
            <a:r>
              <a:rPr lang="en-US" dirty="0"/>
              <a:t>, statistics, biomechanics, and engineering</a:t>
            </a:r>
            <a:r>
              <a:rPr lang="en-US" dirty="0" smtClean="0"/>
              <a:t>.</a:t>
            </a:r>
          </a:p>
          <a:p>
            <a:r>
              <a:rPr lang="en-US" dirty="0"/>
              <a:t>The primary goals of ergonomics are to help humans perform tasks </a:t>
            </a:r>
            <a:r>
              <a:rPr lang="en-US" dirty="0" smtClean="0"/>
              <a:t>more efficiently</a:t>
            </a:r>
            <a:r>
              <a:rPr lang="en-US" dirty="0"/>
              <a:t>, be more comfortable, and have fewer injuries.</a:t>
            </a:r>
          </a:p>
        </p:txBody>
      </p:sp>
    </p:spTree>
    <p:extLst>
      <p:ext uri="{BB962C8B-B14F-4D97-AF65-F5344CB8AC3E}">
        <p14:creationId xmlns:p14="http://schemas.microsoft.com/office/powerpoint/2010/main" val="12856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12900"/>
            <a:ext cx="6312346" cy="3746510"/>
          </a:xfrm>
        </p:spPr>
        <p:txBody>
          <a:bodyPr>
            <a:normAutofit/>
          </a:bodyPr>
          <a:lstStyle/>
          <a:p>
            <a:r>
              <a:rPr lang="en-US" dirty="0" smtClean="0"/>
              <a:t>Physical</a:t>
            </a:r>
          </a:p>
          <a:p>
            <a:r>
              <a:rPr lang="en-US" dirty="0" smtClean="0"/>
              <a:t>Cognitive</a:t>
            </a:r>
            <a:endParaRPr lang="en-US" dirty="0" smtClean="0"/>
          </a:p>
          <a:p>
            <a:r>
              <a:rPr lang="en-US" dirty="0" smtClean="0"/>
              <a:t>Organizational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 </a:t>
            </a:r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Highest rates: health </a:t>
            </a:r>
            <a:r>
              <a:rPr lang="en-US" dirty="0"/>
              <a:t>care, transportation and warehousing, retail and wholesale trades</a:t>
            </a:r>
            <a:r>
              <a:rPr lang="en-US" dirty="0" smtClean="0"/>
              <a:t>, and </a:t>
            </a:r>
            <a:r>
              <a:rPr lang="en-US" dirty="0" smtClean="0"/>
              <a:t>construction</a:t>
            </a:r>
            <a:endParaRPr lang="en-US" dirty="0" smtClean="0"/>
          </a:p>
          <a:p>
            <a:r>
              <a:rPr lang="en-US" dirty="0" smtClean="0"/>
              <a:t>30 </a:t>
            </a:r>
            <a:r>
              <a:rPr lang="en-US" dirty="0"/>
              <a:t>percent of all workers’ compensation claims </a:t>
            </a:r>
            <a:r>
              <a:rPr lang="en-US" dirty="0" smtClean="0"/>
              <a:t>are for </a:t>
            </a:r>
            <a:r>
              <a:rPr lang="en-US" dirty="0"/>
              <a:t>overexertion and repetitive-motion injuries, and claims for these </a:t>
            </a:r>
            <a:r>
              <a:rPr lang="en-US" dirty="0" smtClean="0"/>
              <a:t>injuries typically </a:t>
            </a:r>
            <a:r>
              <a:rPr lang="en-US" dirty="0"/>
              <a:t>occur more than twice as often as those for other workplace injuries.</a:t>
            </a:r>
          </a:p>
        </p:txBody>
      </p:sp>
    </p:spTree>
    <p:extLst>
      <p:ext uri="{BB962C8B-B14F-4D97-AF65-F5344CB8AC3E}">
        <p14:creationId xmlns:p14="http://schemas.microsoft.com/office/powerpoint/2010/main" val="330714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 </a:t>
            </a:r>
            <a:r>
              <a:rPr lang="en-US" dirty="0" smtClean="0"/>
              <a:t>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difficult to diagnose</a:t>
            </a:r>
          </a:p>
          <a:p>
            <a:r>
              <a:rPr lang="en-US" dirty="0" smtClean="0"/>
              <a:t>Joint pain, numbness, tingling, swelling, restricted </a:t>
            </a:r>
            <a:r>
              <a:rPr lang="en-US" dirty="0" smtClean="0"/>
              <a:t>motion</a:t>
            </a:r>
            <a:endParaRPr lang="en-US" dirty="0" smtClean="0"/>
          </a:p>
          <a:p>
            <a:r>
              <a:rPr lang="en-US" dirty="0" smtClean="0"/>
              <a:t>Musculoskeletal </a:t>
            </a:r>
            <a:r>
              <a:rPr lang="en-US" dirty="0" smtClean="0"/>
              <a:t>disorders </a:t>
            </a:r>
            <a:r>
              <a:rPr lang="en-US" dirty="0" smtClean="0"/>
              <a:t>(MSDs)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8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4000"/>
            <a:ext cx="3962917" cy="4597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Carpal Tunnel Syndrome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3975100" cy="48768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One of the most common</a:t>
            </a:r>
            <a:br>
              <a:rPr lang="en-US" dirty="0" smtClean="0"/>
            </a:br>
            <a:r>
              <a:rPr lang="en-US" dirty="0" smtClean="0"/>
              <a:t>musculoskeletal workplace injuries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08500" y="605766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Source: Blausen.com staff. “</a:t>
            </a:r>
            <a:r>
              <a:rPr lang="en-US" sz="1000" dirty="0" err="1"/>
              <a:t>Blausen</a:t>
            </a:r>
            <a:r>
              <a:rPr lang="en-US" sz="1000" dirty="0"/>
              <a:t> Gallery 2014.” </a:t>
            </a:r>
            <a:r>
              <a:rPr lang="en-US" sz="1000" dirty="0" err="1"/>
              <a:t>Wikiversity</a:t>
            </a:r>
            <a:endParaRPr lang="en-US" sz="1000" dirty="0"/>
          </a:p>
          <a:p>
            <a:r>
              <a:rPr lang="en-US" sz="1000" dirty="0"/>
              <a:t>Journal of Medicine. DOI:10.15347/</a:t>
            </a:r>
            <a:r>
              <a:rPr lang="en-US" sz="1000" dirty="0" err="1"/>
              <a:t>wjm</a:t>
            </a:r>
            <a:r>
              <a:rPr lang="en-US" sz="1000" dirty="0"/>
              <a:t>/2014.010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6128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1380466"/>
            <a:ext cx="7302500" cy="537353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Thoracic Outlet Syndrome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23983" y="6502410"/>
            <a:ext cx="19816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Nicholas </a:t>
            </a:r>
            <a:r>
              <a:rPr lang="en-US" sz="1000" dirty="0" err="1"/>
              <a:t>Zaorsky</a:t>
            </a:r>
            <a:r>
              <a:rPr lang="en-US" sz="1000" dirty="0"/>
              <a:t>, M.D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2060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B48B5D0D68C469BC9C241D2B82C96" ma:contentTypeVersion="1" ma:contentTypeDescription="Create a new document." ma:contentTypeScope="" ma:versionID="d85dfe08a8ee2e791135ef72733ea7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ab18ac3bd9611d970f44e6085f8c6f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A9AE455-1A6C-4361-A11C-4BBAFC9CD9E2}"/>
</file>

<file path=customXml/itemProps2.xml><?xml version="1.0" encoding="utf-8"?>
<ds:datastoreItem xmlns:ds="http://schemas.openxmlformats.org/officeDocument/2006/customXml" ds:itemID="{C8687BAD-EDE9-4E6A-AADE-55F3435D42CE}"/>
</file>

<file path=customXml/itemProps3.xml><?xml version="1.0" encoding="utf-8"?>
<ds:datastoreItem xmlns:ds="http://schemas.openxmlformats.org/officeDocument/2006/customXml" ds:itemID="{64FF5E88-BF8E-48B5-9203-5DE203B59806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1701</TotalTime>
  <Words>536</Words>
  <Application>Microsoft Office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CHAPTER 14</vt:lpstr>
      <vt:lpstr>Learning Objectives</vt:lpstr>
      <vt:lpstr>Definition of Ergonomics</vt:lpstr>
      <vt:lpstr>Definition of Ergonomics (cont.)</vt:lpstr>
      <vt:lpstr>Areas of Study</vt:lpstr>
      <vt:lpstr>Musculoskeletal Hazards</vt:lpstr>
      <vt:lpstr>Musculoskeletal Injuries</vt:lpstr>
      <vt:lpstr>PowerPoint Presentation</vt:lpstr>
      <vt:lpstr>PowerPoint Presentation</vt:lpstr>
      <vt:lpstr>Other Musculoskeletal Injuries</vt:lpstr>
      <vt:lpstr>PowerPoint Presentation</vt:lpstr>
      <vt:lpstr>PowerPoint Presentation</vt:lpstr>
      <vt:lpstr>Capacity for Work</vt:lpstr>
      <vt:lpstr>Musculoskeletal Workplace Hazards</vt:lpstr>
      <vt:lpstr>Hazard Assessment</vt:lpstr>
      <vt:lpstr>Hazard Assessment (cont.)</vt:lpstr>
      <vt:lpstr>Control of Musculoskeletal Hazards</vt:lpstr>
      <vt:lpstr>Control of Musculoskeletal Hazards (cont.)</vt:lpstr>
      <vt:lpstr>Recommended Weight Limits (RWLs)</vt:lpstr>
      <vt:lpstr>PowerPoint Presentation</vt:lpstr>
      <vt:lpstr>PowerPoint Presentation</vt:lpstr>
      <vt:lpstr>PowerPoint Presentation</vt:lpstr>
    </vt:vector>
  </TitlesOfParts>
  <Company>EPG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Ergonomics</dc:title>
  <dc:creator>Thomas Fuller</dc:creator>
  <cp:lastModifiedBy>Deborah Meyer</cp:lastModifiedBy>
  <cp:revision>10</cp:revision>
  <dcterms:created xsi:type="dcterms:W3CDTF">2016-07-19T06:54:10Z</dcterms:created>
  <dcterms:modified xsi:type="dcterms:W3CDTF">2016-09-23T15:47:14Z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0x010100B01B48B5D0D68C469BC9C241D2B82C96</vt:lpwstr>
  </property>
</Properties>
</file>