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0" r:id="rId1"/>
  </p:sldMasterIdLst>
  <p:notesMasterIdLst>
    <p:notesMasterId r:id="rId25"/>
  </p:notesMasterIdLst>
  <p:handoutMasterIdLst>
    <p:handoutMasterId r:id="rId26"/>
  </p:handoutMasterIdLst>
  <p:sldIdLst>
    <p:sldId id="489" r:id="rId2"/>
    <p:sldId id="370" r:id="rId3"/>
    <p:sldId id="481" r:id="rId4"/>
    <p:sldId id="369" r:id="rId5"/>
    <p:sldId id="371" r:id="rId6"/>
    <p:sldId id="458" r:id="rId7"/>
    <p:sldId id="483" r:id="rId8"/>
    <p:sldId id="482" r:id="rId9"/>
    <p:sldId id="480" r:id="rId10"/>
    <p:sldId id="413" r:id="rId11"/>
    <p:sldId id="447" r:id="rId12"/>
    <p:sldId id="372" r:id="rId13"/>
    <p:sldId id="448" r:id="rId14"/>
    <p:sldId id="450" r:id="rId15"/>
    <p:sldId id="459" r:id="rId16"/>
    <p:sldId id="484" r:id="rId17"/>
    <p:sldId id="485" r:id="rId18"/>
    <p:sldId id="486" r:id="rId19"/>
    <p:sldId id="475" r:id="rId20"/>
    <p:sldId id="487" r:id="rId21"/>
    <p:sldId id="488" r:id="rId22"/>
    <p:sldId id="460" r:id="rId23"/>
    <p:sldId id="461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00"/>
    <a:srgbClr val="A19157"/>
    <a:srgbClr val="CCCC99"/>
    <a:srgbClr val="BBE0E3"/>
    <a:srgbClr val="47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1" d="100"/>
          <a:sy n="151" d="100"/>
        </p:scale>
        <p:origin x="-2112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535E228-9799-2D45-825B-7171CA1D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2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DC534E3A-0430-BC47-8809-8A0C62BF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May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A5F8-42A7-D644-8329-B9D75FB5D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4B774-0AF2-7845-9AF6-6CDAA31625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55613"/>
            <a:ext cx="73136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5986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598613"/>
            <a:ext cx="3581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5229-741E-554B-8925-87A062911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69AC-01E5-9942-9245-A71AD3C08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8FD03-89E3-6B4F-AB30-121E3E90CC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6FD5F-F2BA-034C-8CAC-F2741E6940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478C5-CDEE-7E4F-A12E-330C8894C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E0DED-7C17-CB46-B76A-A4A5FB49AB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52873-0931-C647-9CB1-1959A7678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3921B-CFE7-B048-B3A1-2A8F54A6D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CDA3D-BA50-944B-ADE4-CF0E164B54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May 16,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01E915-6857-6043-B30A-89C09EB9B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2590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Fundamentals of Industrial Hygiene</a:t>
            </a:r>
            <a:br>
              <a:rPr lang="en-US" dirty="0"/>
            </a:b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4410456"/>
          </a:xfrm>
        </p:spPr>
        <p:txBody>
          <a:bodyPr>
            <a:normAutofit/>
          </a:bodyPr>
          <a:lstStyle/>
          <a:p>
            <a:pPr marL="3175" indent="4763" algn="ctr">
              <a:buNone/>
              <a:defRPr/>
            </a:pPr>
            <a:r>
              <a:rPr lang="en-US" sz="3000" b="1" smtClean="0">
                <a:solidFill>
                  <a:srgbClr val="000000"/>
                </a:solidFill>
              </a:rPr>
              <a:t>Part VI: </a:t>
            </a:r>
            <a:r>
              <a:rPr lang="en-US" sz="3000" b="1" dirty="0" smtClean="0">
                <a:solidFill>
                  <a:srgbClr val="000000"/>
                </a:solidFill>
              </a:rPr>
              <a:t>Evaluation of </a:t>
            </a:r>
            <a:r>
              <a:rPr lang="en-US" sz="3000" b="1" dirty="0">
                <a:solidFill>
                  <a:srgbClr val="000000"/>
                </a:solidFill>
              </a:rPr>
              <a:t>Hazards</a:t>
            </a:r>
          </a:p>
          <a:p>
            <a:pPr marL="3175" indent="4763" algn="ctr">
              <a:buNone/>
              <a:defRPr/>
            </a:pPr>
            <a:endParaRPr lang="en-US" sz="4400" b="1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r>
              <a:rPr lang="en-US" sz="3000" b="1" dirty="0">
                <a:solidFill>
                  <a:srgbClr val="000000"/>
                </a:solidFill>
              </a:rPr>
              <a:t>Chapter </a:t>
            </a:r>
            <a:r>
              <a:rPr lang="en-US" sz="3000" b="1" dirty="0" smtClean="0">
                <a:solidFill>
                  <a:srgbClr val="000000"/>
                </a:solidFill>
              </a:rPr>
              <a:t>15</a:t>
            </a:r>
            <a:r>
              <a:rPr lang="en-US" sz="3000" dirty="0" smtClean="0">
                <a:solidFill>
                  <a:srgbClr val="000000"/>
                </a:solidFill>
              </a:rPr>
              <a:t>:</a:t>
            </a:r>
            <a:endParaRPr lang="en-US" sz="3000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</a:rPr>
              <a:t>Evaluation</a:t>
            </a:r>
            <a:endParaRPr lang="en-US" sz="3000" dirty="0"/>
          </a:p>
          <a:p>
            <a:pPr marL="3175" indent="4763" algn="ctr">
              <a:buNone/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>
              <a:buNone/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>
              <a:buNone/>
              <a:defRPr/>
            </a:pPr>
            <a:r>
              <a:rPr lang="en-US" sz="1800" dirty="0"/>
              <a:t>Compiled by Allen Sullivan, </a:t>
            </a:r>
          </a:p>
          <a:p>
            <a:pPr marL="3175" indent="4763" algn="ctr">
              <a:buNone/>
              <a:defRPr/>
            </a:pPr>
            <a:r>
              <a:rPr lang="en-US" sz="1800" dirty="0"/>
              <a:t>Assistant Professor, Safety and Health Management</a:t>
            </a:r>
            <a:br>
              <a:rPr lang="en-US" sz="1800" dirty="0"/>
            </a:br>
            <a:r>
              <a:rPr lang="en-US" sz="1800" dirty="0"/>
              <a:t>Central Washington University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4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109974"/>
            <a:ext cx="2438399" cy="2735516"/>
          </a:xfrm>
          <a:prstGeom prst="rect">
            <a:avLst/>
          </a:prstGeom>
        </p:spPr>
      </p:pic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Checklists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458200" cy="51831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A checklist for evaluating environmental hazards arising from industrial operations can be created.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Should be modified to fit each organization’s particular situation.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overall process or operation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list all hazardous agents used during the process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equipment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list all equipment that contain hazardous materials or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energy that could be suddenly released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cleaning methods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list all hazardous materials used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list all contaminants that could be displaced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Process Safety Management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305800" cy="5259387"/>
          </a:xfrm>
        </p:spPr>
        <p:txBody>
          <a:bodyPr/>
          <a:lstStyle/>
          <a:p>
            <a:pPr marL="287338" lvl="2" indent="-287338">
              <a:defRPr/>
            </a:pPr>
            <a:r>
              <a:rPr lang="en-US" sz="2400" dirty="0"/>
              <a:t>29 CFR </a:t>
            </a:r>
            <a:r>
              <a:rPr lang="en-US" sz="2400" dirty="0" smtClean="0"/>
              <a:t>1910.119 recognizes that catastrophic releases could occur wherever large quantities of highly hazardous chemicals are used or stored</a:t>
            </a:r>
            <a:r>
              <a:rPr lang="en-US" sz="2000" dirty="0" smtClean="0">
                <a:cs typeface="+mn-cs"/>
              </a:rPr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evaluation of potential causes and consequences of: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fires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explosions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releases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spills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includes requirements for: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written operating procedures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training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inspection and testing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safety reviews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Field Surveys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Evaluation requires on-site and direct observation, measurement, interviews, and interpretation of data:</a:t>
            </a:r>
            <a:endParaRPr lang="en-US" sz="14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walk-through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follows the flow of material through a facility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include non-production areas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sensory perception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visual, auditory, olfactory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control measures in use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engineering, administrative, personal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protective equipment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observation and interview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observation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interview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667865"/>
            <a:ext cx="2743200" cy="19709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Monitoring and Sampling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4421187"/>
          </a:xfrm>
        </p:spPr>
        <p:txBody>
          <a:bodyPr/>
          <a:lstStyle/>
          <a:p>
            <a:pPr marL="177800" lvl="1" indent="-177800">
              <a:defRPr/>
            </a:pPr>
            <a:r>
              <a:rPr lang="en-US" sz="2400" dirty="0" smtClean="0">
                <a:cs typeface="+mn-cs"/>
              </a:rPr>
              <a:t>There are a number of reasons why environmental measurements should be taken in the workplace: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evaluating degree of worker exposure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identification of sources for peak exposures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evaluation of control-measure effectiveness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compliance with occupational and environmental regulations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deciding if an area is clear for re-occupancy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establishing background concentrations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warning of peak releases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6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Monitoring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10600" cy="5259387"/>
          </a:xfrm>
        </p:spPr>
        <p:txBody>
          <a:bodyPr/>
          <a:lstStyle/>
          <a:p>
            <a:pPr marL="231775" lvl="1" indent="-231775">
              <a:lnSpc>
                <a:spcPct val="80000"/>
              </a:lnSpc>
              <a:defRPr/>
            </a:pPr>
            <a:r>
              <a:rPr lang="en-US" sz="2400" dirty="0" smtClean="0"/>
              <a:t>Monitoring is a continuous program of observation, measurement, and judgment—it is more than just sampling.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personal monitoring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active sampling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passive sampling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environmental (area) monitoring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ambient air sampling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biological monitoring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measurement of the contaminant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measurement of metabolites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measurement of enzymes or functions that reflect harm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medical monitoring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screening, early detection, preventative</a:t>
            </a:r>
          </a:p>
        </p:txBody>
      </p:sp>
    </p:spTree>
    <p:extLst>
      <p:ext uri="{BB962C8B-B14F-4D97-AF65-F5344CB8AC3E}">
        <p14:creationId xmlns:p14="http://schemas.microsoft.com/office/powerpoint/2010/main" val="35244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Sampling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10600" cy="5259387"/>
          </a:xfrm>
        </p:spPr>
        <p:txBody>
          <a:bodyPr/>
          <a:lstStyle/>
          <a:p>
            <a:pPr marL="231775" lvl="1" indent="-231775">
              <a:defRPr/>
            </a:pPr>
            <a:r>
              <a:rPr lang="en-US" sz="2400" dirty="0" smtClean="0">
                <a:cs typeface="+mn-cs"/>
              </a:rPr>
              <a:t>Preliminary research and initial field surveys help identify potential hazards to which workers may be exposed.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strategy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worst-case approach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typical-condition approach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how it will be used</a:t>
            </a:r>
            <a:endParaRPr lang="en-US" dirty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what to sample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should represent workers’ exposures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how to sample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time-weighted averages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grab sampling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direct-read instruments</a:t>
            </a:r>
          </a:p>
        </p:txBody>
      </p:sp>
    </p:spTree>
    <p:extLst>
      <p:ext uri="{BB962C8B-B14F-4D97-AF65-F5344CB8AC3E}">
        <p14:creationId xmlns:p14="http://schemas.microsoft.com/office/powerpoint/2010/main" val="30650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Sampling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10600" cy="52593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where to sample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personal monitoring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area monitoring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whom to sample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proximity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work habit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when to sample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season-to-season variations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air-conditioning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work-shift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28800"/>
            <a:ext cx="3488165" cy="24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533400" y="455613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Sampling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10600" cy="52593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how long to sample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sensitivity of instrument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estimated air concentration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OSHA PEL or ACGIH TLV</a:t>
            </a:r>
          </a:p>
          <a:p>
            <a:pPr marL="914400" lvl="2" indent="0" eaLnBrk="1" hangingPunct="1">
              <a:buNone/>
              <a:defRPr/>
            </a:pPr>
            <a:endParaRPr lang="en-US" sz="1000" dirty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what to note while sampling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fundamental records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supplemental records</a:t>
            </a:r>
          </a:p>
          <a:p>
            <a:pPr marL="914400" lvl="2" indent="0" eaLnBrk="1" hangingPunct="1">
              <a:buNone/>
              <a:defRPr/>
            </a:pPr>
            <a:endParaRPr lang="en-US" sz="10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how many samples to take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purpose of sampling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number of tasks performed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contaminant generation variability</a:t>
            </a:r>
          </a:p>
        </p:txBody>
      </p:sp>
    </p:spTree>
    <p:extLst>
      <p:ext uri="{BB962C8B-B14F-4D97-AF65-F5344CB8AC3E}">
        <p14:creationId xmlns:p14="http://schemas.microsoft.com/office/powerpoint/2010/main" val="14595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Sampling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10600" cy="52593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when to stop sampling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regulated contaminants (ongoing, routine)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results from most recent sampling (compared to baseline)</a:t>
            </a:r>
          </a:p>
          <a:p>
            <a:pPr marL="914400" lvl="2" indent="0" eaLnBrk="1" hangingPunct="1">
              <a:buNone/>
              <a:defRPr/>
            </a:pPr>
            <a:endParaRPr lang="en-US" sz="1000" dirty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who should conduct sampling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adequately trained workers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supervised by professional industrial hygienist</a:t>
            </a:r>
            <a:endParaRPr lang="en-US" sz="10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needs </a:t>
            </a:r>
            <a:r>
              <a:rPr lang="en-US" dirty="0" smtClean="0">
                <a:cs typeface="+mn-cs"/>
              </a:rPr>
              <a:t>knowledge of: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potential errors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proper calibration and maintenance of equipment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potential problems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sampling limitations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how to integrate observations and interviews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when it is not necessary to sample</a:t>
            </a:r>
          </a:p>
        </p:txBody>
      </p:sp>
    </p:spTree>
    <p:extLst>
      <p:ext uri="{BB962C8B-B14F-4D97-AF65-F5344CB8AC3E}">
        <p14:creationId xmlns:p14="http://schemas.microsoft.com/office/powerpoint/2010/main" val="24269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724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Sampling Accuracy and Precision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2296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To sample means to measure only a part of the environment, and, from the measurements taken, infer conclusions about the whole.</a:t>
            </a:r>
          </a:p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accuracy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relationship between measured value and true value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systematic errors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method error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personal error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instrument error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consistent bias to 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124200"/>
            <a:ext cx="2133600" cy="31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General Principles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In 2009, 3.3 million occupational work-related injuries and illnesses occurred in private industry.</a:t>
            </a:r>
            <a:endParaRPr lang="en-US" dirty="0">
              <a:solidFill>
                <a:srgbClr val="000000"/>
              </a:solidFill>
              <a:cs typeface="+mn-cs"/>
            </a:endParaRPr>
          </a:p>
          <a:p>
            <a:pPr marL="576263" lvl="1" indent="-34290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actual number is much larger: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many occupational illnesses are unrecognized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many injuries and illnesses are not reported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public sector not included in the count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Given the weaknesses of the data systems, a focus on evaluation of hazards is even more important.</a:t>
            </a:r>
            <a:endParaRPr lang="en-US" sz="2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2"/>
            <a:ext cx="8686800" cy="11445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Sampling Accuracy and Precision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precision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degree of agreement among results from repeated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measurements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random errors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intra- or inter-day concentration fluctuations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sampling equipment variations</a:t>
            </a:r>
          </a:p>
          <a:p>
            <a:pPr lvl="3" eaLnBrk="1" hangingPunct="1">
              <a:defRPr/>
            </a:pPr>
            <a:r>
              <a:rPr lang="en-US" dirty="0" smtClean="0">
                <a:cs typeface="+mn-cs"/>
              </a:rPr>
              <a:t>analytical method fluctuations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variability among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752600"/>
            <a:ext cx="2209274" cy="30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8744"/>
            <a:ext cx="6858000" cy="4582085"/>
          </a:xfrm>
          <a:prstGeom prst="rect">
            <a:avLst/>
          </a:prstGeom>
        </p:spPr>
      </p:pic>
      <p:sp>
        <p:nvSpPr>
          <p:cNvPr id="3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2"/>
            <a:ext cx="8686800" cy="11445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Sampling Accuracy and Precision (cont.)</a:t>
            </a:r>
          </a:p>
        </p:txBody>
      </p:sp>
    </p:spTree>
    <p:extLst>
      <p:ext uri="{BB962C8B-B14F-4D97-AF65-F5344CB8AC3E}">
        <p14:creationId xmlns:p14="http://schemas.microsoft.com/office/powerpoint/2010/main" val="27290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00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Interpretation of Results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305800" cy="5259387"/>
          </a:xfrm>
        </p:spPr>
        <p:txBody>
          <a:bodyPr/>
          <a:lstStyle/>
          <a:p>
            <a:pPr marL="231775" lvl="1" indent="-231775">
              <a:defRPr/>
            </a:pPr>
            <a:r>
              <a:rPr lang="en-US" sz="2400" dirty="0" smtClean="0">
                <a:cs typeface="+mn-cs"/>
              </a:rPr>
              <a:t>There are times when the interpretation of results is not a completely straightforward process.</a:t>
            </a:r>
          </a:p>
          <a:p>
            <a:pPr marL="576263" lvl="1" indent="-342900">
              <a:defRPr/>
            </a:pPr>
            <a:r>
              <a:rPr lang="en-US" dirty="0" smtClean="0">
                <a:cs typeface="+mn-cs"/>
              </a:rPr>
              <a:t>It is always important to keep in mind </a:t>
            </a:r>
            <a:r>
              <a:rPr lang="en-US" i="1" u="sng" dirty="0" smtClean="0">
                <a:cs typeface="+mn-cs"/>
              </a:rPr>
              <a:t>why</a:t>
            </a:r>
            <a:r>
              <a:rPr lang="en-US" dirty="0" smtClean="0">
                <a:cs typeface="+mn-cs"/>
              </a:rPr>
              <a:t> the sampling was done:</a:t>
            </a:r>
          </a:p>
          <a:p>
            <a:pPr lvl="2">
              <a:defRPr/>
            </a:pPr>
            <a:r>
              <a:rPr lang="en-US" dirty="0" smtClean="0">
                <a:cs typeface="+mn-cs"/>
              </a:rPr>
              <a:t>compliance</a:t>
            </a:r>
          </a:p>
          <a:p>
            <a:pPr lvl="3">
              <a:defRPr/>
            </a:pPr>
            <a:r>
              <a:rPr lang="en-US" dirty="0" smtClean="0">
                <a:cs typeface="+mn-cs"/>
              </a:rPr>
              <a:t>OSHA PELs</a:t>
            </a:r>
          </a:p>
          <a:p>
            <a:pPr lvl="2">
              <a:defRPr/>
            </a:pPr>
            <a:r>
              <a:rPr lang="en-US" dirty="0" smtClean="0">
                <a:cs typeface="+mn-cs"/>
              </a:rPr>
              <a:t>good practices and worker protection</a:t>
            </a:r>
          </a:p>
          <a:p>
            <a:pPr lvl="3">
              <a:defRPr/>
            </a:pPr>
            <a:r>
              <a:rPr lang="en-US" dirty="0" smtClean="0">
                <a:cs typeface="+mn-cs"/>
              </a:rPr>
              <a:t>ACGIH TLVs and NIOSH RELs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10000"/>
            <a:ext cx="27686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Limitations of Standards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382000" cy="52593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While any sampling result that is less than the PEL is considered to be in compliance with the law, this shouldn’t be interpreted as a “clean bill of health</a:t>
            </a:r>
            <a:r>
              <a:rPr lang="en-US" dirty="0" smtClean="0">
                <a:cs typeface="+mn-cs"/>
              </a:rPr>
              <a:t>.”</a:t>
            </a:r>
          </a:p>
          <a:p>
            <a:pPr lvl="1" eaLnBrk="1" hangingPunct="1">
              <a:defRPr/>
            </a:pPr>
            <a:r>
              <a:rPr lang="en-US" sz="2000" smtClean="0">
                <a:cs typeface="+mn-cs"/>
              </a:rPr>
              <a:t>only </a:t>
            </a:r>
            <a:r>
              <a:rPr lang="en-US" sz="2000" dirty="0" smtClean="0">
                <a:cs typeface="+mn-cs"/>
              </a:rPr>
              <a:t>evaluate inhalation exposures (not dermal or ingestion)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out of date (most based on 1968 TLVs)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based on inadequate research (do not address chronic toxicity)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based on white, male workers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allow a level of risk not tolerated for general environmental exposure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fail to account for multiple exposures (ignore additive or synergistic)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fail to offer comprehensive protections (only 10% of chemicals have PELs)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represent a political compromise (regarding economic feasibility)</a:t>
            </a:r>
          </a:p>
        </p:txBody>
      </p:sp>
    </p:spTree>
    <p:extLst>
      <p:ext uri="{BB962C8B-B14F-4D97-AF65-F5344CB8AC3E}">
        <p14:creationId xmlns:p14="http://schemas.microsoft.com/office/powerpoint/2010/main" val="30650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General Principles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The evaluation of the nature and severity of hazards relies on many factors:</a:t>
            </a:r>
            <a:endParaRPr lang="en-US" dirty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toxicity;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exposure levels or dose;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duration of exposure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process or operation analysis;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maintenance activities, spills, and accidents;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epidemiology and risk assessment;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interview;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unequal distribution of risks; and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variability of response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Basic Approach to Hazard Recognition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Three-step, systematic procedure:</a:t>
            </a:r>
          </a:p>
          <a:p>
            <a:pPr marL="803275" lvl="1" indent="-346075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consider the raw materials being used</a:t>
            </a:r>
          </a:p>
          <a:p>
            <a:pPr marL="803275" lvl="1" indent="-346075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consider how raw materials are modified during use</a:t>
            </a:r>
          </a:p>
          <a:p>
            <a:pPr marL="803275" lvl="1" indent="-346075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evaluate the finished products and by-products (wastes)</a:t>
            </a:r>
          </a:p>
          <a:p>
            <a:pPr lvl="1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1541463" lvl="1" indent="-627063" eaLnBrk="1" hangingPunct="1">
              <a:buNone/>
              <a:defRPr/>
            </a:pPr>
            <a:r>
              <a:rPr lang="en-US" sz="1800" i="1" dirty="0" smtClean="0">
                <a:solidFill>
                  <a:srgbClr val="000000"/>
                </a:solidFill>
              </a:rPr>
              <a:t>Note</a:t>
            </a:r>
            <a:r>
              <a:rPr lang="en-US" sz="1800" dirty="0" smtClean="0">
                <a:solidFill>
                  <a:srgbClr val="000000"/>
                </a:solidFill>
              </a:rPr>
              <a:t>: Should be evaluated under normal conditions </a:t>
            </a:r>
            <a:r>
              <a:rPr lang="en-US" sz="1800" u="sng" dirty="0" smtClean="0">
                <a:solidFill>
                  <a:srgbClr val="000000"/>
                </a:solidFill>
              </a:rPr>
              <a:t>and</a:t>
            </a:r>
            <a:r>
              <a:rPr lang="en-US" sz="1800" dirty="0" smtClean="0">
                <a:solidFill>
                  <a:srgbClr val="000000"/>
                </a:solidFill>
              </a:rPr>
              <a:t> under anticipated emergency conditions.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86" y="4914900"/>
            <a:ext cx="471351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Basic Approach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183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Any job can include multiple forms of hazards (physical, chemical, biological).</a:t>
            </a:r>
          </a:p>
          <a:p>
            <a:pPr>
              <a:defRPr/>
            </a:pPr>
            <a:r>
              <a:rPr lang="en-US" sz="2400" dirty="0" smtClean="0"/>
              <a:t>The evaluator must note each of these, and be aware of possible interactions.</a:t>
            </a:r>
          </a:p>
          <a:p>
            <a:pPr marL="0" indent="0" eaLnBrk="1" hangingPunct="1">
              <a:buNone/>
              <a:defRPr/>
            </a:pPr>
            <a:endParaRPr lang="en-US" sz="1000" dirty="0"/>
          </a:p>
          <a:p>
            <a:pPr lvl="1" eaLnBrk="1" hangingPunct="1">
              <a:defRPr/>
            </a:pPr>
            <a:r>
              <a:rPr lang="en-US" dirty="0" smtClean="0"/>
              <a:t>acute traumatic</a:t>
            </a:r>
          </a:p>
          <a:p>
            <a:pPr lvl="2" eaLnBrk="1" hangingPunct="1">
              <a:defRPr/>
            </a:pPr>
            <a:r>
              <a:rPr lang="en-US" dirty="0" smtClean="0"/>
              <a:t>vehicles </a:t>
            </a:r>
          </a:p>
          <a:p>
            <a:pPr lvl="2" eaLnBrk="1" hangingPunct="1">
              <a:defRPr/>
            </a:pPr>
            <a:r>
              <a:rPr lang="en-US" dirty="0" smtClean="0"/>
              <a:t>sources of energy</a:t>
            </a:r>
          </a:p>
          <a:p>
            <a:pPr lvl="1" eaLnBrk="1" hangingPunct="1">
              <a:defRPr/>
            </a:pPr>
            <a:r>
              <a:rPr lang="en-US" dirty="0" smtClean="0"/>
              <a:t>cumulative, long-term</a:t>
            </a:r>
          </a:p>
          <a:p>
            <a:pPr lvl="2" eaLnBrk="1" hangingPunct="1">
              <a:defRPr/>
            </a:pPr>
            <a:r>
              <a:rPr lang="en-US" dirty="0" smtClean="0"/>
              <a:t>work postures</a:t>
            </a:r>
          </a:p>
          <a:p>
            <a:pPr lvl="2" eaLnBrk="1" hangingPunct="1">
              <a:defRPr/>
            </a:pPr>
            <a:r>
              <a:rPr lang="en-US" dirty="0" smtClean="0"/>
              <a:t>vibration</a:t>
            </a:r>
          </a:p>
          <a:p>
            <a:pPr lvl="2" eaLnBrk="1" hangingPunct="1">
              <a:defRPr/>
            </a:pPr>
            <a:r>
              <a:rPr lang="en-US" dirty="0" smtClean="0"/>
              <a:t>radiation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0905" y="3352800"/>
            <a:ext cx="30803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 algn="l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b="0" dirty="0" smtClean="0">
                <a:solidFill>
                  <a:srgbClr val="292934"/>
                </a:solidFill>
                <a:latin typeface="Arial"/>
              </a:rPr>
              <a:t>biological</a:t>
            </a:r>
            <a:endParaRPr lang="en-US" sz="2000" b="0" dirty="0">
              <a:solidFill>
                <a:srgbClr val="292934"/>
              </a:solidFill>
              <a:latin typeface="Arial"/>
            </a:endParaRPr>
          </a:p>
          <a:p>
            <a:pPr marL="519113" lvl="2" indent="-231775" algn="l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</a:rPr>
              <a:t>infectious agents</a:t>
            </a:r>
            <a:endParaRPr lang="en-US" sz="1800" b="0" dirty="0">
              <a:solidFill>
                <a:srgbClr val="292934"/>
              </a:solidFill>
              <a:latin typeface="Arial"/>
            </a:endParaRPr>
          </a:p>
          <a:p>
            <a:pPr marL="519113" lvl="2" indent="-231775" algn="l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</a:rPr>
              <a:t>toxins</a:t>
            </a:r>
          </a:p>
          <a:p>
            <a:pPr marL="274320" lvl="1" indent="-182880" algn="l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000" b="0" dirty="0" smtClean="0">
                <a:solidFill>
                  <a:srgbClr val="292934"/>
                </a:solidFill>
                <a:latin typeface="Arial"/>
              </a:rPr>
              <a:t>psychosocial</a:t>
            </a:r>
          </a:p>
          <a:p>
            <a:pPr marL="519113" lvl="2" indent="-231775" algn="l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</a:rPr>
              <a:t>machine pacing</a:t>
            </a:r>
          </a:p>
          <a:p>
            <a:pPr marL="519113" lvl="2" indent="-231775" algn="l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</a:rPr>
              <a:t>repetitive tasks</a:t>
            </a:r>
          </a:p>
          <a:p>
            <a:pPr marL="519113" lvl="2" indent="-231775" algn="l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292934"/>
                </a:solidFill>
                <a:latin typeface="Arial"/>
              </a:rPr>
              <a:t>shift work</a:t>
            </a:r>
            <a:endParaRPr lang="en-US" sz="1800" b="0" dirty="0">
              <a:solidFill>
                <a:srgbClr val="292934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Basic Approach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183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first step is becoming familiar with typical hazards associated with the industry.</a:t>
            </a:r>
          </a:p>
          <a:p>
            <a:pPr marL="627063" indent="-285750" eaLnBrk="1" hangingPunct="1">
              <a:defRPr/>
            </a:pPr>
            <a:r>
              <a:rPr lang="en-US" sz="2000" dirty="0" smtClean="0"/>
              <a:t>review of literature</a:t>
            </a:r>
          </a:p>
          <a:p>
            <a:pPr marL="914400" lvl="1" indent="-287338" eaLnBrk="1" hangingPunct="1">
              <a:defRPr/>
            </a:pPr>
            <a:r>
              <a:rPr lang="en-US" sz="1800" dirty="0" smtClean="0"/>
              <a:t>pamphlets, reports, technical bulletins</a:t>
            </a:r>
          </a:p>
          <a:p>
            <a:pPr marL="914400" lvl="1" indent="-287338" eaLnBrk="1" hangingPunct="1">
              <a:defRPr/>
            </a:pPr>
            <a:r>
              <a:rPr lang="en-US" sz="1800" dirty="0" smtClean="0"/>
              <a:t>industry-sector common violations</a:t>
            </a:r>
          </a:p>
          <a:p>
            <a:pPr marL="914400" lvl="1" indent="-287338" eaLnBrk="1" hangingPunct="1">
              <a:defRPr/>
            </a:pPr>
            <a:r>
              <a:rPr lang="en-US" sz="1800" dirty="0" smtClean="0"/>
              <a:t>mailing lists, e-newsletters</a:t>
            </a:r>
          </a:p>
        </p:txBody>
      </p:sp>
    </p:spTree>
    <p:extLst>
      <p:ext uri="{BB962C8B-B14F-4D97-AF65-F5344CB8AC3E}">
        <p14:creationId xmlns:p14="http://schemas.microsoft.com/office/powerpoint/2010/main" val="7245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Basic Approach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86800" cy="5183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Next, a list of all chemicals present in the facility should be developed and reviewed.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Inventory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legal standards (OSHA PELs)</a:t>
            </a:r>
          </a:p>
          <a:p>
            <a:pPr lvl="2">
              <a:defRPr/>
            </a:pPr>
            <a:r>
              <a:rPr lang="en-US" dirty="0" smtClean="0"/>
              <a:t>guidelines (NIOSH RELs, ACGIH TLVs)</a:t>
            </a:r>
          </a:p>
          <a:p>
            <a:pPr lvl="2">
              <a:defRPr/>
            </a:pPr>
            <a:r>
              <a:rPr lang="en-US" dirty="0" smtClean="0"/>
              <a:t>Be careful—there are many chemicals for which there is no OEL.</a:t>
            </a:r>
          </a:p>
          <a:p>
            <a:pPr marL="925830">
              <a:defRPr/>
            </a:pPr>
            <a:r>
              <a:rPr lang="en-US" sz="1800" dirty="0" smtClean="0"/>
              <a:t>inventory can be expanded to include:</a:t>
            </a:r>
          </a:p>
          <a:p>
            <a:pPr marL="1600200" lvl="2" eaLnBrk="1" hangingPunct="1">
              <a:defRPr/>
            </a:pPr>
            <a:r>
              <a:rPr lang="en-US" sz="1600" dirty="0" smtClean="0"/>
              <a:t>physical hazards</a:t>
            </a:r>
          </a:p>
          <a:p>
            <a:pPr marL="1600200" lvl="2" eaLnBrk="1" hangingPunct="1">
              <a:defRPr/>
            </a:pPr>
            <a:r>
              <a:rPr lang="en-US" sz="1600" dirty="0" smtClean="0"/>
              <a:t>ergonomic hazards</a:t>
            </a:r>
          </a:p>
          <a:p>
            <a:pPr marL="1600200" lvl="2" eaLnBrk="1" hangingPunct="1">
              <a:defRPr/>
            </a:pPr>
            <a:r>
              <a:rPr lang="en-US" sz="1600" dirty="0" smtClean="0"/>
              <a:t>biological hazards</a:t>
            </a:r>
          </a:p>
          <a:p>
            <a:pPr marL="1600200" lvl="2" eaLnBrk="1" hangingPunct="1">
              <a:defRPr/>
            </a:pPr>
            <a:r>
              <a:rPr lang="en-US" sz="1600" dirty="0" smtClean="0"/>
              <a:t>psychosocial hazards</a:t>
            </a:r>
          </a:p>
        </p:txBody>
      </p:sp>
    </p:spTree>
    <p:extLst>
      <p:ext uri="{BB962C8B-B14F-4D97-AF65-F5344CB8AC3E}">
        <p14:creationId xmlns:p14="http://schemas.microsoft.com/office/powerpoint/2010/main" val="1579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Basic Approach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183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Lastly, information about industrial operations is needed to link hazardous materials, their use in production, and worker contact with them.</a:t>
            </a:r>
          </a:p>
          <a:p>
            <a:pPr lvl="1">
              <a:defRPr/>
            </a:pPr>
            <a:r>
              <a:rPr lang="en-US" dirty="0" smtClean="0"/>
              <a:t>Process Description</a:t>
            </a:r>
          </a:p>
          <a:p>
            <a:pPr lvl="2">
              <a:defRPr/>
            </a:pPr>
            <a:r>
              <a:rPr lang="en-US" dirty="0" smtClean="0"/>
              <a:t>quantity of amounts used</a:t>
            </a:r>
          </a:p>
          <a:p>
            <a:pPr lvl="2">
              <a:defRPr/>
            </a:pPr>
            <a:r>
              <a:rPr lang="en-US" dirty="0" smtClean="0"/>
              <a:t>how and where materials are used</a:t>
            </a:r>
          </a:p>
          <a:p>
            <a:pPr lvl="2">
              <a:defRPr/>
            </a:pPr>
            <a:r>
              <a:rPr lang="en-US" dirty="0" smtClean="0"/>
              <a:t>exposure potential</a:t>
            </a:r>
          </a:p>
          <a:p>
            <a:pPr lvl="3">
              <a:defRPr/>
            </a:pPr>
            <a:r>
              <a:rPr lang="en-US" dirty="0" smtClean="0"/>
              <a:t>when</a:t>
            </a:r>
          </a:p>
          <a:p>
            <a:pPr lvl="3">
              <a:defRPr/>
            </a:pPr>
            <a:r>
              <a:rPr lang="en-US" dirty="0" smtClean="0"/>
              <a:t>via what route</a:t>
            </a:r>
          </a:p>
          <a:p>
            <a:pPr lvl="3">
              <a:defRPr/>
            </a:pPr>
            <a:r>
              <a:rPr lang="en-US" dirty="0" smtClean="0"/>
              <a:t>for how long</a:t>
            </a:r>
          </a:p>
        </p:txBody>
      </p:sp>
    </p:spTree>
    <p:extLst>
      <p:ext uri="{BB962C8B-B14F-4D97-AF65-F5344CB8AC3E}">
        <p14:creationId xmlns:p14="http://schemas.microsoft.com/office/powerpoint/2010/main" val="20324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Process Flow Sheets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183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Although chemicals used in closed systems are not normally released into the atmosphere, exposures can arise from:</a:t>
            </a:r>
          </a:p>
          <a:p>
            <a:pPr lvl="1" eaLnBrk="1" hangingPunct="1">
              <a:defRPr/>
            </a:pPr>
            <a:r>
              <a:rPr lang="en-US" dirty="0" smtClean="0"/>
              <a:t>leaks</a:t>
            </a:r>
          </a:p>
          <a:p>
            <a:pPr lvl="1" eaLnBrk="1" hangingPunct="1">
              <a:defRPr/>
            </a:pPr>
            <a:r>
              <a:rPr lang="en-US" dirty="0" smtClean="0"/>
              <a:t>charging the system</a:t>
            </a:r>
          </a:p>
          <a:p>
            <a:pPr lvl="1" eaLnBrk="1" hangingPunct="1">
              <a:defRPr/>
            </a:pPr>
            <a:r>
              <a:rPr lang="en-US" dirty="0" smtClean="0"/>
              <a:t>intentional releases (e.g., sampling points)</a:t>
            </a:r>
          </a:p>
          <a:p>
            <a:pPr lvl="1" eaLnBrk="1" hangingPunct="1">
              <a:defRPr/>
            </a:pPr>
            <a:r>
              <a:rPr lang="en-US" dirty="0" smtClean="0"/>
              <a:t>recirculation of stack gases</a:t>
            </a:r>
          </a:p>
          <a:p>
            <a:pPr lvl="1" eaLnBrk="1" hangingPunct="1">
              <a:defRPr/>
            </a:pPr>
            <a:r>
              <a:rPr lang="en-US" dirty="0" smtClean="0"/>
              <a:t>accidental releases (e.g., equipment malfunction)</a:t>
            </a:r>
          </a:p>
          <a:p>
            <a:pPr lvl="1" eaLnBrk="1" hangingPunct="1">
              <a:defRPr/>
            </a:pPr>
            <a:r>
              <a:rPr lang="en-US" dirty="0" smtClean="0"/>
              <a:t>maintenance and repair activities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724400"/>
            <a:ext cx="299459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C680A97E1C40AF050045783C8667" ma:contentTypeVersion="0" ma:contentTypeDescription="Create a new document." ma:contentTypeScope="" ma:versionID="3812dd1121bf833e8deae658c465e2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56c988c67c08041d1f76481abc744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618CBA-1491-444A-A729-7FCB0D512D34}"/>
</file>

<file path=customXml/itemProps2.xml><?xml version="1.0" encoding="utf-8"?>
<ds:datastoreItem xmlns:ds="http://schemas.openxmlformats.org/officeDocument/2006/customXml" ds:itemID="{7FDB174F-6659-4C22-91AE-355A48875E4A}"/>
</file>

<file path=customXml/itemProps3.xml><?xml version="1.0" encoding="utf-8"?>
<ds:datastoreItem xmlns:ds="http://schemas.openxmlformats.org/officeDocument/2006/customXml" ds:itemID="{8838B38D-EE24-4120-887D-B9F8F42ED5BB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40280</TotalTime>
  <Words>1116</Words>
  <Application>Microsoft Office PowerPoint</Application>
  <PresentationFormat>On-screen Show (4:3)</PresentationFormat>
  <Paragraphs>231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Fundamentals of Industrial Hygiene 6th Edition  </vt:lpstr>
      <vt:lpstr>General Principles</vt:lpstr>
      <vt:lpstr>General Principles (cont.)</vt:lpstr>
      <vt:lpstr>Basic Approach to Hazard Recognition</vt:lpstr>
      <vt:lpstr>Basic Approach (cont.)</vt:lpstr>
      <vt:lpstr>Basic Approach (cont.)</vt:lpstr>
      <vt:lpstr>Basic Approach (cont.)</vt:lpstr>
      <vt:lpstr>Basic Approach (cont.)</vt:lpstr>
      <vt:lpstr>Process Flow Sheets</vt:lpstr>
      <vt:lpstr>Checklists</vt:lpstr>
      <vt:lpstr>Process Safety Management</vt:lpstr>
      <vt:lpstr>Field Surveys</vt:lpstr>
      <vt:lpstr>Monitoring and Sampling</vt:lpstr>
      <vt:lpstr>Monitoring</vt:lpstr>
      <vt:lpstr>Sampling</vt:lpstr>
      <vt:lpstr>Sampling (cont.)</vt:lpstr>
      <vt:lpstr>Sampling (cont.)</vt:lpstr>
      <vt:lpstr>Sampling (cont.)</vt:lpstr>
      <vt:lpstr>Sampling Accuracy and Precision</vt:lpstr>
      <vt:lpstr>Sampling Accuracy and Precision (cont.)</vt:lpstr>
      <vt:lpstr>Sampling Accuracy and Precision (cont.)</vt:lpstr>
      <vt:lpstr>Interpretation of Results</vt:lpstr>
      <vt:lpstr>Limitations of Standards</vt:lpstr>
    </vt:vector>
  </TitlesOfParts>
  <Company>John Wiley and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Wiley &amp; Sons</dc:title>
  <dc:creator>Nicole Spiegel</dc:creator>
  <cp:lastModifiedBy>Deborah Meyer</cp:lastModifiedBy>
  <cp:revision>474</cp:revision>
  <dcterms:created xsi:type="dcterms:W3CDTF">2004-12-09T15:05:43Z</dcterms:created>
  <dcterms:modified xsi:type="dcterms:W3CDTF">2016-05-16T14:20:56Z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0x010100A87CC680A97E1C40AF050045783C8667</vt:lpwstr>
  </property>
</Properties>
</file>