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19" r:id="rId1"/>
  </p:sldMasterIdLst>
  <p:notesMasterIdLst>
    <p:notesMasterId r:id="rId34"/>
  </p:notesMasterIdLst>
  <p:handoutMasterIdLst>
    <p:handoutMasterId r:id="rId35"/>
  </p:handoutMasterIdLst>
  <p:sldIdLst>
    <p:sldId id="338" r:id="rId2"/>
    <p:sldId id="354" r:id="rId3"/>
    <p:sldId id="355" r:id="rId4"/>
    <p:sldId id="358" r:id="rId5"/>
    <p:sldId id="356" r:id="rId6"/>
    <p:sldId id="359" r:id="rId7"/>
    <p:sldId id="360" r:id="rId8"/>
    <p:sldId id="361" r:id="rId9"/>
    <p:sldId id="362" r:id="rId10"/>
    <p:sldId id="363" r:id="rId11"/>
    <p:sldId id="364" r:id="rId12"/>
    <p:sldId id="367" r:id="rId13"/>
    <p:sldId id="365" r:id="rId14"/>
    <p:sldId id="368" r:id="rId15"/>
    <p:sldId id="382" r:id="rId16"/>
    <p:sldId id="366" r:id="rId17"/>
    <p:sldId id="369" r:id="rId18"/>
    <p:sldId id="370" r:id="rId19"/>
    <p:sldId id="383" r:id="rId20"/>
    <p:sldId id="371" r:id="rId21"/>
    <p:sldId id="385" r:id="rId22"/>
    <p:sldId id="384" r:id="rId23"/>
    <p:sldId id="372" r:id="rId24"/>
    <p:sldId id="373" r:id="rId25"/>
    <p:sldId id="386" r:id="rId26"/>
    <p:sldId id="380" r:id="rId27"/>
    <p:sldId id="381" r:id="rId28"/>
    <p:sldId id="378" r:id="rId29"/>
    <p:sldId id="379" r:id="rId30"/>
    <p:sldId id="377" r:id="rId31"/>
    <p:sldId id="376" r:id="rId32"/>
    <p:sldId id="37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400" b="1" kern="1200">
        <a:solidFill>
          <a:srgbClr val="475761"/>
        </a:solidFill>
        <a:latin typeface="Trump Mediaev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FEFE"/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580" autoAdjust="0"/>
  </p:normalViewPr>
  <p:slideViewPr>
    <p:cSldViewPr>
      <p:cViewPr varScale="1">
        <p:scale>
          <a:sx n="64" d="100"/>
          <a:sy n="64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itchFamily="-84" charset="0"/>
              </a:defRPr>
            </a:lvl1pPr>
          </a:lstStyle>
          <a:p>
            <a:pPr>
              <a:defRPr/>
            </a:pPr>
            <a:fld id="{96D71F47-9F20-4017-BA30-2195702F4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14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itchFamily="-84" charset="0"/>
              </a:defRPr>
            </a:lvl1pPr>
          </a:lstStyle>
          <a:p>
            <a:pPr>
              <a:defRPr/>
            </a:pPr>
            <a:fld id="{1D3EE111-A320-447A-A7BB-688CE2B68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282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56876612-6F52-4084-AC7D-39FAFB83E4AE}" type="slidenum">
              <a:rPr lang="en-US" altLang="en-US" smtClean="0"/>
              <a:pPr>
                <a:spcBef>
                  <a:spcPct val="0"/>
                </a:spcBef>
                <a:defRPr/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pPr>
              <a:defRPr/>
            </a:pPr>
            <a:fld id="{E47AAD5B-B2CA-4D8D-9594-FBD6A9A3F5AA}" type="slidenum">
              <a:rPr lang="en-US" altLang="en-US" sz="1200" b="0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5" tIns="45382" rIns="90765" bIns="45382"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pPr>
              <a:defRPr/>
            </a:pPr>
            <a:fld id="{14D78B1C-9C6F-49A8-8109-0393226C72C6}" type="slidenum">
              <a:rPr lang="en-US" altLang="en-US" sz="1200" b="0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5</a:t>
            </a:fld>
            <a:endParaRPr lang="en-US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pPr>
              <a:defRPr/>
            </a:pPr>
            <a:fld id="{592E4520-F320-4438-932A-CC1FC11BFC3B}" type="slidenum">
              <a:rPr lang="en-US" altLang="en-US" sz="1200" b="0" smtClean="0">
                <a:solidFill>
                  <a:schemeClr val="tx1"/>
                </a:solidFill>
                <a:latin typeface="Times" pitchFamily="-84" charset="0"/>
              </a:rPr>
              <a:pPr>
                <a:defRPr/>
              </a:pPr>
              <a:t>17</a:t>
            </a:fld>
            <a:endParaRPr lang="en-US" altLang="en-US" sz="1200" b="0" smtClean="0">
              <a:solidFill>
                <a:schemeClr val="tx1"/>
              </a:solidFill>
              <a:latin typeface="Times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pPr>
              <a:defRPr/>
            </a:pPr>
            <a:fld id="{5CAD5D7D-985F-4CE8-9E5F-7F20E1A20EFF}" type="slidenum">
              <a:rPr lang="en-US" altLang="en-US" sz="1200" b="0" smtClean="0">
                <a:solidFill>
                  <a:schemeClr val="tx1"/>
                </a:solidFill>
                <a:latin typeface="Times" pitchFamily="-84" charset="0"/>
              </a:rPr>
              <a:pPr>
                <a:defRPr/>
              </a:pPr>
              <a:t>26</a:t>
            </a:fld>
            <a:endParaRPr lang="en-US" altLang="en-US" sz="1200" b="0" smtClean="0">
              <a:solidFill>
                <a:schemeClr val="tx1"/>
              </a:solidFill>
              <a:latin typeface="Times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9172-BC71-4071-9CA6-A8F2A73CD687}" type="datetime4">
              <a:rPr lang="en-US"/>
              <a:pPr>
                <a:defRPr/>
              </a:pPr>
              <a:t>April 28,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857E-C803-4381-928A-FD04E7892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83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0251-B143-468F-95B5-4568BE44A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32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15AF-12ED-4128-9D1B-AB7FEA64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85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3D6C-8C48-4355-9047-A48F5A6BA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5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1F1E-8F0E-4EEA-9598-2AA7AC212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045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6650-9DDF-4A9C-9C4D-8333C32CA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0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3971-3DF6-4CBE-97AE-CAEDC201B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7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6B8F-F168-459E-B594-80F09A0DE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4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DC40-E6E6-4857-B25B-E77BF7E92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0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916B-7318-4CAA-AE45-10F367D22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9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627C-3E86-45EC-B3BB-3536B50F5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86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13E5A5-834B-4852-B254-08B5D15658DA}" type="datetime4">
              <a:rPr lang="en-US"/>
              <a:pPr>
                <a:defRPr/>
              </a:pPr>
              <a:t>April 28,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5FFA3E-56AE-4149-A872-5862E7876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2362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Fundamentals of Industrial Hygiene</a:t>
            </a:r>
            <a:br>
              <a:rPr lang="en-US" sz="4400" dirty="0" smtClean="0"/>
            </a:br>
            <a:r>
              <a:rPr lang="en-US" sz="4400" dirty="0" smtClean="0"/>
              <a:t>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2590800"/>
            <a:ext cx="8229600" cy="3048000"/>
          </a:xfrm>
        </p:spPr>
        <p:txBody>
          <a:bodyPr/>
          <a:lstStyle/>
          <a:p>
            <a:pPr marL="3175" indent="4763" algn="ctr" eaLnBrk="1" hangingPunct="1"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Chapter 23</a:t>
            </a:r>
            <a:r>
              <a:rPr lang="en-US" altLang="en-US" dirty="0" smtClean="0">
                <a:solidFill>
                  <a:srgbClr val="000000"/>
                </a:solidFill>
              </a:rPr>
              <a:t>:</a:t>
            </a:r>
          </a:p>
          <a:p>
            <a:pPr marL="3175" indent="4763" algn="ctr"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Personal Protective Equipment</a:t>
            </a:r>
            <a:endParaRPr lang="en-US" altLang="en-US" dirty="0" smtClean="0"/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r>
              <a:rPr lang="en-US" altLang="en-US" sz="1800" dirty="0" smtClean="0"/>
              <a:t>Compiled by David C. May, </a:t>
            </a:r>
          </a:p>
          <a:p>
            <a:pPr marL="3175" indent="4763" algn="ctr" eaLnBrk="1" hangingPunct="1">
              <a:buFontTx/>
              <a:buNone/>
            </a:pPr>
            <a:r>
              <a:rPr lang="en-US" altLang="en-US" sz="1800" dirty="0" smtClean="0"/>
              <a:t>Associate Professor, Safety and Occupational Health Applied Sciences</a:t>
            </a:r>
            <a:br>
              <a:rPr lang="en-US" altLang="en-US" sz="1800" dirty="0" smtClean="0"/>
            </a:br>
            <a:r>
              <a:rPr lang="en-US" altLang="en-US" sz="1800" dirty="0" smtClean="0"/>
              <a:t>Keene State College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 — Maintenance of PPE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en-US" altLang="en-US" smtClean="0"/>
              <a:t>Maintenance – see manufacturer’s recommendations</a:t>
            </a:r>
          </a:p>
          <a:p>
            <a:pPr>
              <a:spcAft>
                <a:spcPct val="50000"/>
              </a:spcAft>
            </a:pPr>
            <a:r>
              <a:rPr lang="en-US" altLang="en-US" smtClean="0"/>
              <a:t>Inspection – wear and damage</a:t>
            </a:r>
          </a:p>
          <a:p>
            <a:pPr>
              <a:spcAft>
                <a:spcPct val="50000"/>
              </a:spcAft>
            </a:pPr>
            <a:r>
              <a:rPr lang="en-US" altLang="en-US" smtClean="0"/>
              <a:t>Storage –  to assure effectiveness when needed</a:t>
            </a:r>
          </a:p>
          <a:p>
            <a:pPr>
              <a:spcAft>
                <a:spcPct val="50000"/>
              </a:spcAft>
            </a:pPr>
            <a:r>
              <a:rPr lang="en-US" altLang="en-US" smtClean="0"/>
              <a:t>Cleaning – to keep clean and sanitary (or alternatively use disposable PPE)</a:t>
            </a:r>
          </a:p>
          <a:p>
            <a:pPr>
              <a:spcAft>
                <a:spcPct val="50000"/>
              </a:spcAft>
            </a:pPr>
            <a:r>
              <a:rPr lang="en-US" altLang="en-US" smtClean="0"/>
              <a:t>Shelf life – often specified by manufacturer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7 — Employer Provided and Employee-Owned PPE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3733800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US" altLang="en-US" dirty="0" smtClean="0"/>
              <a:t>Normally employers are required to provide/pay for PPE although OSHA allows some exceptions (non-specialty  safety-toe footwear, etc.).</a:t>
            </a:r>
          </a:p>
          <a:p>
            <a:pPr>
              <a:spcAft>
                <a:spcPct val="100000"/>
              </a:spcAft>
            </a:pPr>
            <a:r>
              <a:rPr lang="en-US" altLang="en-US" dirty="0" smtClean="0"/>
              <a:t>Employers are also responsible </a:t>
            </a:r>
            <a:br>
              <a:rPr lang="en-US" altLang="en-US" dirty="0" smtClean="0"/>
            </a:br>
            <a:r>
              <a:rPr lang="en-US" altLang="en-US" dirty="0" smtClean="0"/>
              <a:t>for ensuring that </a:t>
            </a:r>
            <a:r>
              <a:rPr lang="en-US" altLang="en-US" i="1" dirty="0" smtClean="0"/>
              <a:t>employee-owned</a:t>
            </a:r>
            <a:r>
              <a:rPr lang="en-US" altLang="en-US" dirty="0" smtClean="0"/>
              <a:t>  </a:t>
            </a:r>
            <a:br>
              <a:rPr lang="en-US" altLang="en-US" dirty="0" smtClean="0"/>
            </a:br>
            <a:r>
              <a:rPr lang="en-US" altLang="en-US" dirty="0" smtClean="0"/>
              <a:t>PPE meets necessary protection </a:t>
            </a:r>
            <a:br>
              <a:rPr lang="en-US" altLang="en-US" dirty="0" smtClean="0"/>
            </a:br>
            <a:r>
              <a:rPr lang="en-US" altLang="en-US" dirty="0" smtClean="0"/>
              <a:t>and prohibit its use when it is </a:t>
            </a:r>
            <a:br>
              <a:rPr lang="en-US" altLang="en-US" dirty="0" smtClean="0"/>
            </a:br>
            <a:r>
              <a:rPr lang="en-US" altLang="en-US" dirty="0" smtClean="0"/>
              <a:t>defective or unsanitary.</a:t>
            </a:r>
          </a:p>
          <a:p>
            <a:pPr>
              <a:spcAft>
                <a:spcPct val="100000"/>
              </a:spcAft>
            </a:pPr>
            <a:endParaRPr lang="en-US" altLang="en-US" dirty="0" smtClean="0"/>
          </a:p>
          <a:p>
            <a:pPr>
              <a:spcAft>
                <a:spcPct val="100000"/>
              </a:spcAft>
              <a:buFont typeface="Arial" pitchFamily="34" charset="0"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3556" name="Picture 5" descr="osha sh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7185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8820" y="6290846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(Source: OSHA)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 </a:t>
            </a:r>
            <a:r>
              <a:rPr lang="en-US" altLang="en-US" dirty="0"/>
              <a:t>—</a:t>
            </a:r>
            <a:r>
              <a:rPr lang="en-US" dirty="0" smtClean="0"/>
              <a:t> Recordkeeping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Additional records should be maintained for:</a:t>
            </a:r>
          </a:p>
          <a:p>
            <a:pPr lvl="1"/>
            <a:r>
              <a:rPr lang="en-US" altLang="en-US" smtClean="0"/>
              <a:t> PPE selection and worker training program</a:t>
            </a:r>
          </a:p>
          <a:p>
            <a:pPr lvl="1"/>
            <a:r>
              <a:rPr lang="en-US" altLang="en-US" smtClean="0"/>
              <a:t>Written certification for the workplace PPE/hazard assessment (required by OSHA)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Voluntary </a:t>
            </a:r>
            <a:r>
              <a:rPr lang="en-US" dirty="0"/>
              <a:t>U</a:t>
            </a:r>
            <a:r>
              <a:rPr lang="en-US" dirty="0" smtClean="0"/>
              <a:t>se of PPE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Includes situations where workers choose to utilize PPE even though its use is not required by the hazard assessment.</a:t>
            </a:r>
          </a:p>
          <a:p>
            <a:pPr>
              <a:spcAft>
                <a:spcPct val="100000"/>
              </a:spcAft>
            </a:pPr>
            <a:r>
              <a:rPr lang="en-US" altLang="en-US" smtClean="0"/>
              <a:t>Employer maintains the responsibility that PPE is used correctly and does not pose additional hazards.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9 </a:t>
            </a:r>
            <a:r>
              <a:rPr lang="en-US" altLang="en-US" dirty="0"/>
              <a:t>—</a:t>
            </a:r>
            <a:r>
              <a:rPr lang="en-US" altLang="en-US" dirty="0" smtClean="0"/>
              <a:t> Program Evaluation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altLang="en-US" dirty="0" smtClean="0"/>
              <a:t>Annual evaluation based on: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dirty="0" smtClean="0"/>
              <a:t>experience and accidents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dirty="0" smtClean="0"/>
              <a:t>changes in work environment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dirty="0" smtClean="0"/>
              <a:t>changes in PPE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dirty="0" smtClean="0"/>
              <a:t>evaluation to assure PPE continues to provide necessary protection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dirty="0" smtClean="0"/>
              <a:t>complaints and feedback from users</a:t>
            </a:r>
          </a:p>
          <a:p>
            <a:pPr lvl="1">
              <a:spcAft>
                <a:spcPct val="100000"/>
              </a:spcAft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mtClean="0"/>
              <a:t>Specific Personal Protective Equipment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Eye and Face Protection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44713"/>
          </a:xfrm>
        </p:spPr>
        <p:txBody>
          <a:bodyPr/>
          <a:lstStyle/>
          <a:p>
            <a:r>
              <a:rPr lang="en-US" altLang="en-US" smtClean="0"/>
              <a:t>Impact-resistant eyewear for protection against flying objects (chips and particles)</a:t>
            </a:r>
          </a:p>
          <a:p>
            <a:pPr lvl="1"/>
            <a:r>
              <a:rPr lang="en-US" altLang="en-US" sz="1800" smtClean="0"/>
              <a:t>marked with a plus sign (e.g., Z 87+ or Z 87-2+, if prescription)</a:t>
            </a:r>
          </a:p>
          <a:p>
            <a:pPr lvl="1"/>
            <a:r>
              <a:rPr lang="en-US" altLang="en-US" sz="1800" smtClean="0"/>
              <a:t>integral lateral protection (side shields)</a:t>
            </a:r>
          </a:p>
          <a:p>
            <a:pPr lvl="1">
              <a:buFont typeface="Arial" pitchFamily="34" charset="0"/>
              <a:buNone/>
            </a:pPr>
            <a:endParaRPr lang="en-US" altLang="en-US" sz="2400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422775" y="3744913"/>
            <a:ext cx="4233863" cy="2838450"/>
            <a:chOff x="4422648" y="3744531"/>
            <a:chExt cx="4233672" cy="2839149"/>
          </a:xfrm>
        </p:grpSpPr>
        <p:pic>
          <p:nvPicPr>
            <p:cNvPr id="28678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48" y="3744531"/>
              <a:ext cx="4233672" cy="2839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7086353" y="4648040"/>
              <a:ext cx="533376" cy="53353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33400" y="5957888"/>
            <a:ext cx="3657600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en-US" sz="1800" b="0">
                <a:solidFill>
                  <a:schemeClr val="tx1"/>
                </a:solidFill>
                <a:latin typeface="Arial" pitchFamily="34" charset="0"/>
              </a:rPr>
              <a:t>Reference: ANSI Z87.1</a:t>
            </a:r>
            <a:r>
              <a:rPr lang="en-US" altLang="en-US" sz="3600" b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Eye and Face </a:t>
            </a:r>
            <a:r>
              <a:rPr lang="en-US" altLang="en-US" dirty="0"/>
              <a:t>—</a:t>
            </a:r>
            <a:r>
              <a:rPr lang="en-US" altLang="en-US" dirty="0" smtClean="0"/>
              <a:t> Dust and Chemicals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657600"/>
          </a:xfrm>
        </p:spPr>
        <p:txBody>
          <a:bodyPr/>
          <a:lstStyle/>
          <a:p>
            <a:r>
              <a:rPr lang="en-US" altLang="en-US" smtClean="0"/>
              <a:t>Designed to give additional protection from dust or droplets typically utilizing a seal against the face</a:t>
            </a:r>
          </a:p>
          <a:p>
            <a:r>
              <a:rPr lang="en-US" altLang="en-US" smtClean="0"/>
              <a:t>Chemical face shield worn over spectacles</a:t>
            </a:r>
          </a:p>
          <a:p>
            <a:r>
              <a:rPr lang="en-US" altLang="en-US" smtClean="0"/>
              <a:t>Chemical goggles; marked as </a:t>
            </a:r>
            <a:endParaRPr lang="en-US" altLang="en-US" sz="2000" smtClean="0"/>
          </a:p>
          <a:p>
            <a:pPr lvl="1"/>
            <a:r>
              <a:rPr lang="en-US" altLang="en-US" sz="1800" smtClean="0"/>
              <a:t>Splash and droplet protection (D3)</a:t>
            </a:r>
          </a:p>
          <a:p>
            <a:pPr lvl="1"/>
            <a:r>
              <a:rPr lang="en-US" altLang="en-US" sz="1800" smtClean="0"/>
              <a:t>Dust (D4)</a:t>
            </a:r>
          </a:p>
          <a:p>
            <a:pPr lvl="1"/>
            <a:r>
              <a:rPr lang="en-US" altLang="en-US" sz="1800" smtClean="0"/>
              <a:t>Fine dust (D5)</a:t>
            </a:r>
          </a:p>
          <a:p>
            <a:r>
              <a:rPr lang="en-US" altLang="en-US" smtClean="0"/>
              <a:t>Chemical face shield worn over goggles</a:t>
            </a:r>
          </a:p>
          <a:p>
            <a:r>
              <a:rPr lang="en-US" altLang="en-US" smtClean="0"/>
              <a:t>Full-face respirator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479925"/>
            <a:ext cx="29337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724400" y="6200775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r>
              <a:rPr lang="en-US" altLang="en-US" sz="1200" b="0"/>
              <a:t>Courtesy MSA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dirty="0" smtClean="0"/>
              <a:t>Eye and Face — Optical Radiation Hazards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00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 smtClean="0"/>
              <a:t>Protect against infrared, ultraviolet and visible light</a:t>
            </a:r>
          </a:p>
          <a:p>
            <a:pPr>
              <a:spcAft>
                <a:spcPts val="600"/>
              </a:spcAft>
            </a:pPr>
            <a:r>
              <a:rPr lang="en-US" altLang="en-US" dirty="0" smtClean="0"/>
              <a:t>Include direct or reflected light</a:t>
            </a:r>
          </a:p>
          <a:p>
            <a:pPr>
              <a:spcAft>
                <a:spcPts val="600"/>
              </a:spcAft>
            </a:pPr>
            <a:r>
              <a:rPr lang="en-US" altLang="en-US" dirty="0" smtClean="0"/>
              <a:t>Marked “W” for welding, “R” for infrared, “U” for ultraviolet and “L” for visible light and glare</a:t>
            </a:r>
          </a:p>
          <a:p>
            <a:pPr>
              <a:spcAft>
                <a:spcPts val="600"/>
              </a:spcAft>
            </a:pPr>
            <a:r>
              <a:rPr lang="en-US" altLang="en-US" dirty="0" smtClean="0"/>
              <a:t>Shade numbers indicate the optical density</a:t>
            </a:r>
          </a:p>
          <a:p>
            <a:pPr>
              <a:spcAft>
                <a:spcPts val="600"/>
              </a:spcAft>
            </a:pPr>
            <a:endParaRPr lang="en-US" altLang="en-US" dirty="0" smtClean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886200"/>
            <a:ext cx="19431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1627" y="6290846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(Source: NIOSH)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Head Protection </a:t>
            </a:r>
            <a:r>
              <a:rPr lang="en-US" altLang="en-US" dirty="0"/>
              <a:t>—</a:t>
            </a:r>
            <a:r>
              <a:rPr lang="en-US" altLang="en-US" dirty="0" smtClean="0"/>
              <a:t> Type and Class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ANSI Z89.1</a:t>
            </a:r>
          </a:p>
          <a:p>
            <a:pPr lvl="1"/>
            <a:r>
              <a:rPr lang="en-US" altLang="en-US" smtClean="0"/>
              <a:t>Type I – Impact or penetration protection from above</a:t>
            </a:r>
          </a:p>
          <a:p>
            <a:pPr lvl="1"/>
            <a:r>
              <a:rPr lang="en-US" altLang="en-US" smtClean="0"/>
              <a:t>Type II Additional protection from side, front, rear or off-center</a:t>
            </a:r>
          </a:p>
          <a:p>
            <a:pPr lvl="1"/>
            <a:r>
              <a:rPr lang="en-US" altLang="en-US" smtClean="0"/>
              <a:t>Class C (conductive but no electrical protection)</a:t>
            </a:r>
          </a:p>
          <a:p>
            <a:pPr lvl="1"/>
            <a:r>
              <a:rPr lang="en-US" altLang="en-US" smtClean="0"/>
              <a:t>Class G – tested to 2,200 V</a:t>
            </a:r>
          </a:p>
          <a:p>
            <a:pPr lvl="1"/>
            <a:r>
              <a:rPr lang="en-US" altLang="en-US" smtClean="0"/>
              <a:t>Class E – tested to 20,000 V</a:t>
            </a:r>
          </a:p>
          <a:p>
            <a:pPr lvl="2"/>
            <a:endParaRPr lang="en-US" altLang="en-US" sz="1600" smtClean="0"/>
          </a:p>
        </p:txBody>
      </p:sp>
      <p:pic>
        <p:nvPicPr>
          <p:cNvPr id="31748" name="Picture 4" descr="MSA type 1, class 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223000" y="5308600"/>
            <a:ext cx="1890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0" dirty="0">
                <a:solidFill>
                  <a:schemeClr val="tx1"/>
                </a:solidFill>
                <a:latin typeface="Arial" pitchFamily="34" charset="0"/>
              </a:rPr>
              <a:t>Type 1, Class E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altLang="en-US" sz="1600" b="0" dirty="0">
                <a:solidFill>
                  <a:schemeClr val="tx1"/>
                </a:solidFill>
                <a:latin typeface="Arial" pitchFamily="34" charset="0"/>
              </a:rPr>
              <a:t>Courtesy MSA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9525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Hierarchy of Controls</a:t>
            </a: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1447800" y="1700213"/>
          <a:ext cx="5867400" cy="4343434"/>
        </p:xfrm>
        <a:graphic>
          <a:graphicData uri="http://schemas.openxmlformats.org/drawingml/2006/table">
            <a:tbl>
              <a:tblPr/>
              <a:tblGrid>
                <a:gridCol w="2007196"/>
                <a:gridCol w="3860204"/>
              </a:tblGrid>
              <a:tr h="1303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Effective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Engineering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03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Administrative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737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Least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Effective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Personal Protective Equipment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14352" name="AutoShape 23"/>
          <p:cNvSpPr>
            <a:spLocks noChangeArrowheads="1"/>
          </p:cNvSpPr>
          <p:nvPr/>
        </p:nvSpPr>
        <p:spPr bwMode="auto">
          <a:xfrm>
            <a:off x="2057400" y="2971800"/>
            <a:ext cx="685800" cy="16002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Head Protection </a:t>
            </a:r>
            <a:r>
              <a:rPr lang="en-US" altLang="en-US" dirty="0"/>
              <a:t>—</a:t>
            </a:r>
            <a:r>
              <a:rPr lang="en-US" altLang="en-US" dirty="0" smtClean="0"/>
              <a:t> Optional Features</a:t>
            </a:r>
          </a:p>
        </p:txBody>
      </p:sp>
      <p:sp>
        <p:nvSpPr>
          <p:cNvPr id="32771" name="Rectangle 6"/>
          <p:cNvSpPr>
            <a:spLocks noGrp="1"/>
          </p:cNvSpPr>
          <p:nvPr>
            <p:ph type="body" idx="4294967295"/>
          </p:nvPr>
        </p:nvSpPr>
        <p:spPr>
          <a:xfrm>
            <a:off x="381000" y="1600200"/>
            <a:ext cx="8229600" cy="3124200"/>
          </a:xfrm>
        </p:spPr>
        <p:txBody>
          <a:bodyPr/>
          <a:lstStyle/>
          <a:p>
            <a:r>
              <a:rPr lang="en-US" altLang="en-US" smtClean="0"/>
              <a:t>Reverse donning—must be designed for that feature—see manufacturer's literature</a:t>
            </a:r>
          </a:p>
          <a:p>
            <a:r>
              <a:rPr lang="en-US" altLang="en-US" smtClean="0"/>
              <a:t>High visibility choice</a:t>
            </a:r>
          </a:p>
          <a:p>
            <a:r>
              <a:rPr lang="en-US" altLang="en-US" smtClean="0"/>
              <a:t>Option for mounting for additional PPE: face shield, ear muffs, goggles, head-lamps, etc.</a:t>
            </a:r>
          </a:p>
        </p:txBody>
      </p:sp>
      <p:pic>
        <p:nvPicPr>
          <p:cNvPr id="3277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700" y="3905250"/>
            <a:ext cx="3429000" cy="2571750"/>
          </a:xfrm>
        </p:spPr>
      </p:pic>
      <p:sp>
        <p:nvSpPr>
          <p:cNvPr id="4" name="TextBox 3"/>
          <p:cNvSpPr txBox="1"/>
          <p:nvPr/>
        </p:nvSpPr>
        <p:spPr>
          <a:xfrm>
            <a:off x="5867400" y="6018213"/>
            <a:ext cx="2895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Head protection with ear muffs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Head Protection Use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mtClean="0"/>
              <a:t>Fitting </a:t>
            </a:r>
          </a:p>
          <a:p>
            <a:pPr>
              <a:spcAft>
                <a:spcPts val="600"/>
              </a:spcAft>
            </a:pPr>
            <a:r>
              <a:rPr lang="en-US" altLang="en-US" smtClean="0"/>
              <a:t>Replace if damaged, cracked, chalked from UV (sun) exposure </a:t>
            </a:r>
          </a:p>
          <a:p>
            <a:pPr>
              <a:spcAft>
                <a:spcPts val="600"/>
              </a:spcAft>
            </a:pPr>
            <a:r>
              <a:rPr lang="en-US" altLang="en-US" smtClean="0"/>
              <a:t>Decals, painting—see manufacturer recommendations</a:t>
            </a:r>
          </a:p>
          <a:p>
            <a:pPr>
              <a:spcAft>
                <a:spcPts val="600"/>
              </a:spcAft>
            </a:pPr>
            <a:r>
              <a:rPr lang="en-US" altLang="en-US" smtClean="0"/>
              <a:t>Service life of head protection—see manufacturer recommendations</a:t>
            </a:r>
          </a:p>
          <a:p>
            <a:pPr>
              <a:spcAft>
                <a:spcPct val="100000"/>
              </a:spcAft>
            </a:pPr>
            <a:endParaRPr lang="en-US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Foot Protection </a:t>
            </a:r>
            <a:r>
              <a:rPr lang="en-US" altLang="en-US" dirty="0"/>
              <a:t>—</a:t>
            </a:r>
            <a:r>
              <a:rPr lang="en-US" altLang="en-US" dirty="0" smtClean="0"/>
              <a:t> Electrical Hazards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Electrical shock resistant shoes—tested to14,000 V (dry conditions)</a:t>
            </a:r>
          </a:p>
          <a:p>
            <a:r>
              <a:rPr lang="en-US" altLang="en-US" smtClean="0"/>
              <a:t>Static dissipative—some electrical shock protection</a:t>
            </a:r>
          </a:p>
          <a:p>
            <a:r>
              <a:rPr lang="en-US" altLang="en-US" smtClean="0"/>
              <a:t>Conductive footwear—minimize the build-up of electrical charge</a:t>
            </a:r>
          </a:p>
          <a:p>
            <a:pPr lvl="1"/>
            <a:r>
              <a:rPr lang="en-US" altLang="en-US" smtClean="0"/>
              <a:t>See ASTM F1116, F1117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Foot Protection — Design Options</a:t>
            </a:r>
          </a:p>
        </p:txBody>
      </p:sp>
      <p:sp>
        <p:nvSpPr>
          <p:cNvPr id="3584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ASTM F-2412, F2413</a:t>
            </a:r>
          </a:p>
          <a:p>
            <a:pPr lvl="1"/>
            <a:r>
              <a:rPr lang="en-US" altLang="en-US" smtClean="0"/>
              <a:t>Impact and compression resistant (toe caps) for falling or rolling objects.</a:t>
            </a:r>
          </a:p>
          <a:p>
            <a:pPr lvl="1"/>
            <a:r>
              <a:rPr lang="en-US" altLang="en-US" smtClean="0"/>
              <a:t>Protection against objects piercing the sole</a:t>
            </a:r>
          </a:p>
          <a:p>
            <a:r>
              <a:rPr lang="en-US" altLang="en-US" smtClean="0"/>
              <a:t>Chain saw cutting resistance	</a:t>
            </a:r>
          </a:p>
          <a:p>
            <a:pPr lvl="1"/>
            <a:r>
              <a:rPr lang="en-US" altLang="en-US" smtClean="0"/>
              <a:t>ASTM F1458, F1818</a:t>
            </a:r>
          </a:p>
          <a:p>
            <a:r>
              <a:rPr lang="en-US" altLang="en-US" smtClean="0"/>
              <a:t>Metatarsal protection</a:t>
            </a:r>
          </a:p>
          <a:p>
            <a:r>
              <a:rPr lang="en-US" altLang="en-US" smtClean="0"/>
              <a:t>Slip resistance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Hand Protection</a:t>
            </a:r>
          </a:p>
        </p:txBody>
      </p:sp>
      <p:sp>
        <p:nvSpPr>
          <p:cNvPr id="36867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763000" cy="4876800"/>
          </a:xfrm>
        </p:spPr>
        <p:txBody>
          <a:bodyPr/>
          <a:lstStyle/>
          <a:p>
            <a:r>
              <a:rPr lang="en-US" altLang="en-US" smtClean="0"/>
              <a:t>Hazards that potentially can be reduced by gloves/PPE</a:t>
            </a:r>
          </a:p>
          <a:p>
            <a:pPr lvl="1"/>
            <a:r>
              <a:rPr lang="en-US" altLang="en-US" smtClean="0"/>
              <a:t>abrasion</a:t>
            </a:r>
          </a:p>
          <a:p>
            <a:pPr lvl="1"/>
            <a:r>
              <a:rPr lang="en-US" altLang="en-US" smtClean="0"/>
              <a:t>temperature extremes</a:t>
            </a:r>
          </a:p>
          <a:p>
            <a:pPr lvl="1"/>
            <a:r>
              <a:rPr lang="en-US" altLang="en-US" smtClean="0"/>
              <a:t>puncture/cuts</a:t>
            </a:r>
          </a:p>
          <a:p>
            <a:pPr lvl="1"/>
            <a:r>
              <a:rPr lang="en-US" altLang="en-US" smtClean="0"/>
              <a:t>biological (infectious)</a:t>
            </a:r>
          </a:p>
          <a:p>
            <a:pPr lvl="1"/>
            <a:r>
              <a:rPr lang="en-US" altLang="en-US" smtClean="0"/>
              <a:t>electrical </a:t>
            </a:r>
          </a:p>
          <a:p>
            <a:pPr lvl="1"/>
            <a:r>
              <a:rPr lang="en-US" altLang="en-US" smtClean="0"/>
              <a:t>radiation</a:t>
            </a:r>
          </a:p>
          <a:p>
            <a:pPr lvl="1"/>
            <a:r>
              <a:rPr lang="en-US" altLang="en-US" smtClean="0"/>
              <a:t>vibration</a:t>
            </a:r>
          </a:p>
          <a:p>
            <a:pPr lvl="1"/>
            <a:r>
              <a:rPr lang="en-US" altLang="en-US" smtClean="0"/>
              <a:t>low visibility (where high reflectivity is needed)</a:t>
            </a:r>
          </a:p>
          <a:p>
            <a:pPr lvl="1"/>
            <a:r>
              <a:rPr lang="en-US" altLang="en-US" smtClean="0"/>
              <a:t>chemical</a:t>
            </a:r>
          </a:p>
          <a:p>
            <a:pPr lvl="1">
              <a:buFont typeface="Arial" pitchFamily="34" charset="0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Hand Protection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When choosing hand protection, consider:</a:t>
            </a:r>
          </a:p>
          <a:p>
            <a:pPr lvl="1">
              <a:lnSpc>
                <a:spcPct val="120000"/>
              </a:lnSpc>
              <a:spcAft>
                <a:spcPct val="20000"/>
              </a:spcAft>
            </a:pPr>
            <a:r>
              <a:rPr lang="en-US" altLang="en-US" smtClean="0"/>
              <a:t>Size/fit</a:t>
            </a:r>
          </a:p>
          <a:p>
            <a:pPr lvl="1">
              <a:lnSpc>
                <a:spcPct val="120000"/>
              </a:lnSpc>
              <a:spcAft>
                <a:spcPct val="20000"/>
              </a:spcAft>
            </a:pPr>
            <a:r>
              <a:rPr lang="en-US" altLang="en-US" smtClean="0"/>
              <a:t>Potential for glove material to be caught in machinery</a:t>
            </a:r>
          </a:p>
          <a:p>
            <a:pPr lvl="1">
              <a:lnSpc>
                <a:spcPct val="120000"/>
              </a:lnSpc>
              <a:spcAft>
                <a:spcPct val="20000"/>
              </a:spcAft>
            </a:pPr>
            <a:r>
              <a:rPr lang="en-US" altLang="en-US" smtClean="0"/>
              <a:t>Loss of dexterity and tactile feedback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 smtClean="0"/>
              <a:t>Sensitization (e.g., latex) and dermatitis (from certain chemical accelerators used in rubber glove manufacture)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 smtClean="0"/>
              <a:t>Internal contamination resulting in occlusion of chemical against the skin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 smtClean="0"/>
              <a:t>Need to frequently assure protection integrity of the material (e.g., electrical gloves and sleeves)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smtClean="0"/>
          </a:p>
          <a:p>
            <a:pPr lvl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Chemical-Protection Clothing/PPE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91000"/>
          </a:xfrm>
        </p:spPr>
        <p:txBody>
          <a:bodyPr/>
          <a:lstStyle/>
          <a:p>
            <a:r>
              <a:rPr lang="en-US" altLang="en-US" dirty="0" smtClean="0"/>
              <a:t>Hazards of chemical contact potentially include:</a:t>
            </a:r>
          </a:p>
          <a:p>
            <a:pPr lvl="1"/>
            <a:r>
              <a:rPr lang="en-US" altLang="en-US" dirty="0" smtClean="0"/>
              <a:t>significant absorption hazard leading to systemic effects</a:t>
            </a:r>
          </a:p>
          <a:p>
            <a:pPr lvl="2"/>
            <a:r>
              <a:rPr lang="en-US" altLang="en-US" dirty="0" smtClean="0"/>
              <a:t>“skin” notation in ACGIH TLVs or OSHA PELs indicates dermal absorption warning</a:t>
            </a:r>
          </a:p>
          <a:p>
            <a:pPr lvl="1"/>
            <a:r>
              <a:rPr lang="en-US" altLang="en-US" dirty="0" smtClean="0"/>
              <a:t>tissue destruction (local effects)</a:t>
            </a:r>
          </a:p>
          <a:p>
            <a:pPr lvl="2"/>
            <a:r>
              <a:rPr lang="en-US" altLang="en-US" dirty="0" smtClean="0"/>
              <a:t>necrosis of tissue, e.g.,  corrosives, caustics</a:t>
            </a:r>
          </a:p>
          <a:p>
            <a:pPr lvl="1"/>
            <a:r>
              <a:rPr lang="en-US" altLang="en-US" dirty="0" smtClean="0"/>
              <a:t>dermal sensitivity (allergic dermatitis)</a:t>
            </a:r>
          </a:p>
          <a:p>
            <a:pPr lvl="2"/>
            <a:r>
              <a:rPr lang="en-US" altLang="en-US" dirty="0" smtClean="0"/>
              <a:t>includes chemicals with D-SEN </a:t>
            </a:r>
          </a:p>
          <a:p>
            <a:pPr lvl="2">
              <a:buFont typeface="Arial" pitchFamily="34" charset="0"/>
              <a:buNone/>
            </a:pPr>
            <a:r>
              <a:rPr lang="en-US" altLang="en-US" dirty="0" smtClean="0"/>
              <a:t>   notation in ACGIH TLVs </a:t>
            </a:r>
          </a:p>
          <a:p>
            <a:pPr lvl="2">
              <a:buFont typeface="Arial" pitchFamily="34" charset="0"/>
              <a:buNone/>
            </a:pPr>
            <a:endParaRPr lang="en-US" altLang="en-US" dirty="0" smtClean="0"/>
          </a:p>
          <a:p>
            <a:pPr lvl="2"/>
            <a:endParaRPr lang="en-US" altLang="en-US" dirty="0" smtClean="0"/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9813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276600" y="6154738"/>
            <a:ext cx="224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r>
              <a:rPr lang="en-US" altLang="en-US" sz="1600" b="0" dirty="0">
                <a:solidFill>
                  <a:schemeClr val="tx1"/>
                </a:solidFill>
                <a:latin typeface="Arial" pitchFamily="34" charset="0"/>
              </a:rPr>
              <a:t>Cement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itchFamily="34" charset="0"/>
              </a:rPr>
              <a:t>dermatitis</a:t>
            </a:r>
          </a:p>
          <a:p>
            <a:r>
              <a:rPr lang="en-US" altLang="en-US" sz="1600" b="0" dirty="0" smtClean="0">
                <a:solidFill>
                  <a:schemeClr val="tx1"/>
                </a:solidFill>
                <a:latin typeface="Arial" pitchFamily="34" charset="0"/>
              </a:rPr>
              <a:t>(Source: NIOSH)</a:t>
            </a:r>
            <a:endParaRPr lang="en-US" altLang="en-US" sz="1600" b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Chemical-Protection Clothing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Decisions on type of protective clothing and the choice of material from which it is made depend on:</a:t>
            </a:r>
          </a:p>
          <a:p>
            <a:pPr lvl="1">
              <a:defRPr/>
            </a:pPr>
            <a:r>
              <a:rPr lang="en-US" altLang="en-US" dirty="0" smtClean="0"/>
              <a:t>job task requirements</a:t>
            </a:r>
          </a:p>
          <a:p>
            <a:pPr lvl="1">
              <a:defRPr/>
            </a:pPr>
            <a:r>
              <a:rPr lang="en-US" altLang="en-US" dirty="0" smtClean="0"/>
              <a:t>chemicals involved</a:t>
            </a:r>
          </a:p>
          <a:p>
            <a:pPr lvl="1">
              <a:defRPr/>
            </a:pPr>
            <a:r>
              <a:rPr lang="en-US" altLang="en-US" dirty="0" smtClean="0"/>
              <a:t>integration of other PPE</a:t>
            </a:r>
          </a:p>
          <a:p>
            <a:pPr lvl="1">
              <a:defRPr/>
            </a:pPr>
            <a:r>
              <a:rPr lang="en-US" altLang="en-US" dirty="0" smtClean="0"/>
              <a:t>potential to create additional hazards (ergonomic, heat stress)</a:t>
            </a:r>
          </a:p>
          <a:p>
            <a:pPr marL="0" indent="0">
              <a:defRPr/>
            </a:pPr>
            <a:endParaRPr lang="en-US" altLang="en-US" dirty="0" smtClean="0"/>
          </a:p>
          <a:p>
            <a:pPr marL="0" indent="0">
              <a:defRPr/>
            </a:pPr>
            <a:endParaRPr lang="en-US" altLang="en-US" dirty="0" smtClean="0"/>
          </a:p>
          <a:p>
            <a:pPr marL="0" indent="0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Chemical-Protection </a:t>
            </a:r>
            <a:r>
              <a:rPr lang="en-US" altLang="en-US" dirty="0" smtClean="0"/>
              <a:t>Clothing (cont.)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295400" y="152400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endParaRPr lang="en-US" altLang="en-US" sz="2400" b="0"/>
          </a:p>
        </p:txBody>
      </p:sp>
      <p:sp>
        <p:nvSpPr>
          <p:cNvPr id="4096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194675" cy="5310188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Effectiveness:</a:t>
            </a:r>
          </a:p>
          <a:p>
            <a:pPr lvl="1">
              <a:defRPr/>
            </a:pPr>
            <a:r>
              <a:rPr lang="en-US" altLang="en-US" dirty="0" smtClean="0"/>
              <a:t>No single material/fabric offers protection against all chemicals nor </a:t>
            </a:r>
            <a:r>
              <a:rPr lang="en-US" altLang="en-US" i="1" dirty="0" smtClean="0"/>
              <a:t>unlimited</a:t>
            </a:r>
            <a:r>
              <a:rPr lang="en-US" altLang="en-US" dirty="0" smtClean="0"/>
              <a:t> protection against any specific chemical</a:t>
            </a:r>
          </a:p>
          <a:p>
            <a:pPr>
              <a:defRPr/>
            </a:pPr>
            <a:r>
              <a:rPr lang="en-US" altLang="en-US" dirty="0" smtClean="0"/>
              <a:t>Concerns:</a:t>
            </a:r>
          </a:p>
          <a:p>
            <a:pPr lvl="1">
              <a:defRPr/>
            </a:pPr>
            <a:r>
              <a:rPr lang="en-US" altLang="en-US" i="1" dirty="0" smtClean="0"/>
              <a:t>penetration</a:t>
            </a:r>
            <a:r>
              <a:rPr lang="en-US" altLang="en-US" dirty="0" smtClean="0"/>
              <a:t> of chemicals through clothing or ensemble mechanics such as through seams, zippers, stitching, etc.</a:t>
            </a:r>
          </a:p>
          <a:p>
            <a:pPr lvl="1">
              <a:defRPr/>
            </a:pPr>
            <a:r>
              <a:rPr lang="en-US" altLang="en-US" i="1" dirty="0" smtClean="0"/>
              <a:t>degradation</a:t>
            </a:r>
            <a:r>
              <a:rPr lang="en-US" altLang="en-US" dirty="0" smtClean="0"/>
              <a:t>—damage caused by chemical on the fabric</a:t>
            </a:r>
          </a:p>
          <a:p>
            <a:pPr lvl="1">
              <a:defRPr/>
            </a:pPr>
            <a:r>
              <a:rPr lang="en-US" altLang="en-US" i="1" dirty="0" smtClean="0"/>
              <a:t>permeation</a:t>
            </a:r>
            <a:r>
              <a:rPr lang="en-US" altLang="en-US" dirty="0" smtClean="0"/>
              <a:t> of chemicals through fabric at molecular level</a:t>
            </a:r>
          </a:p>
          <a:p>
            <a:pPr marL="0" indent="0">
              <a:defRPr/>
            </a:pPr>
            <a:endParaRPr lang="en-US" altLang="en-US" dirty="0" smtClean="0"/>
          </a:p>
          <a:p>
            <a:pPr marL="0" indent="0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Chemical-Protection Clothing (cont.)</a:t>
            </a:r>
            <a:endParaRPr lang="en-US" altLang="en-US" dirty="0" smtClean="0"/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295400" y="152400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742950" indent="-28575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endParaRPr lang="en-US" altLang="en-US" sz="2400" b="0"/>
          </a:p>
        </p:txBody>
      </p:sp>
      <p:sp>
        <p:nvSpPr>
          <p:cNvPr id="41988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8721725" cy="5310188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altLang="en-US" dirty="0" smtClean="0"/>
              <a:t>Penetration of chemicals</a:t>
            </a:r>
          </a:p>
          <a:p>
            <a:pPr lvl="1">
              <a:spcAft>
                <a:spcPct val="25000"/>
              </a:spcAft>
            </a:pPr>
            <a:r>
              <a:rPr lang="en-US" altLang="en-US" dirty="0" smtClean="0"/>
              <a:t>fabric </a:t>
            </a:r>
            <a:r>
              <a:rPr lang="en-US" altLang="en-US" dirty="0" smtClean="0"/>
              <a:t>seams provide varying amounts of protection depending on type of connection (stitched, cemented, heat sealed, etc.)</a:t>
            </a:r>
          </a:p>
          <a:p>
            <a:pPr>
              <a:spcAft>
                <a:spcPct val="25000"/>
              </a:spcAft>
            </a:pPr>
            <a:r>
              <a:rPr lang="en-US" altLang="en-US" dirty="0" smtClean="0"/>
              <a:t>Tape</a:t>
            </a:r>
            <a:endParaRPr lang="en-US" altLang="en-US" dirty="0" smtClean="0"/>
          </a:p>
          <a:p>
            <a:pPr lvl="1">
              <a:spcAft>
                <a:spcPct val="25000"/>
              </a:spcAft>
            </a:pPr>
            <a:r>
              <a:rPr lang="en-US" altLang="en-US" dirty="0" smtClean="0"/>
              <a:t>keeps </a:t>
            </a:r>
            <a:r>
              <a:rPr lang="en-US" altLang="en-US" dirty="0" smtClean="0"/>
              <a:t>seams or ensemble components in proper alignment</a:t>
            </a:r>
          </a:p>
          <a:p>
            <a:pPr lvl="1">
              <a:spcAft>
                <a:spcPct val="25000"/>
              </a:spcAft>
            </a:pPr>
            <a:r>
              <a:rPr lang="en-US" altLang="en-US" dirty="0" smtClean="0"/>
              <a:t>some </a:t>
            </a:r>
            <a:r>
              <a:rPr lang="en-US" altLang="en-US" dirty="0" smtClean="0"/>
              <a:t>chemical-resistant tapes have been tested</a:t>
            </a:r>
          </a:p>
          <a:p>
            <a:pPr lvl="1">
              <a:spcAft>
                <a:spcPct val="25000"/>
              </a:spcAft>
            </a:pPr>
            <a:r>
              <a:rPr lang="en-US" altLang="en-US" dirty="0" smtClean="0"/>
              <a:t>not </a:t>
            </a:r>
            <a:r>
              <a:rPr lang="en-US" altLang="en-US" dirty="0" smtClean="0"/>
              <a:t>appropriate for rip repairs on material/fabric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Personal Protective Equipment Program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r>
              <a:rPr lang="en-US" altLang="en-US" smtClean="0"/>
              <a:t>To ensure that employees have appropriate PPE for each job task with hazards to mitigate risk</a:t>
            </a:r>
          </a:p>
          <a:p>
            <a:r>
              <a:rPr lang="en-US" altLang="en-US" smtClean="0"/>
              <a:t>Complexity of program varies with types of hazards and size of the organization</a:t>
            </a:r>
          </a:p>
          <a:p>
            <a:r>
              <a:rPr lang="en-US" altLang="en-US" smtClean="0"/>
              <a:t>Programs typically include the following nine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Chemical-Protection Clothing (cont.)</a:t>
            </a:r>
            <a:endParaRPr lang="en-US" altLang="en-US" dirty="0" smtClean="0"/>
          </a:p>
        </p:txBody>
      </p:sp>
      <p:pic>
        <p:nvPicPr>
          <p:cNvPr id="41987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54688" y="3429000"/>
            <a:ext cx="3051175" cy="28559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/>
            </a:solidFill>
          </a:ln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8001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1pPr>
            <a:lvl2pPr marL="800100" indent="-3429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2pPr>
            <a:lvl3pPr marL="11430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3pPr>
            <a:lvl4pPr marL="16002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4pPr>
            <a:lvl5pPr marL="2057400" indent="-228600"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75761"/>
                </a:solidFill>
                <a:latin typeface="Trump Mediaeval" charset="0"/>
                <a:ea typeface="MS PGothic" pitchFamily="34" charset="-128"/>
              </a:defRPr>
            </a:lvl9pPr>
          </a:lstStyle>
          <a:p>
            <a:pPr>
              <a:spcAft>
                <a:spcPct val="25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solidFill>
                  <a:schemeClr val="tx1"/>
                </a:solidFill>
                <a:latin typeface="Arial" pitchFamily="34" charset="0"/>
              </a:rPr>
              <a:t>Permeation: chemical specific</a:t>
            </a:r>
          </a:p>
          <a:p>
            <a:pPr lvl="1">
              <a:spcAft>
                <a:spcPct val="25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  <a:latin typeface="Arial" pitchFamily="34" charset="0"/>
              </a:rPr>
              <a:t>Manufacturers</a:t>
            </a:r>
            <a:r>
              <a:rPr lang="en-US" altLang="en-US" sz="2000" b="0" dirty="0">
                <a:solidFill>
                  <a:schemeClr val="tx1"/>
                </a:solidFill>
                <a:latin typeface="Arial" pitchFamily="34" charset="0"/>
              </a:rPr>
              <a:t>’ permeation test typically measured by: </a:t>
            </a:r>
          </a:p>
          <a:p>
            <a:pPr marL="1257300" lvl="2" indent="-342900">
              <a:spcAft>
                <a:spcPct val="25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b="0" dirty="0">
                <a:solidFill>
                  <a:schemeClr val="tx1"/>
                </a:solidFill>
                <a:latin typeface="Arial" pitchFamily="34" charset="0"/>
              </a:rPr>
              <a:t>Break-through detection time (hours)</a:t>
            </a:r>
          </a:p>
          <a:p>
            <a:pPr marL="1257300" lvl="2" indent="-342900">
              <a:spcAft>
                <a:spcPct val="25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b="0" dirty="0">
                <a:solidFill>
                  <a:schemeClr val="tx1"/>
                </a:solidFill>
                <a:latin typeface="Arial" pitchFamily="34" charset="0"/>
              </a:rPr>
              <a:t>Permeation rate (µg/cm</a:t>
            </a:r>
            <a:r>
              <a:rPr lang="en-US" altLang="en-US" sz="1800" b="0" baseline="300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altLang="en-US" sz="1800" b="0" dirty="0">
                <a:solidFill>
                  <a:schemeClr val="tx1"/>
                </a:solidFill>
                <a:latin typeface="Arial" pitchFamily="34" charset="0"/>
              </a:rPr>
              <a:t>/min)</a:t>
            </a:r>
          </a:p>
          <a:p>
            <a:pPr marL="1257300" lvl="2" indent="-342900">
              <a:spcAft>
                <a:spcPct val="25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b="0" dirty="0">
                <a:solidFill>
                  <a:schemeClr val="tx1"/>
                </a:solidFill>
                <a:latin typeface="Arial" pitchFamily="34" charset="0"/>
              </a:rPr>
              <a:t>Cumulative break-through in 1 hour </a:t>
            </a:r>
            <a:r>
              <a:rPr lang="en-US" altLang="en-US" sz="1800" b="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altLang="en-US" sz="1800" b="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altLang="en-US" sz="1800" b="0" dirty="0" smtClean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en-US" altLang="en-US" sz="1800" b="0" dirty="0" err="1">
                <a:solidFill>
                  <a:schemeClr val="tx1"/>
                </a:solidFill>
                <a:latin typeface="Arial" pitchFamily="34" charset="0"/>
              </a:rPr>
              <a:t>gm</a:t>
            </a:r>
            <a:r>
              <a:rPr lang="en-US" altLang="en-US" sz="1800" b="0" dirty="0">
                <a:solidFill>
                  <a:schemeClr val="tx1"/>
                </a:solidFill>
                <a:latin typeface="Arial" pitchFamily="34" charset="0"/>
              </a:rPr>
              <a:t> or drops per hour)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4688" y="6248400"/>
            <a:ext cx="3276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Permeation test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Levels of </a:t>
            </a:r>
            <a:r>
              <a:rPr lang="en-US" altLang="en-US" dirty="0" smtClean="0"/>
              <a:t>Protection</a:t>
            </a:r>
            <a:endParaRPr lang="en-US" altLang="en-US" dirty="0" smtClean="0"/>
          </a:p>
        </p:txBody>
      </p:sp>
      <p:graphicFrame>
        <p:nvGraphicFramePr>
          <p:cNvPr id="48248" name="Group 120"/>
          <p:cNvGraphicFramePr>
            <a:graphicFrameLocks noGrp="1"/>
          </p:cNvGraphicFramePr>
          <p:nvPr/>
        </p:nvGraphicFramePr>
        <p:xfrm>
          <a:off x="990600" y="2057400"/>
          <a:ext cx="7391400" cy="2803526"/>
        </p:xfrm>
        <a:graphic>
          <a:graphicData uri="http://schemas.openxmlformats.org/drawingml/2006/table">
            <a:tbl>
              <a:tblPr/>
              <a:tblGrid>
                <a:gridCol w="1219200"/>
                <a:gridCol w="6172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Protective suit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Totally encapsulating, vapor-protective suit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Hooded chemical resistant clothing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Hooded chemical resistant clothing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74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547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8223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050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5081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96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422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87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Coveralls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PPE and </a:t>
            </a:r>
            <a:r>
              <a:rPr lang="en-US" altLang="en-US" dirty="0" smtClean="0"/>
              <a:t>Ionizing Radiation</a:t>
            </a:r>
            <a:endParaRPr lang="en-US" altLang="en-US" dirty="0" smtClean="0"/>
          </a:p>
        </p:txBody>
      </p:sp>
      <p:sp>
        <p:nvSpPr>
          <p:cNvPr id="45059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en-US" dirty="0" smtClean="0"/>
              <a:t>PPE must be able to reduce the penetration and the workers’ exposure to ionizing radiation by absorbing the energy in the PPE material. </a:t>
            </a:r>
          </a:p>
          <a:p>
            <a:pPr lvl="1">
              <a:spcAft>
                <a:spcPts val="0"/>
              </a:spcAft>
            </a:pPr>
            <a:r>
              <a:rPr lang="en-US" altLang="en-US" dirty="0" smtClean="0"/>
              <a:t>choice </a:t>
            </a:r>
            <a:r>
              <a:rPr lang="en-US" altLang="en-US" dirty="0" smtClean="0"/>
              <a:t>dependent on the type and magnitude of the radiation </a:t>
            </a:r>
          </a:p>
          <a:p>
            <a:pPr lvl="2">
              <a:spcAft>
                <a:spcPts val="0"/>
              </a:spcAft>
            </a:pPr>
            <a:r>
              <a:rPr lang="en-US" altLang="en-US" dirty="0" smtClean="0"/>
              <a:t>Not feasible for several types of radiation, e.g., high energy </a:t>
            </a:r>
            <a:r>
              <a:rPr lang="en-US" altLang="en-US" dirty="0" smtClean="0"/>
              <a:t>x-ray </a:t>
            </a:r>
            <a:r>
              <a:rPr lang="en-US" altLang="en-US" dirty="0" smtClean="0"/>
              <a:t>or gamma </a:t>
            </a:r>
          </a:p>
          <a:p>
            <a:pPr lvl="1">
              <a:spcAft>
                <a:spcPts val="0"/>
              </a:spcAft>
            </a:pPr>
            <a:r>
              <a:rPr lang="en-US" altLang="en-US" dirty="0" smtClean="0"/>
              <a:t>protection </a:t>
            </a:r>
            <a:r>
              <a:rPr lang="en-US" altLang="en-US" dirty="0" smtClean="0"/>
              <a:t>dependent on the density and thickness of the PPE material </a:t>
            </a:r>
          </a:p>
          <a:p>
            <a:pPr lvl="1">
              <a:buFont typeface="Arial" pitchFamily="34" charset="0"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1 — Hazard Assessment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Job task analysis </a:t>
            </a:r>
          </a:p>
          <a:p>
            <a:pPr lvl="1"/>
            <a:r>
              <a:rPr lang="en-US" altLang="en-US" smtClean="0"/>
              <a:t>Identify each step</a:t>
            </a:r>
          </a:p>
          <a:p>
            <a:pPr lvl="1"/>
            <a:r>
              <a:rPr lang="en-US" altLang="en-US" smtClean="0"/>
              <a:t>Assess the magnitude of the hazard(s) at each step</a:t>
            </a:r>
          </a:p>
          <a:p>
            <a:pPr lvl="1"/>
            <a:r>
              <a:rPr lang="en-US" altLang="en-US" smtClean="0"/>
              <a:t>Include other workers that may be affected</a:t>
            </a:r>
          </a:p>
          <a:p>
            <a:pPr lvl="1"/>
            <a:r>
              <a:rPr lang="en-US" altLang="en-US" smtClean="0"/>
              <a:t>Determine if PPE is necessary as well as feasibility of engineering / administrative controls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Identify All Routes of Entry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9563"/>
          </a:xfrm>
        </p:spPr>
        <p:txBody>
          <a:bodyPr/>
          <a:lstStyle/>
          <a:p>
            <a:pPr eaLnBrk="1" hangingPunct="1"/>
            <a:r>
              <a:rPr lang="en-US" altLang="en-US" smtClean="0"/>
              <a:t>Consider all parts of the worker’s body</a:t>
            </a:r>
          </a:p>
          <a:p>
            <a:pPr lvl="1" eaLnBrk="1" hangingPunct="1"/>
            <a:r>
              <a:rPr lang="en-US" altLang="en-US" smtClean="0"/>
              <a:t>Inhalation</a:t>
            </a:r>
          </a:p>
          <a:p>
            <a:pPr lvl="1" eaLnBrk="1" hangingPunct="1"/>
            <a:r>
              <a:rPr lang="en-US" altLang="en-US" smtClean="0"/>
              <a:t>Skin absorption </a:t>
            </a:r>
          </a:p>
          <a:p>
            <a:pPr lvl="1" eaLnBrk="1" hangingPunct="1"/>
            <a:r>
              <a:rPr lang="en-US" altLang="en-US" smtClean="0"/>
              <a:t>Ocular</a:t>
            </a:r>
          </a:p>
          <a:p>
            <a:pPr lvl="1" eaLnBrk="1" hangingPunct="1"/>
            <a:r>
              <a:rPr lang="en-US" altLang="en-US" smtClean="0"/>
              <a:t>Ingestion</a:t>
            </a:r>
          </a:p>
          <a:p>
            <a:pPr lvl="1" eaLnBrk="1" hangingPunct="1"/>
            <a:r>
              <a:rPr lang="en-US" altLang="en-US" smtClean="0"/>
              <a:t>Injection</a:t>
            </a:r>
          </a:p>
        </p:txBody>
      </p:sp>
      <p:pic>
        <p:nvPicPr>
          <p:cNvPr id="17412" name="Picture 8" descr="NIOSH e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2481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5986020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(Source: NIOSH)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2 — PPE Selection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PPE must</a:t>
            </a:r>
            <a:r>
              <a:rPr lang="en-US" altLang="en-US" smtClean="0"/>
              <a:t> 	</a:t>
            </a:r>
          </a:p>
          <a:p>
            <a:pPr marL="519113" lvl="1" indent="-246063"/>
            <a:r>
              <a:rPr lang="en-US" altLang="en-US" smtClean="0"/>
              <a:t>provide necessary protection</a:t>
            </a:r>
          </a:p>
          <a:p>
            <a:pPr marL="519113" lvl="1" indent="-246063"/>
            <a:r>
              <a:rPr lang="en-US" altLang="en-US" smtClean="0"/>
              <a:t>not restrict the worker from doing the task</a:t>
            </a:r>
          </a:p>
          <a:p>
            <a:pPr lvl="2"/>
            <a:r>
              <a:rPr lang="en-US" altLang="en-US" smtClean="0"/>
              <a:t>Sufficient dexterity </a:t>
            </a:r>
          </a:p>
          <a:p>
            <a:pPr marL="519113" lvl="1" indent="-246063"/>
            <a:r>
              <a:rPr lang="en-US" altLang="en-US" smtClean="0"/>
              <a:t>not create new hazards</a:t>
            </a:r>
          </a:p>
          <a:p>
            <a:pPr lvl="2"/>
            <a:r>
              <a:rPr lang="en-US" altLang="en-US" smtClean="0"/>
              <a:t>new hazards could include heat stress, ergonomic issues, communication interference, limited mobility, etc.</a:t>
            </a:r>
          </a:p>
          <a:p>
            <a:pPr marL="519113" lvl="1" indent="-246063"/>
            <a:r>
              <a:rPr lang="en-US" altLang="en-US" smtClean="0"/>
              <a:t>provide a degree of comfort (so that it will be used)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1295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dirty="0" smtClean="0"/>
              <a:t>3 — Develop Standard </a:t>
            </a:r>
            <a:r>
              <a:rPr lang="en-US" altLang="en-US" dirty="0"/>
              <a:t>O</a:t>
            </a:r>
            <a:r>
              <a:rPr lang="en-US" altLang="en-US" dirty="0" smtClean="0"/>
              <a:t>perating Procedures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419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Typically written and includes:</a:t>
            </a:r>
          </a:p>
          <a:p>
            <a:pPr lvl="1" indent="-184150">
              <a:spcAft>
                <a:spcPts val="0"/>
              </a:spcAft>
              <a:defRPr/>
            </a:pPr>
            <a:r>
              <a:rPr lang="en-US" altLang="en-US" dirty="0" smtClean="0"/>
              <a:t>specificity of what PPE is required for what hazard and when it is to be used</a:t>
            </a:r>
          </a:p>
          <a:p>
            <a:pPr lvl="1" indent="-184150">
              <a:spcAft>
                <a:spcPts val="0"/>
              </a:spcAft>
              <a:defRPr/>
            </a:pPr>
            <a:r>
              <a:rPr lang="en-US" altLang="en-US" dirty="0" smtClean="0"/>
              <a:t>when replacement of PPE is necessary to prevent breakthrough or degradation</a:t>
            </a:r>
          </a:p>
          <a:p>
            <a:pPr lvl="1" indent="-184150">
              <a:spcAft>
                <a:spcPts val="0"/>
              </a:spcAft>
              <a:defRPr/>
            </a:pPr>
            <a:r>
              <a:rPr lang="en-US" altLang="en-US" dirty="0" smtClean="0"/>
              <a:t>care of PPE</a:t>
            </a:r>
          </a:p>
          <a:p>
            <a:pPr marL="0" indent="0">
              <a:defRPr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 — Fitting PPE to the Worker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altLang="en-US" smtClean="0"/>
              <a:t>Proper fit is critical for both effective protection and continued use.</a:t>
            </a:r>
          </a:p>
          <a:p>
            <a:pPr>
              <a:spcAft>
                <a:spcPct val="100000"/>
              </a:spcAft>
            </a:pPr>
            <a:r>
              <a:rPr lang="en-US" altLang="en-US" smtClean="0"/>
              <a:t>Adjustable size features should be identified and workers trained in the appropriate adjustments.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 — Training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40000"/>
              </a:spcAft>
              <a:buFont typeface="Arial" pitchFamily="34" charset="0"/>
              <a:buNone/>
            </a:pPr>
            <a:r>
              <a:rPr lang="en-US" altLang="en-US" sz="2800" smtClean="0"/>
              <a:t>So workers know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2400" smtClean="0"/>
              <a:t>When to use PPE (which task or operation)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2400" smtClean="0"/>
              <a:t>The magnitude of the hazard and what PPE to use based on the hazard assessment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2400" smtClean="0"/>
              <a:t>How to inspect PPE for damage or non-functioning issues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2400" smtClean="0"/>
              <a:t>How to put it on and take it off (don and doff)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2400" smtClean="0"/>
              <a:t>When to replace the PPE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2400" smtClean="0"/>
              <a:t>How to check fit and effectiveness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2400" smtClean="0"/>
              <a:t>How to store and maintain when not in use</a:t>
            </a:r>
          </a:p>
          <a:p>
            <a:pPr lvl="1">
              <a:spcAft>
                <a:spcPct val="50000"/>
              </a:spcAft>
            </a:pPr>
            <a:endParaRPr lang="en-US" altLang="en-US" sz="2400" smtClean="0"/>
          </a:p>
          <a:p>
            <a:pPr marL="0" indent="0"/>
            <a:endParaRPr lang="en-US" alt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87164A-BAE1-47F1-92FB-23F142CBA754}"/>
</file>

<file path=customXml/itemProps2.xml><?xml version="1.0" encoding="utf-8"?>
<ds:datastoreItem xmlns:ds="http://schemas.openxmlformats.org/officeDocument/2006/customXml" ds:itemID="{36FEC2AC-47E9-4A63-8E0B-3C4703BC6FF1}"/>
</file>

<file path=customXml/itemProps3.xml><?xml version="1.0" encoding="utf-8"?>
<ds:datastoreItem xmlns:ds="http://schemas.openxmlformats.org/officeDocument/2006/customXml" ds:itemID="{9545E8EF-867D-4EDE-BC5B-9ECD35A7E43A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14028</TotalTime>
  <Words>1288</Words>
  <Application>Microsoft Office PowerPoint</Application>
  <PresentationFormat>On-screen Show (4:3)</PresentationFormat>
  <Paragraphs>222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Trump Mediaeval</vt:lpstr>
      <vt:lpstr>MS PGothic</vt:lpstr>
      <vt:lpstr>Arial</vt:lpstr>
      <vt:lpstr>Times</vt:lpstr>
      <vt:lpstr>Calibri</vt:lpstr>
      <vt:lpstr>Wingdings</vt:lpstr>
      <vt:lpstr>Clarity</vt:lpstr>
      <vt:lpstr>Fundamentals of Industrial Hygiene 6th Edition  </vt:lpstr>
      <vt:lpstr>Hierarchy of Controls</vt:lpstr>
      <vt:lpstr>Personal Protective Equipment Program</vt:lpstr>
      <vt:lpstr>1 — Hazard Assessment</vt:lpstr>
      <vt:lpstr>Identify All Routes of Entry</vt:lpstr>
      <vt:lpstr>2 — PPE Selection</vt:lpstr>
      <vt:lpstr>3 — Develop Standard Operating Procedures  </vt:lpstr>
      <vt:lpstr>4 — Fitting PPE to the Worker</vt:lpstr>
      <vt:lpstr>5 — Training</vt:lpstr>
      <vt:lpstr>6 — Maintenance of PPE</vt:lpstr>
      <vt:lpstr>7 — Employer Provided and Employee-Owned PPE</vt:lpstr>
      <vt:lpstr>8 — Recordkeeping</vt:lpstr>
      <vt:lpstr>Voluntary Use of PPE</vt:lpstr>
      <vt:lpstr>9 — Program Evaluation</vt:lpstr>
      <vt:lpstr>Specific Personal Protective Equipment</vt:lpstr>
      <vt:lpstr>Eye and Face Protection</vt:lpstr>
      <vt:lpstr>Eye and Face — Dust and Chemicals </vt:lpstr>
      <vt:lpstr>Eye and Face — Optical Radiation Hazards </vt:lpstr>
      <vt:lpstr>Head Protection — Type and Class</vt:lpstr>
      <vt:lpstr>Head Protection — Optional Features</vt:lpstr>
      <vt:lpstr>Head Protection Use</vt:lpstr>
      <vt:lpstr>Foot Protection — Electrical Hazards</vt:lpstr>
      <vt:lpstr>Foot Protection — Design Options</vt:lpstr>
      <vt:lpstr>Hand Protection</vt:lpstr>
      <vt:lpstr>Hand Protection</vt:lpstr>
      <vt:lpstr>Chemical-Protection Clothing/PPE</vt:lpstr>
      <vt:lpstr>Chemical-Protection Clothing</vt:lpstr>
      <vt:lpstr>Chemical-Protection Clothing (cont.)</vt:lpstr>
      <vt:lpstr>Chemical-Protection Clothing (cont.)</vt:lpstr>
      <vt:lpstr>Chemical-Protection Clothing (cont.)</vt:lpstr>
      <vt:lpstr>Levels of Protection</vt:lpstr>
      <vt:lpstr>PPE and Ionizing Radiation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FIH 6e Chapter 23  PowerPoint</dc:title>
  <dc:creator>D. May</dc:creator>
  <cp:lastModifiedBy>Deborah Meyer</cp:lastModifiedBy>
  <cp:revision>289</cp:revision>
  <dcterms:created xsi:type="dcterms:W3CDTF">2004-12-09T15:05:43Z</dcterms:created>
  <dcterms:modified xsi:type="dcterms:W3CDTF">2016-04-28T18:47:35Z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