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80" r:id="rId4"/>
    <p:sldId id="257" r:id="rId5"/>
    <p:sldId id="258" r:id="rId6"/>
    <p:sldId id="262" r:id="rId7"/>
    <p:sldId id="263" r:id="rId8"/>
    <p:sldId id="264" r:id="rId9"/>
    <p:sldId id="259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A8A9BFF-F655-C444-A0CB-7A1E67B94FA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862D3E2-60AA-194C-B24F-C020948E3E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12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Radiation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634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Radioactive Decay Curve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1879600"/>
            <a:ext cx="6911766" cy="3856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71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Half-life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0" y="2273300"/>
            <a:ext cx="5270500" cy="280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729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89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0.25 </a:t>
            </a:r>
            <a:r>
              <a:rPr lang="en-US" dirty="0" err="1" smtClean="0"/>
              <a:t>Gy</a:t>
            </a:r>
            <a:r>
              <a:rPr lang="en-US" dirty="0" smtClean="0"/>
              <a:t> </a:t>
            </a:r>
            <a:r>
              <a:rPr lang="en-US" dirty="0"/>
              <a:t>– reduced blood counts may be detected due to </a:t>
            </a:r>
            <a:r>
              <a:rPr lang="en-US" dirty="0" smtClean="0"/>
              <a:t>damage to </a:t>
            </a:r>
            <a:r>
              <a:rPr lang="en-US" dirty="0"/>
              <a:t>the hematopoietic </a:t>
            </a:r>
            <a:r>
              <a:rPr lang="en-US" dirty="0" smtClean="0"/>
              <a:t>system.</a:t>
            </a:r>
            <a:endParaRPr lang="en-US" dirty="0"/>
          </a:p>
          <a:p>
            <a:r>
              <a:rPr lang="en-US" dirty="0" smtClean="0"/>
              <a:t>1 </a:t>
            </a:r>
            <a:r>
              <a:rPr lang="en-US" dirty="0" err="1" smtClean="0"/>
              <a:t>Gy</a:t>
            </a:r>
            <a:r>
              <a:rPr lang="en-US" dirty="0" smtClean="0"/>
              <a:t> </a:t>
            </a:r>
            <a:r>
              <a:rPr lang="en-US" dirty="0"/>
              <a:t>– damage to the hematopoietic system may cause </a:t>
            </a:r>
            <a:r>
              <a:rPr lang="en-US" dirty="0" smtClean="0"/>
              <a:t>mild flulike </a:t>
            </a:r>
            <a:r>
              <a:rPr lang="en-US" dirty="0"/>
              <a:t>symptoms such as nausea and malaise, as well as increased </a:t>
            </a:r>
            <a:r>
              <a:rPr lang="en-US" dirty="0" smtClean="0"/>
              <a:t>susceptibility to </a:t>
            </a:r>
            <a:r>
              <a:rPr lang="en-US" dirty="0"/>
              <a:t>infection.</a:t>
            </a:r>
          </a:p>
          <a:p>
            <a:r>
              <a:rPr lang="en-US" dirty="0" smtClean="0"/>
              <a:t>3</a:t>
            </a:r>
            <a:r>
              <a:rPr lang="en-US" dirty="0"/>
              <a:t>–6 </a:t>
            </a:r>
            <a:r>
              <a:rPr lang="en-US" dirty="0" err="1" smtClean="0"/>
              <a:t>Gy</a:t>
            </a:r>
            <a:r>
              <a:rPr lang="en-US" dirty="0" smtClean="0"/>
              <a:t> – more severe </a:t>
            </a:r>
            <a:r>
              <a:rPr lang="en-US" dirty="0"/>
              <a:t>flulike </a:t>
            </a:r>
            <a:r>
              <a:rPr lang="en-US" dirty="0" smtClean="0"/>
              <a:t>symptoms, </a:t>
            </a:r>
            <a:r>
              <a:rPr lang="en-US" dirty="0"/>
              <a:t>risk of </a:t>
            </a:r>
            <a:r>
              <a:rPr lang="en-US" dirty="0" smtClean="0"/>
              <a:t>infection, hemorrhage</a:t>
            </a:r>
            <a:r>
              <a:rPr lang="en-US" dirty="0"/>
              <a:t>, hair loss, and diarrhea may also occur. If </a:t>
            </a:r>
            <a:r>
              <a:rPr lang="en-US" dirty="0" smtClean="0"/>
              <a:t>not treated</a:t>
            </a:r>
            <a:r>
              <a:rPr lang="en-US" dirty="0"/>
              <a:t>, about 50% of people who receive doses in this range will die</a:t>
            </a:r>
            <a:r>
              <a:rPr lang="en-US" dirty="0" smtClean="0"/>
              <a:t>, typically </a:t>
            </a:r>
            <a:r>
              <a:rPr lang="en-US" dirty="0"/>
              <a:t>within 1–2 months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5 </a:t>
            </a:r>
            <a:r>
              <a:rPr lang="en-US" dirty="0" err="1" smtClean="0"/>
              <a:t>Gy</a:t>
            </a:r>
            <a:r>
              <a:rPr lang="en-US" dirty="0" smtClean="0"/>
              <a:t> – lethal dose to 50% of an exposed population.</a:t>
            </a:r>
            <a:endParaRPr lang="en-US" dirty="0"/>
          </a:p>
          <a:p>
            <a:r>
              <a:rPr lang="en-US" dirty="0" smtClean="0"/>
              <a:t>6 </a:t>
            </a:r>
            <a:r>
              <a:rPr lang="en-US" dirty="0" err="1" smtClean="0"/>
              <a:t>Gy</a:t>
            </a:r>
            <a:r>
              <a:rPr lang="en-US" dirty="0" smtClean="0"/>
              <a:t> – damage to the </a:t>
            </a:r>
            <a:r>
              <a:rPr lang="en-US" dirty="0"/>
              <a:t>intestinal epithelium is damaged; death is </a:t>
            </a:r>
            <a:r>
              <a:rPr lang="en-US" dirty="0" smtClean="0"/>
              <a:t>likely within </a:t>
            </a:r>
            <a:r>
              <a:rPr lang="en-US" dirty="0"/>
              <a:t>1–2 weeks.</a:t>
            </a:r>
          </a:p>
          <a:p>
            <a:r>
              <a:rPr lang="en-US" dirty="0" smtClean="0"/>
              <a:t>10 </a:t>
            </a:r>
            <a:r>
              <a:rPr lang="en-US" dirty="0" err="1" smtClean="0"/>
              <a:t>Gy</a:t>
            </a:r>
            <a:r>
              <a:rPr lang="en-US" dirty="0" smtClean="0"/>
              <a:t> – damage to the </a:t>
            </a:r>
            <a:r>
              <a:rPr lang="en-US" dirty="0"/>
              <a:t>central nervous </a:t>
            </a:r>
            <a:r>
              <a:rPr lang="en-US" dirty="0" smtClean="0"/>
              <a:t>system, </a:t>
            </a:r>
            <a:r>
              <a:rPr lang="en-US" dirty="0"/>
              <a:t>resulting </a:t>
            </a:r>
            <a:r>
              <a:rPr lang="en-US" dirty="0" smtClean="0"/>
              <a:t>in disorientation</a:t>
            </a:r>
            <a:r>
              <a:rPr lang="en-US" dirty="0"/>
              <a:t>, convulsions, and loss of consciousness, followed by </a:t>
            </a:r>
            <a:r>
              <a:rPr lang="en-US" dirty="0" smtClean="0"/>
              <a:t>death within </a:t>
            </a:r>
            <a:r>
              <a:rPr lang="en-US" dirty="0"/>
              <a:t>1–2 days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63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2108200"/>
            <a:ext cx="6843274" cy="36449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Dose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67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ALARA = As Low As Reasonably Achievable </a:t>
            </a:r>
          </a:p>
          <a:p>
            <a:r>
              <a:rPr lang="en-US" dirty="0" smtClean="0"/>
              <a:t>An administrative and philosophical approach to weighing the economic and sociological costs and benefits when considering radiological exposures with the goal of minimizing </a:t>
            </a:r>
            <a:r>
              <a:rPr lang="en-US" dirty="0" smtClean="0"/>
              <a:t>radiation </a:t>
            </a:r>
            <a:r>
              <a:rPr lang="en-US" dirty="0" smtClean="0"/>
              <a:t>exposures whenever practical.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72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839480"/>
            <a:ext cx="5562600" cy="4383519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483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Nonionizing Electromagnetic Spectrum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81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099" y="1727200"/>
            <a:ext cx="3305885" cy="4699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483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UV Sources and Emission Bands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81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UV Radiation Dose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442" y="2549274"/>
            <a:ext cx="6586158" cy="164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49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100" y="1524000"/>
            <a:ext cx="6892237" cy="48201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8700" y="6352411"/>
            <a:ext cx="718278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Source: U.S. Food and Drug Administration; International </a:t>
            </a:r>
            <a:r>
              <a:rPr lang="en-US" sz="1000" dirty="0" err="1"/>
              <a:t>Electrotechnical</a:t>
            </a:r>
            <a:r>
              <a:rPr lang="en-US" sz="1000" dirty="0"/>
              <a:t> Commission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 smtClean="0"/>
              <a:t>Laser Classifications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945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 Field, Far Field Boundary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899" y="2367335"/>
            <a:ext cx="4836801" cy="192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7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0000"/>
          </a:xfrm>
        </p:spPr>
        <p:txBody>
          <a:bodyPr>
            <a:noAutofit/>
          </a:bodyPr>
          <a:lstStyle/>
          <a:p>
            <a:r>
              <a:rPr lang="en-US" dirty="0"/>
              <a:t>Describe electromagnetic radiation.</a:t>
            </a:r>
          </a:p>
          <a:p>
            <a:r>
              <a:rPr lang="en-US" dirty="0" smtClean="0"/>
              <a:t>Perform </a:t>
            </a:r>
            <a:r>
              <a:rPr lang="en-US" dirty="0"/>
              <a:t>calculations demonstrating the relationship among the speed of light, frequency, and wavelength.</a:t>
            </a:r>
          </a:p>
          <a:p>
            <a:r>
              <a:rPr lang="en-US" dirty="0" smtClean="0"/>
              <a:t>Use </a:t>
            </a:r>
            <a:r>
              <a:rPr lang="en-US" dirty="0"/>
              <a:t>the inverse-square law to calculate radiation intensity at different distances.</a:t>
            </a:r>
          </a:p>
          <a:p>
            <a:r>
              <a:rPr lang="en-US" dirty="0" smtClean="0"/>
              <a:t>Understand </a:t>
            </a:r>
            <a:r>
              <a:rPr lang="en-US" dirty="0"/>
              <a:t>the basic principles of radiation shielding and the concept of the Half Value </a:t>
            </a:r>
            <a:r>
              <a:rPr lang="en-US" dirty="0" smtClean="0"/>
              <a:t>Layer.</a:t>
            </a:r>
            <a:endParaRPr lang="en-US" dirty="0"/>
          </a:p>
          <a:p>
            <a:r>
              <a:rPr lang="en-US" dirty="0" smtClean="0"/>
              <a:t>Describe </a:t>
            </a:r>
            <a:r>
              <a:rPr lang="en-US" dirty="0"/>
              <a:t>radioactive decay, and perform relevant calculations.</a:t>
            </a:r>
          </a:p>
          <a:p>
            <a:r>
              <a:rPr lang="en-US" dirty="0" smtClean="0"/>
              <a:t>Discuss </a:t>
            </a:r>
            <a:r>
              <a:rPr lang="en-US" dirty="0"/>
              <a:t>physical and biological half-lives and perform relevant calculations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31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Microwave Power Density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100" y="2782956"/>
            <a:ext cx="6225577" cy="173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77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 (cont.)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5080000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Understand how radiation quality factors affect the hazard levels of different types of radiation.</a:t>
            </a:r>
          </a:p>
          <a:p>
            <a:r>
              <a:rPr lang="en-US" dirty="0" smtClean="0"/>
              <a:t>Describe how ionizing radiation causes biological damage and how occupational exposure limits are determined.</a:t>
            </a:r>
          </a:p>
          <a:p>
            <a:r>
              <a:rPr lang="en-US" dirty="0" smtClean="0"/>
              <a:t>Demonstrate the use of the ALARA principle.</a:t>
            </a:r>
          </a:p>
          <a:p>
            <a:r>
              <a:rPr lang="en-US" dirty="0" smtClean="0"/>
              <a:t>Identify different levels of laser hazards and devices.</a:t>
            </a:r>
          </a:p>
          <a:p>
            <a:r>
              <a:rPr lang="en-US" dirty="0" smtClean="0"/>
              <a:t>Calculate power levels for microwave transmission devices.</a:t>
            </a:r>
          </a:p>
          <a:p>
            <a:r>
              <a:rPr lang="en-US" dirty="0" smtClean="0"/>
              <a:t>Identify hazard levels, biological effects, and safety controls for various nonionizing sources of radiation including radiofrequency, microwaves, optical light,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UV </a:t>
            </a:r>
            <a:r>
              <a:rPr lang="en-US" dirty="0" smtClean="0"/>
              <a:t>light, and lasers.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9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08561"/>
            <a:ext cx="6959600" cy="2102527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647700"/>
            <a:ext cx="8229600" cy="111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Frequency and Wavelength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1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Inverse-Square Law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2146300"/>
            <a:ext cx="6009485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66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032000"/>
            <a:ext cx="6428096" cy="3987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04899" y="5956299"/>
            <a:ext cx="123142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i="1" dirty="0"/>
              <a:t>Source: </a:t>
            </a:r>
            <a:r>
              <a:rPr lang="en-US" sz="1000" i="1" dirty="0" err="1"/>
              <a:t>Plog</a:t>
            </a:r>
            <a:r>
              <a:rPr lang="en-US" sz="1000" i="1" dirty="0"/>
              <a:t> </a:t>
            </a:r>
            <a:r>
              <a:rPr lang="en-US" sz="1000" i="1" dirty="0" smtClean="0"/>
              <a:t>2012</a:t>
            </a:r>
            <a:endParaRPr lang="en-US" sz="1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Electromagnetic Wave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9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2551" b="-11148"/>
          <a:stretch/>
        </p:blipFill>
        <p:spPr>
          <a:xfrm>
            <a:off x="419100" y="2468880"/>
            <a:ext cx="7928267" cy="39319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19100" y="5956300"/>
            <a:ext cx="263245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i="1" dirty="0" smtClean="0"/>
              <a:t>Source</a:t>
            </a:r>
            <a:r>
              <a:rPr lang="en-US" sz="1000" i="1" dirty="0"/>
              <a:t>: Jonathan S. </a:t>
            </a:r>
            <a:r>
              <a:rPr lang="en-US" sz="1000" i="1" dirty="0" err="1"/>
              <a:t>Urie</a:t>
            </a:r>
            <a:r>
              <a:rPr lang="en-US" sz="1000" i="1" dirty="0"/>
              <a:t> / </a:t>
            </a:r>
            <a:r>
              <a:rPr lang="en-US" sz="1000" i="1" dirty="0" smtClean="0"/>
              <a:t>CC-BY-SA-3.0</a:t>
            </a:r>
            <a:endParaRPr lang="en-US" sz="1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Electromagnetic Spectrum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8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Structure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5300" y="2293684"/>
            <a:ext cx="2870200" cy="32816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84500" y="5556766"/>
            <a:ext cx="196560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Oliver </a:t>
            </a:r>
            <a:r>
              <a:rPr lang="en-US" sz="1000" dirty="0" smtClean="0"/>
              <a:t>Hoffmann/</a:t>
            </a:r>
            <a:r>
              <a:rPr lang="en-US" sz="1000" dirty="0" err="1" smtClean="0"/>
              <a:t>iStock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6166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Radioactive Decay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100" y="2448086"/>
            <a:ext cx="5257800" cy="20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684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BEE28B1-2310-42CC-924A-AF46273FCF10}"/>
</file>

<file path=customXml/itemProps2.xml><?xml version="1.0" encoding="utf-8"?>
<ds:datastoreItem xmlns:ds="http://schemas.openxmlformats.org/officeDocument/2006/customXml" ds:itemID="{0E88F966-5AAD-4574-A2DE-7F0FAF74DF6E}"/>
</file>

<file path=customXml/itemProps3.xml><?xml version="1.0" encoding="utf-8"?>
<ds:datastoreItem xmlns:ds="http://schemas.openxmlformats.org/officeDocument/2006/customXml" ds:itemID="{965FFB4B-43B9-42B2-9858-ED520D8C8447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4071</TotalTime>
  <Words>413</Words>
  <Application>Microsoft Office PowerPoint</Application>
  <PresentationFormat>On-screen Show (4:3)</PresentationFormat>
  <Paragraphs>45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Clarity</vt:lpstr>
      <vt:lpstr>CHAPTER 12</vt:lpstr>
      <vt:lpstr>Learning Objectives</vt:lpstr>
      <vt:lpstr>Learning Objectives (cont.)</vt:lpstr>
      <vt:lpstr>PowerPoint Presentation</vt:lpstr>
      <vt:lpstr>Inverse-Square Law</vt:lpstr>
      <vt:lpstr>PowerPoint Presentation</vt:lpstr>
      <vt:lpstr>PowerPoint Presentation</vt:lpstr>
      <vt:lpstr>Atomic Structure</vt:lpstr>
      <vt:lpstr>Radioactive Decay</vt:lpstr>
      <vt:lpstr>Radioactive Decay Curve</vt:lpstr>
      <vt:lpstr>Effective Half-life </vt:lpstr>
      <vt:lpstr>Biological Effects</vt:lpstr>
      <vt:lpstr>PowerPoint Presentation</vt:lpstr>
      <vt:lpstr>ALARA</vt:lpstr>
      <vt:lpstr>PowerPoint Presentation</vt:lpstr>
      <vt:lpstr>PowerPoint Presentation</vt:lpstr>
      <vt:lpstr>UV Radiation Dose</vt:lpstr>
      <vt:lpstr>Laser Classifications</vt:lpstr>
      <vt:lpstr>Near Field, Far Field Boundary</vt:lpstr>
      <vt:lpstr>Microwave Power Density</vt:lpstr>
    </vt:vector>
  </TitlesOfParts>
  <Company>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</dc:title>
  <dc:creator>Thomas Fuller</dc:creator>
  <cp:lastModifiedBy>Deborah Meyer</cp:lastModifiedBy>
  <cp:revision>13</cp:revision>
  <dcterms:created xsi:type="dcterms:W3CDTF">2016-07-15T12:13:09Z</dcterms:created>
  <dcterms:modified xsi:type="dcterms:W3CDTF">2016-09-30T14:29:50Z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