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197" r:id="rId1"/>
    <p:sldMasterId id="2147485265" r:id="rId2"/>
  </p:sldMasterIdLst>
  <p:notesMasterIdLst>
    <p:notesMasterId r:id="rId8"/>
  </p:notesMasterIdLst>
  <p:handoutMasterIdLst>
    <p:handoutMasterId r:id="rId9"/>
  </p:handoutMasterIdLst>
  <p:sldIdLst>
    <p:sldId id="282" r:id="rId3"/>
    <p:sldId id="257" r:id="rId4"/>
    <p:sldId id="287" r:id="rId5"/>
    <p:sldId id="295" r:id="rId6"/>
    <p:sldId id="293" r:id="rId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000"/>
    <a:srgbClr val="4BA527"/>
    <a:srgbClr val="FF6600"/>
    <a:srgbClr val="FFCC00"/>
    <a:srgbClr val="003B6F"/>
    <a:srgbClr val="139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35" autoAdjust="0"/>
  </p:normalViewPr>
  <p:slideViewPr>
    <p:cSldViewPr snapToGrid="0" snapToObjects="1">
      <p:cViewPr varScale="1">
        <p:scale>
          <a:sx n="68" d="100"/>
          <a:sy n="68" d="100"/>
        </p:scale>
        <p:origin x="143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6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6EF3-4513-A851-B28A0C3EE2B0}"/>
              </c:ext>
            </c:extLst>
          </c:dPt>
          <c:cat>
            <c:strRef>
              <c:f>'total lending'!$A$7:$B$7</c:f>
              <c:strCache>
                <c:ptCount val="2"/>
                <c:pt idx="0">
                  <c:v>FY96-05</c:v>
                </c:pt>
                <c:pt idx="1">
                  <c:v>FY06-FY15</c:v>
                </c:pt>
              </c:strCache>
            </c:strRef>
          </c:cat>
          <c:val>
            <c:numRef>
              <c:f>'total lending'!$A$8:$B$8</c:f>
              <c:numCache>
                <c:formatCode>"$"#,##0_);[Red]\("$"#,##0\)</c:formatCode>
                <c:ptCount val="2"/>
                <c:pt idx="0">
                  <c:v>398</c:v>
                </c:pt>
                <c:pt idx="1">
                  <c:v>1351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F3-4513-A851-B28A0C3EE2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6006360"/>
        <c:axId val="306009496"/>
      </c:barChart>
      <c:catAx>
        <c:axId val="306006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6009496"/>
        <c:crosses val="autoZero"/>
        <c:auto val="1"/>
        <c:lblAlgn val="ctr"/>
        <c:lblOffset val="100"/>
        <c:noMultiLvlLbl val="0"/>
      </c:catAx>
      <c:valAx>
        <c:axId val="3060094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Road Safety Commitments  ($US Billions)</a:t>
                </a:r>
              </a:p>
            </c:rich>
          </c:tx>
          <c:overlay val="0"/>
        </c:title>
        <c:numFmt formatCode="&quot;$&quot;#,##0_);[Red]\(&quot;$&quot;#,##0\)" sourceLinked="1"/>
        <c:majorTickMark val="none"/>
        <c:minorTickMark val="none"/>
        <c:tickLblPos val="nextTo"/>
        <c:crossAx val="3060063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200" b="1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F6E7080F-FC16-45AA-B6A2-A08ED3466967}" type="datetimeFigureOut">
              <a:rPr lang="en-US"/>
              <a:pPr>
                <a:defRPr/>
              </a:pPr>
              <a:t>6/28/2018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6F57CF05-48E0-4349-8D53-3E0A079C5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763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4FBD2CE9-59DB-409B-9E4C-79FAEE0147A9}" type="datetimeFigureOut">
              <a:rPr lang="en-US"/>
              <a:pPr>
                <a:defRPr/>
              </a:pPr>
              <a:t>6/28/2018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F2FC223C-43C3-4C02-8A93-FC470B11F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80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FC223C-43C3-4C02-8A93-FC470B11F93B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07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FC223C-43C3-4C02-8A93-FC470B11F93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64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FC223C-43C3-4C02-8A93-FC470B11F93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36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FC223C-43C3-4C02-8A93-FC470B11F9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88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FC223C-43C3-4C02-8A93-FC470B11F93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5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-8546" y="4487863"/>
            <a:ext cx="9152545" cy="2370137"/>
          </a:xfrm>
          <a:prstGeom prst="rect">
            <a:avLst/>
          </a:prstGeom>
          <a:solidFill>
            <a:srgbClr val="139AF0"/>
          </a:solidFill>
          <a:ln>
            <a:noFill/>
          </a:ln>
          <a:extLst/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03B6F"/>
                </a:solidFill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 hasCustomPrompt="1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marL="0" marR="0" indent="0" algn="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1400" b="0" i="0" baseline="0">
                <a:solidFill>
                  <a:srgbClr val="003B6F"/>
                </a:solidFill>
                <a:latin typeface="+mn-lt"/>
                <a:cs typeface="Arial"/>
              </a:defRPr>
            </a:lvl1pPr>
            <a:lvl2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 typeface="Wingdings" charset="0"/>
              <a:buNone/>
              <a:tabLst/>
              <a:defRPr sz="1400" b="0" i="0" baseline="0">
                <a:solidFill>
                  <a:srgbClr val="003B6F"/>
                </a:solidFill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Name of Presenter</a:t>
            </a:r>
          </a:p>
          <a:p>
            <a:pPr lvl="1"/>
            <a:r>
              <a:rPr lang="en-US" dirty="0"/>
              <a:t>Any additional info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8000" y="4699001"/>
            <a:ext cx="5058833" cy="1375832"/>
          </a:xfrm>
          <a:noFill/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03B6F"/>
                </a:solidFill>
              </a:defRPr>
            </a:lvl1pPr>
          </a:lstStyle>
          <a:p>
            <a:pPr lvl="0"/>
            <a:r>
              <a:rPr lang="en-US" noProof="0" dirty="0"/>
              <a:t>Picture to illustrate presentation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942013" y="6107113"/>
            <a:ext cx="2551112" cy="306387"/>
          </a:xfrm>
        </p:spPr>
        <p:txBody>
          <a:bodyPr rIns="0" anchor="ctr"/>
          <a:lstStyle>
            <a:lvl1pPr algn="r">
              <a:defRPr b="0" i="0">
                <a:solidFill>
                  <a:srgbClr val="003B6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" t="44297" r="12617" b="4831"/>
          <a:stretch/>
        </p:blipFill>
        <p:spPr>
          <a:xfrm>
            <a:off x="4240463" y="0"/>
            <a:ext cx="4903537" cy="192024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247457" y="3919224"/>
            <a:ext cx="4255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dirty="0">
                <a:solidFill>
                  <a:srgbClr val="139AF0"/>
                </a:solidFill>
                <a:latin typeface="Andes ExtraLight" pitchFamily="50" charset="0"/>
              </a:rPr>
              <a:t>Smart Connections for All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512624" y="3102123"/>
            <a:ext cx="6990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800">
                <a:solidFill>
                  <a:srgbClr val="003B6F"/>
                </a:solidFill>
                <a:latin typeface="Andes ExtraLight" pitchFamily="50" charset="0"/>
              </a:rPr>
              <a:t>The Transport </a:t>
            </a:r>
            <a:r>
              <a:rPr lang="en-US" sz="2800" dirty="0">
                <a:solidFill>
                  <a:srgbClr val="003B6F"/>
                </a:solidFill>
                <a:latin typeface="Andes ExtraLight" pitchFamily="50" charset="0"/>
              </a:rPr>
              <a:t>and ICT</a:t>
            </a:r>
          </a:p>
          <a:p>
            <a:pPr lvl="0" algn="r"/>
            <a:r>
              <a:rPr lang="en-US" sz="2800" dirty="0">
                <a:solidFill>
                  <a:srgbClr val="003B6F"/>
                </a:solidFill>
                <a:latin typeface="Andes ExtraLight" pitchFamily="50" charset="0"/>
              </a:rPr>
              <a:t>Global Practice</a:t>
            </a:r>
          </a:p>
        </p:txBody>
      </p:sp>
    </p:spTree>
    <p:extLst>
      <p:ext uri="{BB962C8B-B14F-4D97-AF65-F5344CB8AC3E}">
        <p14:creationId xmlns:p14="http://schemas.microsoft.com/office/powerpoint/2010/main" val="1719636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A0D8A-9113-471A-A47B-5C268863E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7844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Footer Placeholder 1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32" name="Slide Number Placeholder 2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0A760-09D7-49CA-8895-192C67A8F1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241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4064001"/>
            <a:ext cx="3978929" cy="1751263"/>
          </a:xfrm>
        </p:spPr>
        <p:txBody>
          <a:bodyPr/>
          <a:lstStyle>
            <a:lvl1pPr>
              <a:defRPr sz="3000" b="0" i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0CC34-4966-4415-A431-6187E1A8B8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001388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46513" y="5302250"/>
            <a:ext cx="5297487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3075216"/>
            <a:ext cx="3978929" cy="1950356"/>
          </a:xfrm>
        </p:spPr>
        <p:txBody>
          <a:bodyPr/>
          <a:lstStyle>
            <a:lvl1pPr>
              <a:defRPr sz="3000" b="0" i="0" baseline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03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>
          <a:xfrm>
            <a:off x="4334294" y="6356350"/>
            <a:ext cx="3175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E55A5-2F4A-402E-BCEF-07BD412046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53072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8A857-4A1B-4BBE-AB35-B897CF9D4E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39729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BD09E-5FFB-4C50-8E28-6A48826261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55027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1D203-407D-4EC6-902F-7CE57D888E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6435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67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6178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/>
          <a:lstStyle>
            <a:lvl1pPr>
              <a:defRPr sz="2200" b="0" i="0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4"/>
            <a:ext cx="8529637" cy="52499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451FF-DA02-41C1-B892-7C17C595B7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85534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4364717" y="6369050"/>
            <a:ext cx="3175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6B9E3-A24B-4EB6-8ECD-F1C310F92A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62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63784-6160-4E92-A992-DAFCF520A0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00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025408"/>
            <a:ext cx="8435473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27B2A-1A98-4207-A70C-EF056ED254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5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306742"/>
            <a:ext cx="3010890" cy="5616076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295615"/>
            <a:ext cx="5207000" cy="5592567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15F05-A5DF-451F-9C91-05F9A1C91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2430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E514B-A378-400C-97D5-DBA86BA4E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16405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8569158" cy="461819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3EB8-6C89-41DF-91BD-8B54551B46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0674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EC23D-D4E5-40A8-BDCC-236BA7D214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85248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DFDF0-0D28-427F-A7EF-AC6887DDAB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89105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975" y="6356350"/>
            <a:ext cx="5600700" cy="328613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3811135" y="6346257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2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1799012972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047217" y="6359642"/>
            <a:ext cx="317500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6D13224C-287D-4E46-8ECD-AB2CA27302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1363" y="6356350"/>
            <a:ext cx="5915025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pic>
        <p:nvPicPr>
          <p:cNvPr id="2058" name="Picture 10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077" y="6331575"/>
            <a:ext cx="1983698" cy="39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35" r:id="rId1"/>
    <p:sldLayoutId id="2147485436" r:id="rId2"/>
    <p:sldLayoutId id="2147485437" r:id="rId3"/>
    <p:sldLayoutId id="2147485420" r:id="rId4"/>
    <p:sldLayoutId id="2147485421" r:id="rId5"/>
    <p:sldLayoutId id="2147485422" r:id="rId6"/>
    <p:sldLayoutId id="2147485423" r:id="rId7"/>
    <p:sldLayoutId id="2147485424" r:id="rId8"/>
    <p:sldLayoutId id="2147485425" r:id="rId9"/>
    <p:sldLayoutId id="2147485438" r:id="rId10"/>
    <p:sldLayoutId id="2147485426" r:id="rId11"/>
    <p:sldLayoutId id="2147485439" r:id="rId12"/>
    <p:sldLayoutId id="2147485427" r:id="rId13"/>
    <p:sldLayoutId id="2147485428" r:id="rId14"/>
    <p:sldLayoutId id="2147485429" r:id="rId15"/>
    <p:sldLayoutId id="2147485430" r:id="rId16"/>
    <p:sldLayoutId id="2147485440" r:id="rId17"/>
    <p:sldLayoutId id="2147485431" r:id="rId1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7395" y="1179250"/>
            <a:ext cx="6873766" cy="45243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000000"/>
                </a:solidFill>
                <a:latin typeface="+mj-lt"/>
              </a:rPr>
              <a:t>Road Safety Grants: Lessons from the UN Decade of Action </a:t>
            </a:r>
          </a:p>
          <a:p>
            <a:pPr algn="ctr"/>
            <a:endParaRPr lang="en-US" sz="2800" u="sng" dirty="0">
              <a:solidFill>
                <a:srgbClr val="000000"/>
              </a:solidFill>
              <a:latin typeface="+mj-lt"/>
            </a:endParaRPr>
          </a:p>
          <a:p>
            <a:endParaRPr lang="en-US" sz="2800" u="sng" spc="50" dirty="0">
              <a:ln w="0"/>
              <a:solidFill>
                <a:srgbClr val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  <a:p>
            <a:r>
              <a:rPr lang="en-US" sz="2000" b="0" spc="50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Road to Zero Coalition Meeting</a:t>
            </a:r>
          </a:p>
          <a:p>
            <a:r>
              <a:rPr lang="en-US" sz="2000" b="0" spc="50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NTSB, June 28, 2018</a:t>
            </a:r>
          </a:p>
          <a:p>
            <a:endParaRPr lang="en-US" sz="2800" u="sng" spc="50" dirty="0">
              <a:ln w="0"/>
              <a:solidFill>
                <a:srgbClr val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  <a:p>
            <a:r>
              <a:rPr lang="en-US" sz="2000" spc="50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Marc Shotten</a:t>
            </a:r>
          </a:p>
          <a:p>
            <a:r>
              <a:rPr lang="en-US" sz="2000" spc="50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Senior Transport Specialist</a:t>
            </a:r>
          </a:p>
          <a:p>
            <a:r>
              <a:rPr lang="en-US" sz="2000" spc="50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Global Road Safety Facility </a:t>
            </a:r>
          </a:p>
          <a:p>
            <a:r>
              <a:rPr lang="en-US" sz="2000" spc="50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The World Bank Group</a:t>
            </a:r>
          </a:p>
          <a:p>
            <a:endParaRPr lang="en-US" sz="28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38" y="6049107"/>
            <a:ext cx="1798476" cy="67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73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2800" dirty="0">
                <a:ea typeface="+mj-ea"/>
              </a:rPr>
              <a:t>Legacy Pieces Can Drive Grants Process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34" y="6224369"/>
            <a:ext cx="1012020" cy="42578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A66B9E3-A24B-4EB6-8ECD-F1C310F92AB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215" y="1820092"/>
            <a:ext cx="5711785" cy="37628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8" y="1750423"/>
            <a:ext cx="3294245" cy="38325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2800" dirty="0">
                <a:ea typeface="+mj-ea"/>
              </a:rPr>
              <a:t>Grant Types: A Quick Comment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34" y="6224369"/>
            <a:ext cx="1012020" cy="42578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A66B9E3-A24B-4EB6-8ECD-F1C310F92AB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29" name="Picture 6" descr="http://external.ak.fbcdn.net/safe_image.php?d=AQBwvyCoAJl1Hb4y&amp;w=155&amp;h=114&amp;url=http%3A%2F%2Ftoolkit.irap.org%2Fimages%2Flogo_roadSafetyToolki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5498" y="3663900"/>
            <a:ext cx="842010" cy="35315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163" y="1306288"/>
            <a:ext cx="2289228" cy="31531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422" y="1306288"/>
            <a:ext cx="3302867" cy="181588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Partnership building, research, interventions, political, etc.</a:t>
            </a:r>
          </a:p>
          <a:p>
            <a:endParaRPr lang="en-US" dirty="0"/>
          </a:p>
        </p:txBody>
      </p:sp>
      <p:pic>
        <p:nvPicPr>
          <p:cNvPr id="16" name="Picture 15" descr="http://www.irfnet.ch/files-upload/news-gallery/news_dec_2011/ethiopia_3.jpg">
            <a:extLst>
              <a:ext uri="{FF2B5EF4-FFF2-40B4-BE49-F238E27FC236}">
                <a16:creationId xmlns:a16="http://schemas.microsoft.com/office/drawing/2014/main" id="{B2B6F5E1-33A7-4FF9-AFD1-C8EB5E0FAC58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385" y="3522785"/>
            <a:ext cx="5824024" cy="270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264DE5-A436-4766-A121-4433FF0A09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774" y="1266435"/>
            <a:ext cx="2883635" cy="218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4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2800" dirty="0">
                <a:ea typeface="+mj-ea"/>
              </a:rPr>
              <a:t>Action-GRSF’s Influence: World Bank Road Safety Lending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34" y="6224369"/>
            <a:ext cx="1012020" cy="42578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A66B9E3-A24B-4EB6-8ECD-F1C310F92AB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993094"/>
              </p:ext>
            </p:extLst>
          </p:nvPr>
        </p:nvGraphicFramePr>
        <p:xfrm>
          <a:off x="2833597" y="1541416"/>
          <a:ext cx="5984966" cy="4401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2428" y="1541416"/>
            <a:ext cx="2205972" cy="378565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GRSF was established in FY06.  In the 10 years after GRSF, World Bank road safety lending increased 240%.  GRSF’s impact played a substantial role in this process.</a:t>
            </a:r>
          </a:p>
        </p:txBody>
      </p:sp>
    </p:spTree>
    <p:extLst>
      <p:ext uri="{BB962C8B-B14F-4D97-AF65-F5344CB8AC3E}">
        <p14:creationId xmlns:p14="http://schemas.microsoft.com/office/powerpoint/2010/main" val="2400882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3590" y="277276"/>
            <a:ext cx="846137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2800" dirty="0">
                <a:ea typeface="+mj-ea"/>
              </a:rPr>
              <a:t>Looking Down the Road to 2020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34" y="6224369"/>
            <a:ext cx="1012020" cy="42578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A66B9E3-A24B-4EB6-8ECD-F1C310F92AB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C4CE0F-73A0-4DB6-AB8C-360C81CC9AE4}"/>
              </a:ext>
            </a:extLst>
          </p:cNvPr>
          <p:cNvSpPr txBox="1"/>
          <p:nvPr/>
        </p:nvSpPr>
        <p:spPr>
          <a:xfrm>
            <a:off x="1057394" y="1700054"/>
            <a:ext cx="6873766" cy="44012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-Target 2020 to 2030</a:t>
            </a:r>
          </a:p>
          <a:p>
            <a:endParaRPr lang="en-US" sz="28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en-US" sz="28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-Next Global Ministerial Conference</a:t>
            </a:r>
          </a:p>
          <a:p>
            <a:endParaRPr lang="en-US" sz="28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en-US" sz="28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-UN Fund for Road Safety</a:t>
            </a:r>
          </a:p>
          <a:p>
            <a:endParaRPr lang="en-US" sz="28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en-US" sz="28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-USA Vision Zero: It is the Best of Times, the Worst of Times, and Maybe Just in Time  </a:t>
            </a:r>
          </a:p>
          <a:p>
            <a:endParaRPr lang="en-US" sz="28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7656402"/>
      </p:ext>
    </p:extLst>
  </p:cSld>
  <p:clrMapOvr>
    <a:masterClrMapping/>
  </p:clrMapOvr>
</p:sld>
</file>

<file path=ppt/theme/theme1.xml><?xml version="1.0" encoding="utf-8"?>
<a:theme xmlns:a="http://schemas.openxmlformats.org/drawingml/2006/main" name="WBG-Any_Logo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ull Page Interior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WBG-Any_Logo</Template>
  <TotalTime>2122</TotalTime>
  <Words>157</Words>
  <Application>Microsoft Office PowerPoint</Application>
  <PresentationFormat>On-screen Show (4:3)</PresentationFormat>
  <Paragraphs>33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ＭＳ Ｐゴシック</vt:lpstr>
      <vt:lpstr>ＭＳ Ｐゴシック</vt:lpstr>
      <vt:lpstr>Andes ExtraLight</vt:lpstr>
      <vt:lpstr>Arial</vt:lpstr>
      <vt:lpstr>Arial Bold</vt:lpstr>
      <vt:lpstr>Calibri</vt:lpstr>
      <vt:lpstr>Times New Roman</vt:lpstr>
      <vt:lpstr>Trebuchet MS</vt:lpstr>
      <vt:lpstr>Wingdings</vt:lpstr>
      <vt:lpstr>WBG-Any_Logo</vt:lpstr>
      <vt:lpstr>Full Page Interior</vt:lpstr>
      <vt:lpstr>PowerPoint Presentation</vt:lpstr>
      <vt:lpstr>Legacy Pieces Can Drive Grants Process</vt:lpstr>
      <vt:lpstr>Grant Types: A Quick Comment</vt:lpstr>
      <vt:lpstr>Action-GRSF’s Influence: World Bank Road Safety Lending</vt:lpstr>
      <vt:lpstr>Looking Down the Road to 2020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Lucie Cecile Blyth</dc:creator>
  <cp:lastModifiedBy>Marc Sanford Shotten</cp:lastModifiedBy>
  <cp:revision>99</cp:revision>
  <dcterms:created xsi:type="dcterms:W3CDTF">2015-04-20T16:39:53Z</dcterms:created>
  <dcterms:modified xsi:type="dcterms:W3CDTF">2018-06-28T14:29:35Z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ServerID">
    <vt:lpwstr>d939fab4-716e-42cc-bfec-ffb0ab88b99b</vt:lpwstr>
  </property>
  <property fmtid="{D5CDD505-2E9C-101B-9397-08002B2CF9AE}" pid="3" name="Offisync_ProviderInitializationData">
    <vt:lpwstr>https://spark.worldbank.org</vt:lpwstr>
  </property>
  <property fmtid="{D5CDD505-2E9C-101B-9397-08002B2CF9AE}" pid="4" name="Jive_LatestUserAccountName">
    <vt:lpwstr>wb412616</vt:lpwstr>
  </property>
  <property fmtid="{D5CDD505-2E9C-101B-9397-08002B2CF9AE}" pid="5" name="Jive_VersionGuid">
    <vt:lpwstr>6d5cb952-0628-4444-bcdd-44f321c11d54</vt:lpwstr>
  </property>
  <property fmtid="{D5CDD505-2E9C-101B-9397-08002B2CF9AE}" pid="6" name="Offisync_UpdateToken">
    <vt:lpwstr>1</vt:lpwstr>
  </property>
  <property fmtid="{D5CDD505-2E9C-101B-9397-08002B2CF9AE}" pid="7" name="Offisync_UniqueId">
    <vt:lpwstr>127428</vt:lpwstr>
  </property>
  <property fmtid="{D5CDD505-2E9C-101B-9397-08002B2CF9AE}" pid="8" name="Jive_ModifiedButNotPublished">
    <vt:lpwstr>True</vt:lpwstr>
  </property>
</Properties>
</file>